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8" r:id="rId2"/>
    <p:sldId id="259" r:id="rId3"/>
    <p:sldId id="260" r:id="rId4"/>
    <p:sldId id="261" r:id="rId5"/>
    <p:sldId id="262" r:id="rId6"/>
    <p:sldId id="263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</p:sldIdLst>
  <p:sldSz cx="10058400" cy="7772400"/>
  <p:notesSz cx="10058400" cy="7772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590"/>
  </p:normalViewPr>
  <p:slideViewPr>
    <p:cSldViewPr>
      <p:cViewPr>
        <p:scale>
          <a:sx n="100" d="100"/>
          <a:sy n="100" d="100"/>
        </p:scale>
        <p:origin x="-312" y="-3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59275" cy="388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97538" y="0"/>
            <a:ext cx="4359275" cy="388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D98216-618C-5548-997F-DC43554AAC07}" type="datetimeFigureOut">
              <a:rPr lang="en-US" smtClean="0"/>
              <a:t>1/3/2018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332163" y="971550"/>
            <a:ext cx="3394075" cy="2622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06475" y="3740150"/>
            <a:ext cx="8045450" cy="3060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383463"/>
            <a:ext cx="4359275" cy="388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97538" y="7383463"/>
            <a:ext cx="4359275" cy="388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8B3B45-79A0-574A-838F-C5434902E8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55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B3B45-79A0-574A-838F-C5434902E8D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8882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B3B45-79A0-574A-838F-C5434902E8D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8882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B3B45-79A0-574A-838F-C5434902E8D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8882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B3B45-79A0-574A-838F-C5434902E8D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8882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B3B45-79A0-574A-838F-C5434902E8D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8882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B3B45-79A0-574A-838F-C5434902E8D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8882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B3B45-79A0-574A-838F-C5434902E8D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8882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B3B45-79A0-574A-838F-C5434902E8D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8882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B3B45-79A0-574A-838F-C5434902E8D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8882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B3B45-79A0-574A-838F-C5434902E8D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8882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B3B45-79A0-574A-838F-C5434902E8D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8882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B3B45-79A0-574A-838F-C5434902E8D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8882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B3B45-79A0-574A-838F-C5434902E8D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8882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B3B45-79A0-574A-838F-C5434902E8D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8882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B3B45-79A0-574A-838F-C5434902E8D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8882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B3B45-79A0-574A-838F-C5434902E8D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8882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B3B45-79A0-574A-838F-C5434902E8D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8882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B3B45-79A0-574A-838F-C5434902E8D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8882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B3B45-79A0-574A-838F-C5434902E8D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8882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4380" y="2409444"/>
            <a:ext cx="8549640" cy="16322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80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700" b="1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pc="-190" dirty="0"/>
              <a:t>¿Ayuda                            </a:t>
            </a:r>
            <a:r>
              <a:rPr spc="-195" dirty="0"/>
              <a:t>con</a:t>
            </a:r>
            <a:r>
              <a:rPr spc="-70" dirty="0"/>
              <a:t> </a:t>
            </a:r>
            <a:r>
              <a:rPr spc="-190" dirty="0"/>
              <a:t>su                            </a:t>
            </a:r>
            <a:r>
              <a:rPr spc="-160" dirty="0"/>
              <a:t>Plan    </a:t>
            </a:r>
            <a:r>
              <a:rPr spc="-180" dirty="0"/>
              <a:t>de         </a:t>
            </a:r>
            <a:r>
              <a:rPr spc="-170" dirty="0"/>
              <a:t>Salud     </a:t>
            </a:r>
            <a:r>
              <a:rPr spc="-145" dirty="0"/>
              <a:t>del </a:t>
            </a:r>
            <a:r>
              <a:rPr spc="-120" dirty="0"/>
              <a:t> </a:t>
            </a:r>
            <a:r>
              <a:rPr spc="-180" dirty="0"/>
              <a:t>Gobierno?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Gotham-Book"/>
                <a:cs typeface="Gotham-Book"/>
              </a:defRPr>
            </a:lvl1pPr>
          </a:lstStyle>
          <a:p>
            <a:pPr marL="64135">
              <a:lnSpc>
                <a:spcPts val="710"/>
              </a:lnSpc>
              <a:spcBef>
                <a:spcPts val="135"/>
              </a:spcBef>
            </a:pPr>
            <a:r>
              <a:rPr spc="20" dirty="0"/>
              <a:t>Línea </a:t>
            </a:r>
            <a:r>
              <a:rPr spc="10" dirty="0"/>
              <a:t>libre </a:t>
            </a:r>
            <a:r>
              <a:rPr spc="20" dirty="0"/>
              <a:t>de</a:t>
            </a:r>
            <a:r>
              <a:rPr spc="-35" dirty="0"/>
              <a:t> </a:t>
            </a:r>
            <a:r>
              <a:rPr spc="15" dirty="0"/>
              <a:t>cargos</a:t>
            </a:r>
          </a:p>
          <a:p>
            <a:pPr marL="12700">
              <a:lnSpc>
                <a:spcPts val="1130"/>
              </a:lnSpc>
            </a:pPr>
            <a:r>
              <a:rPr sz="900" b="1" spc="-10" dirty="0">
                <a:latin typeface="Gotham"/>
                <a:cs typeface="Gotham"/>
              </a:rPr>
              <a:t>1-800-981-2737</a:t>
            </a:r>
            <a:endParaRPr sz="900">
              <a:latin typeface="Gotham"/>
              <a:cs typeface="Gotham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50" b="1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700" b="1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pc="-190" dirty="0"/>
              <a:t>¿Ayuda                            </a:t>
            </a:r>
            <a:r>
              <a:rPr spc="-195" dirty="0"/>
              <a:t>con</a:t>
            </a:r>
            <a:r>
              <a:rPr spc="-70" dirty="0"/>
              <a:t> </a:t>
            </a:r>
            <a:r>
              <a:rPr spc="-190" dirty="0"/>
              <a:t>su                            </a:t>
            </a:r>
            <a:r>
              <a:rPr spc="-160" dirty="0"/>
              <a:t>Plan    </a:t>
            </a:r>
            <a:r>
              <a:rPr spc="-180" dirty="0"/>
              <a:t>de         </a:t>
            </a:r>
            <a:r>
              <a:rPr spc="-170" dirty="0"/>
              <a:t>Salud     </a:t>
            </a:r>
            <a:r>
              <a:rPr spc="-145" dirty="0"/>
              <a:t>del </a:t>
            </a:r>
            <a:r>
              <a:rPr spc="-120" dirty="0"/>
              <a:t> </a:t>
            </a:r>
            <a:r>
              <a:rPr spc="-180" dirty="0"/>
              <a:t>Gobierno?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Gotham-Book"/>
                <a:cs typeface="Gotham-Book"/>
              </a:defRPr>
            </a:lvl1pPr>
          </a:lstStyle>
          <a:p>
            <a:pPr marL="64135">
              <a:lnSpc>
                <a:spcPts val="710"/>
              </a:lnSpc>
              <a:spcBef>
                <a:spcPts val="135"/>
              </a:spcBef>
            </a:pPr>
            <a:r>
              <a:rPr spc="20" dirty="0"/>
              <a:t>Línea </a:t>
            </a:r>
            <a:r>
              <a:rPr spc="10" dirty="0"/>
              <a:t>libre </a:t>
            </a:r>
            <a:r>
              <a:rPr spc="20" dirty="0"/>
              <a:t>de</a:t>
            </a:r>
            <a:r>
              <a:rPr spc="-35" dirty="0"/>
              <a:t> </a:t>
            </a:r>
            <a:r>
              <a:rPr spc="15" dirty="0"/>
              <a:t>cargos</a:t>
            </a:r>
          </a:p>
          <a:p>
            <a:pPr marL="12700">
              <a:lnSpc>
                <a:spcPts val="1130"/>
              </a:lnSpc>
            </a:pPr>
            <a:r>
              <a:rPr sz="900" b="1" spc="-10" dirty="0">
                <a:latin typeface="Gotham"/>
                <a:cs typeface="Gotham"/>
              </a:rPr>
              <a:t>1-800-981-2737</a:t>
            </a:r>
            <a:endParaRPr sz="900">
              <a:latin typeface="Gotham"/>
              <a:cs typeface="Gotham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50" b="1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2920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80076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700" b="1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pc="-190" dirty="0"/>
              <a:t>¿Ayuda                            </a:t>
            </a:r>
            <a:r>
              <a:rPr spc="-195" dirty="0"/>
              <a:t>con</a:t>
            </a:r>
            <a:r>
              <a:rPr spc="-70" dirty="0"/>
              <a:t> </a:t>
            </a:r>
            <a:r>
              <a:rPr spc="-190" dirty="0"/>
              <a:t>su                            </a:t>
            </a:r>
            <a:r>
              <a:rPr spc="-160" dirty="0"/>
              <a:t>Plan    </a:t>
            </a:r>
            <a:r>
              <a:rPr spc="-180" dirty="0"/>
              <a:t>de         </a:t>
            </a:r>
            <a:r>
              <a:rPr spc="-170" dirty="0"/>
              <a:t>Salud     </a:t>
            </a:r>
            <a:r>
              <a:rPr spc="-145" dirty="0"/>
              <a:t>del </a:t>
            </a:r>
            <a:r>
              <a:rPr spc="-120" dirty="0"/>
              <a:t> </a:t>
            </a:r>
            <a:r>
              <a:rPr spc="-180" dirty="0"/>
              <a:t>Gobierno?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Gotham-Book"/>
                <a:cs typeface="Gotham-Book"/>
              </a:defRPr>
            </a:lvl1pPr>
          </a:lstStyle>
          <a:p>
            <a:pPr marL="64135">
              <a:lnSpc>
                <a:spcPts val="710"/>
              </a:lnSpc>
              <a:spcBef>
                <a:spcPts val="135"/>
              </a:spcBef>
            </a:pPr>
            <a:r>
              <a:rPr spc="20" dirty="0"/>
              <a:t>Línea </a:t>
            </a:r>
            <a:r>
              <a:rPr spc="10" dirty="0"/>
              <a:t>libre </a:t>
            </a:r>
            <a:r>
              <a:rPr spc="20" dirty="0"/>
              <a:t>de</a:t>
            </a:r>
            <a:r>
              <a:rPr spc="-35" dirty="0"/>
              <a:t> </a:t>
            </a:r>
            <a:r>
              <a:rPr spc="15" dirty="0"/>
              <a:t>cargos</a:t>
            </a:r>
          </a:p>
          <a:p>
            <a:pPr marL="12700">
              <a:lnSpc>
                <a:spcPts val="1130"/>
              </a:lnSpc>
            </a:pPr>
            <a:r>
              <a:rPr sz="900" b="1" spc="-10" dirty="0">
                <a:latin typeface="Gotham"/>
                <a:cs typeface="Gotham"/>
              </a:rPr>
              <a:t>1-800-981-2737</a:t>
            </a:r>
            <a:endParaRPr sz="900">
              <a:latin typeface="Gotham"/>
              <a:cs typeface="Gotham"/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50" b="1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700" b="1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pc="-190" dirty="0"/>
              <a:t>¿Ayuda                            </a:t>
            </a:r>
            <a:r>
              <a:rPr spc="-195" dirty="0"/>
              <a:t>con</a:t>
            </a:r>
            <a:r>
              <a:rPr spc="-70" dirty="0"/>
              <a:t> </a:t>
            </a:r>
            <a:r>
              <a:rPr spc="-190" dirty="0"/>
              <a:t>su                            </a:t>
            </a:r>
            <a:r>
              <a:rPr spc="-160" dirty="0"/>
              <a:t>Plan    </a:t>
            </a:r>
            <a:r>
              <a:rPr spc="-180" dirty="0"/>
              <a:t>de         </a:t>
            </a:r>
            <a:r>
              <a:rPr spc="-170" dirty="0"/>
              <a:t>Salud     </a:t>
            </a:r>
            <a:r>
              <a:rPr spc="-145" dirty="0"/>
              <a:t>del </a:t>
            </a:r>
            <a:r>
              <a:rPr spc="-120" dirty="0"/>
              <a:t> </a:t>
            </a:r>
            <a:r>
              <a:rPr spc="-180" dirty="0"/>
              <a:t>Gobierno?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Gotham-Book"/>
                <a:cs typeface="Gotham-Book"/>
              </a:defRPr>
            </a:lvl1pPr>
          </a:lstStyle>
          <a:p>
            <a:pPr marL="64135">
              <a:lnSpc>
                <a:spcPts val="710"/>
              </a:lnSpc>
              <a:spcBef>
                <a:spcPts val="135"/>
              </a:spcBef>
            </a:pPr>
            <a:r>
              <a:rPr spc="20" dirty="0"/>
              <a:t>Línea </a:t>
            </a:r>
            <a:r>
              <a:rPr spc="10" dirty="0"/>
              <a:t>libre </a:t>
            </a:r>
            <a:r>
              <a:rPr spc="20" dirty="0"/>
              <a:t>de</a:t>
            </a:r>
            <a:r>
              <a:rPr spc="-35" dirty="0"/>
              <a:t> </a:t>
            </a:r>
            <a:r>
              <a:rPr spc="15" dirty="0"/>
              <a:t>cargos</a:t>
            </a:r>
          </a:p>
          <a:p>
            <a:pPr marL="12700">
              <a:lnSpc>
                <a:spcPts val="1130"/>
              </a:lnSpc>
            </a:pPr>
            <a:r>
              <a:rPr sz="900" b="1" spc="-10" dirty="0">
                <a:latin typeface="Gotham"/>
                <a:cs typeface="Gotham"/>
              </a:rPr>
              <a:t>1-800-981-2737</a:t>
            </a:r>
            <a:endParaRPr sz="900">
              <a:latin typeface="Gotham"/>
              <a:cs typeface="Gotham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700" b="1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pc="-190" dirty="0"/>
              <a:t>¿Ayuda                            </a:t>
            </a:r>
            <a:r>
              <a:rPr spc="-195" dirty="0"/>
              <a:t>con</a:t>
            </a:r>
            <a:r>
              <a:rPr spc="-70" dirty="0"/>
              <a:t> </a:t>
            </a:r>
            <a:r>
              <a:rPr spc="-190" dirty="0"/>
              <a:t>su                            </a:t>
            </a:r>
            <a:r>
              <a:rPr spc="-160" dirty="0"/>
              <a:t>Plan    </a:t>
            </a:r>
            <a:r>
              <a:rPr spc="-180" dirty="0"/>
              <a:t>de         </a:t>
            </a:r>
            <a:r>
              <a:rPr spc="-170" dirty="0"/>
              <a:t>Salud     </a:t>
            </a:r>
            <a:r>
              <a:rPr spc="-145" dirty="0"/>
              <a:t>del </a:t>
            </a:r>
            <a:r>
              <a:rPr spc="-120" dirty="0"/>
              <a:t> </a:t>
            </a:r>
            <a:r>
              <a:rPr spc="-180" dirty="0"/>
              <a:t>Gobierno?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Gotham-Book"/>
                <a:cs typeface="Gotham-Book"/>
              </a:defRPr>
            </a:lvl1pPr>
          </a:lstStyle>
          <a:p>
            <a:pPr marL="64135">
              <a:lnSpc>
                <a:spcPts val="710"/>
              </a:lnSpc>
              <a:spcBef>
                <a:spcPts val="135"/>
              </a:spcBef>
            </a:pPr>
            <a:r>
              <a:rPr spc="20" dirty="0"/>
              <a:t>Línea </a:t>
            </a:r>
            <a:r>
              <a:rPr spc="10" dirty="0"/>
              <a:t>libre </a:t>
            </a:r>
            <a:r>
              <a:rPr spc="20" dirty="0"/>
              <a:t>de</a:t>
            </a:r>
            <a:r>
              <a:rPr spc="-35" dirty="0"/>
              <a:t> </a:t>
            </a:r>
            <a:r>
              <a:rPr spc="15" dirty="0"/>
              <a:t>cargos</a:t>
            </a:r>
          </a:p>
          <a:p>
            <a:pPr marL="12700">
              <a:lnSpc>
                <a:spcPts val="1130"/>
              </a:lnSpc>
            </a:pPr>
            <a:r>
              <a:rPr sz="900" b="1" spc="-10" dirty="0">
                <a:latin typeface="Gotham"/>
                <a:cs typeface="Gotham"/>
              </a:rPr>
              <a:t>1-800-981-2737</a:t>
            </a:r>
            <a:endParaRPr sz="900">
              <a:latin typeface="Gotham"/>
              <a:cs typeface="Gotham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0058400" cy="773479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10058400" cy="737513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5425033"/>
            <a:ext cx="10058400" cy="234736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243414" y="299074"/>
            <a:ext cx="2012505" cy="82919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245490" y="2667006"/>
            <a:ext cx="67310" cy="64135"/>
          </a:xfrm>
          <a:custGeom>
            <a:avLst/>
            <a:gdLst/>
            <a:ahLst/>
            <a:cxnLst/>
            <a:rect l="l" t="t" r="r" b="b"/>
            <a:pathLst>
              <a:path w="67310" h="64135">
                <a:moveTo>
                  <a:pt x="2463" y="19799"/>
                </a:moveTo>
                <a:lnTo>
                  <a:pt x="0" y="27025"/>
                </a:lnTo>
                <a:lnTo>
                  <a:pt x="27406" y="35979"/>
                </a:lnTo>
                <a:lnTo>
                  <a:pt x="10452" y="59207"/>
                </a:lnTo>
                <a:lnTo>
                  <a:pt x="16738" y="63779"/>
                </a:lnTo>
                <a:lnTo>
                  <a:pt x="33502" y="40538"/>
                </a:lnTo>
                <a:lnTo>
                  <a:pt x="43101" y="40538"/>
                </a:lnTo>
                <a:lnTo>
                  <a:pt x="39776" y="35979"/>
                </a:lnTo>
                <a:lnTo>
                  <a:pt x="61945" y="28740"/>
                </a:lnTo>
                <a:lnTo>
                  <a:pt x="29692" y="28740"/>
                </a:lnTo>
                <a:lnTo>
                  <a:pt x="2463" y="19799"/>
                </a:lnTo>
                <a:close/>
              </a:path>
              <a:path w="67310" h="64135">
                <a:moveTo>
                  <a:pt x="43101" y="40538"/>
                </a:moveTo>
                <a:lnTo>
                  <a:pt x="33502" y="40538"/>
                </a:lnTo>
                <a:lnTo>
                  <a:pt x="50444" y="63779"/>
                </a:lnTo>
                <a:lnTo>
                  <a:pt x="56718" y="59207"/>
                </a:lnTo>
                <a:lnTo>
                  <a:pt x="43101" y="40538"/>
                </a:lnTo>
                <a:close/>
              </a:path>
              <a:path w="67310" h="64135">
                <a:moveTo>
                  <a:pt x="37299" y="0"/>
                </a:moveTo>
                <a:lnTo>
                  <a:pt x="29692" y="0"/>
                </a:lnTo>
                <a:lnTo>
                  <a:pt x="29692" y="28740"/>
                </a:lnTo>
                <a:lnTo>
                  <a:pt x="37299" y="28740"/>
                </a:lnTo>
                <a:lnTo>
                  <a:pt x="37299" y="0"/>
                </a:lnTo>
                <a:close/>
              </a:path>
              <a:path w="67310" h="64135">
                <a:moveTo>
                  <a:pt x="64719" y="19799"/>
                </a:moveTo>
                <a:lnTo>
                  <a:pt x="37299" y="28740"/>
                </a:lnTo>
                <a:lnTo>
                  <a:pt x="61945" y="28740"/>
                </a:lnTo>
                <a:lnTo>
                  <a:pt x="67195" y="27025"/>
                </a:lnTo>
                <a:lnTo>
                  <a:pt x="64719" y="19799"/>
                </a:lnTo>
                <a:close/>
              </a:path>
            </a:pathLst>
          </a:custGeom>
          <a:solidFill>
            <a:srgbClr val="006A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245490" y="3010768"/>
            <a:ext cx="67310" cy="64135"/>
          </a:xfrm>
          <a:custGeom>
            <a:avLst/>
            <a:gdLst/>
            <a:ahLst/>
            <a:cxnLst/>
            <a:rect l="l" t="t" r="r" b="b"/>
            <a:pathLst>
              <a:path w="67310" h="64135">
                <a:moveTo>
                  <a:pt x="2463" y="19799"/>
                </a:moveTo>
                <a:lnTo>
                  <a:pt x="0" y="27025"/>
                </a:lnTo>
                <a:lnTo>
                  <a:pt x="27406" y="35979"/>
                </a:lnTo>
                <a:lnTo>
                  <a:pt x="10452" y="59207"/>
                </a:lnTo>
                <a:lnTo>
                  <a:pt x="16738" y="63779"/>
                </a:lnTo>
                <a:lnTo>
                  <a:pt x="33502" y="40538"/>
                </a:lnTo>
                <a:lnTo>
                  <a:pt x="43101" y="40538"/>
                </a:lnTo>
                <a:lnTo>
                  <a:pt x="39776" y="35979"/>
                </a:lnTo>
                <a:lnTo>
                  <a:pt x="61945" y="28740"/>
                </a:lnTo>
                <a:lnTo>
                  <a:pt x="29692" y="28740"/>
                </a:lnTo>
                <a:lnTo>
                  <a:pt x="2463" y="19799"/>
                </a:lnTo>
                <a:close/>
              </a:path>
              <a:path w="67310" h="64135">
                <a:moveTo>
                  <a:pt x="43101" y="40538"/>
                </a:moveTo>
                <a:lnTo>
                  <a:pt x="33502" y="40538"/>
                </a:lnTo>
                <a:lnTo>
                  <a:pt x="50444" y="63779"/>
                </a:lnTo>
                <a:lnTo>
                  <a:pt x="56718" y="59207"/>
                </a:lnTo>
                <a:lnTo>
                  <a:pt x="43101" y="40538"/>
                </a:lnTo>
                <a:close/>
              </a:path>
              <a:path w="67310" h="64135">
                <a:moveTo>
                  <a:pt x="37299" y="0"/>
                </a:moveTo>
                <a:lnTo>
                  <a:pt x="29692" y="0"/>
                </a:lnTo>
                <a:lnTo>
                  <a:pt x="29692" y="28740"/>
                </a:lnTo>
                <a:lnTo>
                  <a:pt x="37299" y="28740"/>
                </a:lnTo>
                <a:lnTo>
                  <a:pt x="37299" y="0"/>
                </a:lnTo>
                <a:close/>
              </a:path>
              <a:path w="67310" h="64135">
                <a:moveTo>
                  <a:pt x="64719" y="19799"/>
                </a:moveTo>
                <a:lnTo>
                  <a:pt x="37299" y="28740"/>
                </a:lnTo>
                <a:lnTo>
                  <a:pt x="61945" y="28740"/>
                </a:lnTo>
                <a:lnTo>
                  <a:pt x="67195" y="27025"/>
                </a:lnTo>
                <a:lnTo>
                  <a:pt x="64719" y="19799"/>
                </a:lnTo>
                <a:close/>
              </a:path>
            </a:pathLst>
          </a:custGeom>
          <a:solidFill>
            <a:srgbClr val="006A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7518240" y="7515038"/>
            <a:ext cx="843732" cy="7862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7512941" y="6787777"/>
            <a:ext cx="852169" cy="422909"/>
          </a:xfrm>
          <a:custGeom>
            <a:avLst/>
            <a:gdLst/>
            <a:ahLst/>
            <a:cxnLst/>
            <a:rect l="l" t="t" r="r" b="b"/>
            <a:pathLst>
              <a:path w="852170" h="422909">
                <a:moveTo>
                  <a:pt x="431355" y="0"/>
                </a:moveTo>
                <a:lnTo>
                  <a:pt x="0" y="422783"/>
                </a:lnTo>
                <a:lnTo>
                  <a:pt x="851916" y="422884"/>
                </a:lnTo>
                <a:lnTo>
                  <a:pt x="431355" y="0"/>
                </a:lnTo>
                <a:close/>
              </a:path>
            </a:pathLst>
          </a:custGeom>
          <a:solidFill>
            <a:srgbClr val="006A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7517256" y="6983463"/>
            <a:ext cx="702195" cy="22513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7509531" y="7235045"/>
            <a:ext cx="280035" cy="239395"/>
          </a:xfrm>
          <a:custGeom>
            <a:avLst/>
            <a:gdLst/>
            <a:ahLst/>
            <a:cxnLst/>
            <a:rect l="l" t="t" r="r" b="b"/>
            <a:pathLst>
              <a:path w="280034" h="239395">
                <a:moveTo>
                  <a:pt x="48031" y="0"/>
                </a:moveTo>
                <a:lnTo>
                  <a:pt x="0" y="0"/>
                </a:lnTo>
                <a:lnTo>
                  <a:pt x="0" y="10807"/>
                </a:lnTo>
                <a:lnTo>
                  <a:pt x="3695" y="12954"/>
                </a:lnTo>
                <a:lnTo>
                  <a:pt x="6426" y="15443"/>
                </a:lnTo>
                <a:lnTo>
                  <a:pt x="7950" y="18529"/>
                </a:lnTo>
                <a:lnTo>
                  <a:pt x="10452" y="23202"/>
                </a:lnTo>
                <a:lnTo>
                  <a:pt x="11734" y="30873"/>
                </a:lnTo>
                <a:lnTo>
                  <a:pt x="11734" y="197294"/>
                </a:lnTo>
                <a:lnTo>
                  <a:pt x="11472" y="206502"/>
                </a:lnTo>
                <a:lnTo>
                  <a:pt x="0" y="229311"/>
                </a:lnTo>
                <a:lnTo>
                  <a:pt x="0" y="238823"/>
                </a:lnTo>
                <a:lnTo>
                  <a:pt x="39560" y="238823"/>
                </a:lnTo>
                <a:lnTo>
                  <a:pt x="39560" y="229222"/>
                </a:lnTo>
                <a:lnTo>
                  <a:pt x="37223" y="228104"/>
                </a:lnTo>
                <a:lnTo>
                  <a:pt x="35077" y="226695"/>
                </a:lnTo>
                <a:lnTo>
                  <a:pt x="28321" y="197294"/>
                </a:lnTo>
                <a:lnTo>
                  <a:pt x="28321" y="37782"/>
                </a:lnTo>
                <a:lnTo>
                  <a:pt x="66695" y="37782"/>
                </a:lnTo>
                <a:lnTo>
                  <a:pt x="48031" y="0"/>
                </a:lnTo>
                <a:close/>
              </a:path>
              <a:path w="280034" h="239395">
                <a:moveTo>
                  <a:pt x="66695" y="37782"/>
                </a:moveTo>
                <a:lnTo>
                  <a:pt x="28321" y="37782"/>
                </a:lnTo>
                <a:lnTo>
                  <a:pt x="126733" y="238823"/>
                </a:lnTo>
                <a:lnTo>
                  <a:pt x="132905" y="238823"/>
                </a:lnTo>
                <a:lnTo>
                  <a:pt x="158381" y="186753"/>
                </a:lnTo>
                <a:lnTo>
                  <a:pt x="140284" y="186753"/>
                </a:lnTo>
                <a:lnTo>
                  <a:pt x="66695" y="37782"/>
                </a:lnTo>
                <a:close/>
              </a:path>
              <a:path w="280034" h="239395">
                <a:moveTo>
                  <a:pt x="267626" y="37782"/>
                </a:moveTo>
                <a:lnTo>
                  <a:pt x="231267" y="37782"/>
                </a:lnTo>
                <a:lnTo>
                  <a:pt x="231267" y="197294"/>
                </a:lnTo>
                <a:lnTo>
                  <a:pt x="231019" y="206502"/>
                </a:lnTo>
                <a:lnTo>
                  <a:pt x="222935" y="227380"/>
                </a:lnTo>
                <a:lnTo>
                  <a:pt x="222935" y="238823"/>
                </a:lnTo>
                <a:lnTo>
                  <a:pt x="279412" y="238823"/>
                </a:lnTo>
                <a:lnTo>
                  <a:pt x="279353" y="229311"/>
                </a:lnTo>
                <a:lnTo>
                  <a:pt x="276834" y="228231"/>
                </a:lnTo>
                <a:lnTo>
                  <a:pt x="274612" y="226796"/>
                </a:lnTo>
                <a:lnTo>
                  <a:pt x="267525" y="197294"/>
                </a:lnTo>
                <a:lnTo>
                  <a:pt x="267626" y="37782"/>
                </a:lnTo>
                <a:close/>
              </a:path>
              <a:path w="280034" h="239395">
                <a:moveTo>
                  <a:pt x="279412" y="0"/>
                </a:moveTo>
                <a:lnTo>
                  <a:pt x="231292" y="0"/>
                </a:lnTo>
                <a:lnTo>
                  <a:pt x="140284" y="186753"/>
                </a:lnTo>
                <a:lnTo>
                  <a:pt x="158381" y="186753"/>
                </a:lnTo>
                <a:lnTo>
                  <a:pt x="231267" y="37782"/>
                </a:lnTo>
                <a:lnTo>
                  <a:pt x="267626" y="37782"/>
                </a:lnTo>
                <a:lnTo>
                  <a:pt x="279412" y="9385"/>
                </a:lnTo>
                <a:lnTo>
                  <a:pt x="279412" y="0"/>
                </a:lnTo>
                <a:close/>
              </a:path>
            </a:pathLst>
          </a:custGeom>
          <a:solidFill>
            <a:srgbClr val="006A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7799223" y="7235045"/>
            <a:ext cx="279400" cy="239395"/>
          </a:xfrm>
          <a:custGeom>
            <a:avLst/>
            <a:gdLst/>
            <a:ahLst/>
            <a:cxnLst/>
            <a:rect l="l" t="t" r="r" b="b"/>
            <a:pathLst>
              <a:path w="279400" h="239395">
                <a:moveTo>
                  <a:pt x="47980" y="0"/>
                </a:moveTo>
                <a:lnTo>
                  <a:pt x="0" y="0"/>
                </a:lnTo>
                <a:lnTo>
                  <a:pt x="0" y="10807"/>
                </a:lnTo>
                <a:lnTo>
                  <a:pt x="3670" y="12954"/>
                </a:lnTo>
                <a:lnTo>
                  <a:pt x="6400" y="15443"/>
                </a:lnTo>
                <a:lnTo>
                  <a:pt x="7912" y="18529"/>
                </a:lnTo>
                <a:lnTo>
                  <a:pt x="10401" y="23202"/>
                </a:lnTo>
                <a:lnTo>
                  <a:pt x="11747" y="30873"/>
                </a:lnTo>
                <a:lnTo>
                  <a:pt x="11747" y="197294"/>
                </a:lnTo>
                <a:lnTo>
                  <a:pt x="11477" y="206502"/>
                </a:lnTo>
                <a:lnTo>
                  <a:pt x="0" y="229311"/>
                </a:lnTo>
                <a:lnTo>
                  <a:pt x="0" y="238823"/>
                </a:lnTo>
                <a:lnTo>
                  <a:pt x="39573" y="238823"/>
                </a:lnTo>
                <a:lnTo>
                  <a:pt x="39573" y="229222"/>
                </a:lnTo>
                <a:lnTo>
                  <a:pt x="37236" y="228104"/>
                </a:lnTo>
                <a:lnTo>
                  <a:pt x="35026" y="226695"/>
                </a:lnTo>
                <a:lnTo>
                  <a:pt x="28219" y="197294"/>
                </a:lnTo>
                <a:lnTo>
                  <a:pt x="28219" y="37782"/>
                </a:lnTo>
                <a:lnTo>
                  <a:pt x="66636" y="37782"/>
                </a:lnTo>
                <a:lnTo>
                  <a:pt x="47980" y="0"/>
                </a:lnTo>
                <a:close/>
              </a:path>
              <a:path w="279400" h="239395">
                <a:moveTo>
                  <a:pt x="66636" y="37782"/>
                </a:moveTo>
                <a:lnTo>
                  <a:pt x="28219" y="37782"/>
                </a:lnTo>
                <a:lnTo>
                  <a:pt x="126695" y="238823"/>
                </a:lnTo>
                <a:lnTo>
                  <a:pt x="132867" y="238823"/>
                </a:lnTo>
                <a:lnTo>
                  <a:pt x="158372" y="186753"/>
                </a:lnTo>
                <a:lnTo>
                  <a:pt x="140195" y="186753"/>
                </a:lnTo>
                <a:lnTo>
                  <a:pt x="66636" y="37782"/>
                </a:lnTo>
                <a:close/>
              </a:path>
              <a:path w="279400" h="239395">
                <a:moveTo>
                  <a:pt x="267582" y="37782"/>
                </a:moveTo>
                <a:lnTo>
                  <a:pt x="231343" y="37782"/>
                </a:lnTo>
                <a:lnTo>
                  <a:pt x="231343" y="197294"/>
                </a:lnTo>
                <a:lnTo>
                  <a:pt x="231074" y="206502"/>
                </a:lnTo>
                <a:lnTo>
                  <a:pt x="222897" y="227380"/>
                </a:lnTo>
                <a:lnTo>
                  <a:pt x="222897" y="238823"/>
                </a:lnTo>
                <a:lnTo>
                  <a:pt x="279349" y="238823"/>
                </a:lnTo>
                <a:lnTo>
                  <a:pt x="279291" y="229311"/>
                </a:lnTo>
                <a:lnTo>
                  <a:pt x="276834" y="228231"/>
                </a:lnTo>
                <a:lnTo>
                  <a:pt x="274586" y="226796"/>
                </a:lnTo>
                <a:lnTo>
                  <a:pt x="267474" y="197294"/>
                </a:lnTo>
                <a:lnTo>
                  <a:pt x="267582" y="37782"/>
                </a:lnTo>
                <a:close/>
              </a:path>
              <a:path w="279400" h="239395">
                <a:moveTo>
                  <a:pt x="279349" y="0"/>
                </a:moveTo>
                <a:lnTo>
                  <a:pt x="231343" y="0"/>
                </a:lnTo>
                <a:lnTo>
                  <a:pt x="140195" y="186753"/>
                </a:lnTo>
                <a:lnTo>
                  <a:pt x="158372" y="186753"/>
                </a:lnTo>
                <a:lnTo>
                  <a:pt x="231343" y="37782"/>
                </a:lnTo>
                <a:lnTo>
                  <a:pt x="267582" y="37782"/>
                </a:lnTo>
                <a:lnTo>
                  <a:pt x="279349" y="9385"/>
                </a:lnTo>
                <a:lnTo>
                  <a:pt x="279349" y="0"/>
                </a:lnTo>
                <a:close/>
              </a:path>
            </a:pathLst>
          </a:custGeom>
          <a:solidFill>
            <a:srgbClr val="006A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8089661" y="7235045"/>
            <a:ext cx="280035" cy="239395"/>
          </a:xfrm>
          <a:custGeom>
            <a:avLst/>
            <a:gdLst/>
            <a:ahLst/>
            <a:cxnLst/>
            <a:rect l="l" t="t" r="r" b="b"/>
            <a:pathLst>
              <a:path w="280034" h="239395">
                <a:moveTo>
                  <a:pt x="48044" y="0"/>
                </a:moveTo>
                <a:lnTo>
                  <a:pt x="0" y="0"/>
                </a:lnTo>
                <a:lnTo>
                  <a:pt x="0" y="10807"/>
                </a:lnTo>
                <a:lnTo>
                  <a:pt x="3771" y="12954"/>
                </a:lnTo>
                <a:lnTo>
                  <a:pt x="6388" y="15443"/>
                </a:lnTo>
                <a:lnTo>
                  <a:pt x="7962" y="18529"/>
                </a:lnTo>
                <a:lnTo>
                  <a:pt x="10502" y="23202"/>
                </a:lnTo>
                <a:lnTo>
                  <a:pt x="11760" y="30873"/>
                </a:lnTo>
                <a:lnTo>
                  <a:pt x="11760" y="197294"/>
                </a:lnTo>
                <a:lnTo>
                  <a:pt x="11498" y="206502"/>
                </a:lnTo>
                <a:lnTo>
                  <a:pt x="0" y="229311"/>
                </a:lnTo>
                <a:lnTo>
                  <a:pt x="0" y="238823"/>
                </a:lnTo>
                <a:lnTo>
                  <a:pt x="39636" y="238823"/>
                </a:lnTo>
                <a:lnTo>
                  <a:pt x="39636" y="229222"/>
                </a:lnTo>
                <a:lnTo>
                  <a:pt x="37249" y="228104"/>
                </a:lnTo>
                <a:lnTo>
                  <a:pt x="35115" y="226695"/>
                </a:lnTo>
                <a:lnTo>
                  <a:pt x="28295" y="197294"/>
                </a:lnTo>
                <a:lnTo>
                  <a:pt x="28295" y="37782"/>
                </a:lnTo>
                <a:lnTo>
                  <a:pt x="66707" y="37782"/>
                </a:lnTo>
                <a:lnTo>
                  <a:pt x="48044" y="0"/>
                </a:lnTo>
                <a:close/>
              </a:path>
              <a:path w="280034" h="239395">
                <a:moveTo>
                  <a:pt x="66707" y="37782"/>
                </a:moveTo>
                <a:lnTo>
                  <a:pt x="28295" y="37782"/>
                </a:lnTo>
                <a:lnTo>
                  <a:pt x="126733" y="238823"/>
                </a:lnTo>
                <a:lnTo>
                  <a:pt x="132943" y="238823"/>
                </a:lnTo>
                <a:lnTo>
                  <a:pt x="158442" y="186753"/>
                </a:lnTo>
                <a:lnTo>
                  <a:pt x="140296" y="186753"/>
                </a:lnTo>
                <a:lnTo>
                  <a:pt x="66707" y="37782"/>
                </a:lnTo>
                <a:close/>
              </a:path>
              <a:path w="280034" h="239395">
                <a:moveTo>
                  <a:pt x="267655" y="37782"/>
                </a:moveTo>
                <a:lnTo>
                  <a:pt x="231394" y="37782"/>
                </a:lnTo>
                <a:lnTo>
                  <a:pt x="231394" y="197294"/>
                </a:lnTo>
                <a:lnTo>
                  <a:pt x="231132" y="206502"/>
                </a:lnTo>
                <a:lnTo>
                  <a:pt x="222999" y="227380"/>
                </a:lnTo>
                <a:lnTo>
                  <a:pt x="222999" y="238823"/>
                </a:lnTo>
                <a:lnTo>
                  <a:pt x="279450" y="238823"/>
                </a:lnTo>
                <a:lnTo>
                  <a:pt x="279391" y="229311"/>
                </a:lnTo>
                <a:lnTo>
                  <a:pt x="276885" y="228231"/>
                </a:lnTo>
                <a:lnTo>
                  <a:pt x="274624" y="226796"/>
                </a:lnTo>
                <a:lnTo>
                  <a:pt x="267550" y="197294"/>
                </a:lnTo>
                <a:lnTo>
                  <a:pt x="267655" y="37782"/>
                </a:lnTo>
                <a:close/>
              </a:path>
              <a:path w="280034" h="239395">
                <a:moveTo>
                  <a:pt x="279450" y="0"/>
                </a:moveTo>
                <a:lnTo>
                  <a:pt x="231394" y="0"/>
                </a:lnTo>
                <a:lnTo>
                  <a:pt x="140296" y="186753"/>
                </a:lnTo>
                <a:lnTo>
                  <a:pt x="158442" y="186753"/>
                </a:lnTo>
                <a:lnTo>
                  <a:pt x="231394" y="37782"/>
                </a:lnTo>
                <a:lnTo>
                  <a:pt x="267655" y="37782"/>
                </a:lnTo>
                <a:lnTo>
                  <a:pt x="279450" y="9385"/>
                </a:lnTo>
                <a:lnTo>
                  <a:pt x="279450" y="0"/>
                </a:lnTo>
                <a:close/>
              </a:path>
            </a:pathLst>
          </a:custGeom>
          <a:solidFill>
            <a:srgbClr val="006A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8553420" y="6773388"/>
            <a:ext cx="1302664" cy="83612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0" y="1698650"/>
            <a:ext cx="10058400" cy="25400"/>
          </a:xfrm>
          <a:custGeom>
            <a:avLst/>
            <a:gdLst/>
            <a:ahLst/>
            <a:cxnLst/>
            <a:rect l="l" t="t" r="r" b="b"/>
            <a:pathLst>
              <a:path w="10058400" h="25400">
                <a:moveTo>
                  <a:pt x="0" y="25222"/>
                </a:moveTo>
                <a:lnTo>
                  <a:pt x="10058400" y="25222"/>
                </a:lnTo>
                <a:lnTo>
                  <a:pt x="10058400" y="0"/>
                </a:lnTo>
                <a:lnTo>
                  <a:pt x="0" y="0"/>
                </a:lnTo>
                <a:lnTo>
                  <a:pt x="0" y="25222"/>
                </a:lnTo>
                <a:close/>
              </a:path>
            </a:pathLst>
          </a:custGeom>
          <a:solidFill>
            <a:srgbClr val="F15D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5551" y="460492"/>
            <a:ext cx="9407296" cy="3733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50" b="1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02920" y="1787652"/>
            <a:ext cx="9052560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8648182" y="6801778"/>
            <a:ext cx="1089659" cy="1257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00" b="1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pc="-190" dirty="0"/>
              <a:t>¿Ayuda                            </a:t>
            </a:r>
            <a:r>
              <a:rPr spc="-195" dirty="0"/>
              <a:t>con</a:t>
            </a:r>
            <a:r>
              <a:rPr spc="-70" dirty="0"/>
              <a:t> </a:t>
            </a:r>
            <a:r>
              <a:rPr spc="-190" dirty="0"/>
              <a:t>su                            </a:t>
            </a:r>
            <a:r>
              <a:rPr spc="-160" dirty="0"/>
              <a:t>Plan    </a:t>
            </a:r>
            <a:r>
              <a:rPr spc="-180" dirty="0"/>
              <a:t>de         </a:t>
            </a:r>
            <a:r>
              <a:rPr spc="-170" dirty="0"/>
              <a:t>Salud     </a:t>
            </a:r>
            <a:r>
              <a:rPr spc="-145" dirty="0"/>
              <a:t>del </a:t>
            </a:r>
            <a:r>
              <a:rPr spc="-120" dirty="0"/>
              <a:t> </a:t>
            </a:r>
            <a:r>
              <a:rPr spc="-180" dirty="0"/>
              <a:t>Gobierno?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843043" y="7301056"/>
            <a:ext cx="968375" cy="2755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" b="0" i="0">
                <a:solidFill>
                  <a:srgbClr val="231F20"/>
                </a:solidFill>
                <a:latin typeface="Gotham-Book"/>
                <a:cs typeface="Gotham-Book"/>
              </a:defRPr>
            </a:lvl1pPr>
          </a:lstStyle>
          <a:p>
            <a:pPr marL="64135">
              <a:lnSpc>
                <a:spcPts val="710"/>
              </a:lnSpc>
              <a:spcBef>
                <a:spcPts val="135"/>
              </a:spcBef>
            </a:pPr>
            <a:r>
              <a:rPr spc="20" dirty="0"/>
              <a:t>Línea </a:t>
            </a:r>
            <a:r>
              <a:rPr spc="10" dirty="0"/>
              <a:t>libre </a:t>
            </a:r>
            <a:r>
              <a:rPr spc="20" dirty="0"/>
              <a:t>de</a:t>
            </a:r>
            <a:r>
              <a:rPr spc="-35" dirty="0"/>
              <a:t> </a:t>
            </a:r>
            <a:r>
              <a:rPr spc="15" dirty="0"/>
              <a:t>cargos</a:t>
            </a:r>
          </a:p>
          <a:p>
            <a:pPr marL="12700">
              <a:lnSpc>
                <a:spcPts val="1130"/>
              </a:lnSpc>
            </a:pPr>
            <a:r>
              <a:rPr sz="900" b="1" spc="-10" dirty="0">
                <a:latin typeface="Gotham"/>
                <a:cs typeface="Gotham"/>
              </a:rPr>
              <a:t>1-800-981-2737</a:t>
            </a:r>
            <a:endParaRPr sz="900">
              <a:latin typeface="Gotham"/>
              <a:cs typeface="Gotham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242048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8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9.png"/><Relationship Id="rId4" Type="http://schemas.openxmlformats.org/officeDocument/2006/relationships/image" Target="../media/image1.png"/><Relationship Id="rId9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8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9.png"/><Relationship Id="rId4" Type="http://schemas.openxmlformats.org/officeDocument/2006/relationships/image" Target="../media/image1.png"/><Relationship Id="rId9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8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9.png"/><Relationship Id="rId4" Type="http://schemas.openxmlformats.org/officeDocument/2006/relationships/image" Target="../media/image1.png"/><Relationship Id="rId9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8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9.png"/><Relationship Id="rId4" Type="http://schemas.openxmlformats.org/officeDocument/2006/relationships/image" Target="../media/image1.png"/><Relationship Id="rId9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8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9.png"/><Relationship Id="rId4" Type="http://schemas.openxmlformats.org/officeDocument/2006/relationships/image" Target="../media/image1.png"/><Relationship Id="rId9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8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9.png"/><Relationship Id="rId4" Type="http://schemas.openxmlformats.org/officeDocument/2006/relationships/image" Target="../media/image1.png"/><Relationship Id="rId9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8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9.png"/><Relationship Id="rId4" Type="http://schemas.openxmlformats.org/officeDocument/2006/relationships/image" Target="../media/image1.png"/><Relationship Id="rId9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8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9.png"/><Relationship Id="rId4" Type="http://schemas.openxmlformats.org/officeDocument/2006/relationships/image" Target="../media/image1.png"/><Relationship Id="rId9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8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9.png"/><Relationship Id="rId4" Type="http://schemas.openxmlformats.org/officeDocument/2006/relationships/image" Target="../media/image1.png"/><Relationship Id="rId9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8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9.png"/><Relationship Id="rId4" Type="http://schemas.openxmlformats.org/officeDocument/2006/relationships/image" Target="../media/image1.png"/><Relationship Id="rId9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8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9.png"/><Relationship Id="rId4" Type="http://schemas.openxmlformats.org/officeDocument/2006/relationships/image" Target="../media/image1.png"/><Relationship Id="rId9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8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9.png"/><Relationship Id="rId4" Type="http://schemas.openxmlformats.org/officeDocument/2006/relationships/image" Target="../media/image1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8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9.png"/><Relationship Id="rId4" Type="http://schemas.openxmlformats.org/officeDocument/2006/relationships/image" Target="../media/image1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8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9.png"/><Relationship Id="rId4" Type="http://schemas.openxmlformats.org/officeDocument/2006/relationships/image" Target="../media/image1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8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9.png"/><Relationship Id="rId4" Type="http://schemas.openxmlformats.org/officeDocument/2006/relationships/image" Target="../media/image1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8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9.png"/><Relationship Id="rId4" Type="http://schemas.openxmlformats.org/officeDocument/2006/relationships/image" Target="../media/image1.pn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8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9.png"/><Relationship Id="rId4" Type="http://schemas.openxmlformats.org/officeDocument/2006/relationships/image" Target="../media/image1.png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8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9.png"/><Relationship Id="rId4" Type="http://schemas.openxmlformats.org/officeDocument/2006/relationships/image" Target="../media/image1.png"/><Relationship Id="rId9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8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9.png"/><Relationship Id="rId4" Type="http://schemas.openxmlformats.org/officeDocument/2006/relationships/image" Target="../media/image1.png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1723872"/>
            <a:ext cx="10058400" cy="28321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35255">
              <a:lnSpc>
                <a:spcPct val="100000"/>
              </a:lnSpc>
              <a:spcBef>
                <a:spcPts val="185"/>
              </a:spcBef>
              <a:tabLst>
                <a:tab pos="1382395" algn="l"/>
                <a:tab pos="4844415" algn="l"/>
                <a:tab pos="6835775" algn="l"/>
              </a:tabLst>
            </a:pPr>
            <a:r>
              <a:rPr sz="1150" b="1" spc="15" dirty="0">
                <a:solidFill>
                  <a:srgbClr val="231F20"/>
                </a:solidFill>
                <a:latin typeface="Arial"/>
                <a:cs typeface="Arial"/>
              </a:rPr>
              <a:t>MUNICIPIO	</a:t>
            </a:r>
            <a:r>
              <a:rPr sz="1150" b="1" spc="-20" dirty="0">
                <a:solidFill>
                  <a:srgbClr val="231F20"/>
                </a:solidFill>
                <a:latin typeface="Arial"/>
                <a:cs typeface="Arial"/>
              </a:rPr>
              <a:t>NOMBRE </a:t>
            </a:r>
            <a:r>
              <a:rPr sz="1150" b="1" spc="-60" dirty="0">
                <a:solidFill>
                  <a:srgbClr val="231F20"/>
                </a:solidFill>
                <a:latin typeface="Arial"/>
                <a:cs typeface="Arial"/>
              </a:rPr>
              <a:t>DE </a:t>
            </a:r>
            <a:r>
              <a:rPr sz="1150" b="1" spc="-55" dirty="0">
                <a:solidFill>
                  <a:srgbClr val="231F20"/>
                </a:solidFill>
                <a:latin typeface="Arial"/>
                <a:cs typeface="Arial"/>
              </a:rPr>
              <a:t>LA </a:t>
            </a:r>
            <a:r>
              <a:rPr sz="1150" b="1" spc="-30" dirty="0">
                <a:solidFill>
                  <a:srgbClr val="231F20"/>
                </a:solidFill>
                <a:latin typeface="Arial"/>
                <a:cs typeface="Arial"/>
              </a:rPr>
              <a:t>CLINICA </a:t>
            </a:r>
            <a:r>
              <a:rPr sz="1150" b="1" spc="155" dirty="0">
                <a:solidFill>
                  <a:srgbClr val="231F20"/>
                </a:solidFill>
                <a:latin typeface="Arial"/>
                <a:cs typeface="Arial"/>
              </a:rPr>
              <a:t>/</a:t>
            </a:r>
            <a:r>
              <a:rPr sz="1150" b="1" spc="-1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50" b="1" spc="-20" dirty="0">
                <a:solidFill>
                  <a:srgbClr val="231F20"/>
                </a:solidFill>
                <a:latin typeface="Arial"/>
                <a:cs typeface="Arial"/>
              </a:rPr>
              <a:t>TIPO </a:t>
            </a:r>
            <a:r>
              <a:rPr sz="1150" b="1" spc="-60" dirty="0">
                <a:solidFill>
                  <a:srgbClr val="231F20"/>
                </a:solidFill>
                <a:latin typeface="Arial"/>
                <a:cs typeface="Arial"/>
              </a:rPr>
              <a:t>DE </a:t>
            </a:r>
            <a:r>
              <a:rPr sz="1150" b="1" spc="-35" dirty="0">
                <a:solidFill>
                  <a:srgbClr val="231F20"/>
                </a:solidFill>
                <a:latin typeface="Arial"/>
                <a:cs typeface="Arial"/>
              </a:rPr>
              <a:t>FACILIDAD	</a:t>
            </a:r>
            <a:r>
              <a:rPr sz="1150" b="1" spc="-55" dirty="0">
                <a:solidFill>
                  <a:srgbClr val="231F20"/>
                </a:solidFill>
                <a:latin typeface="Arial"/>
                <a:cs typeface="Arial"/>
              </a:rPr>
              <a:t>TELÉFONO	</a:t>
            </a:r>
            <a:r>
              <a:rPr sz="1150" b="1" spc="-25" dirty="0">
                <a:solidFill>
                  <a:srgbClr val="231F20"/>
                </a:solidFill>
                <a:latin typeface="Arial"/>
                <a:cs typeface="Arial"/>
              </a:rPr>
              <a:t>HORARIO</a:t>
            </a:r>
            <a:endParaRPr sz="115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265770" y="1711523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0"/>
                </a:moveTo>
                <a:lnTo>
                  <a:pt x="0" y="12349"/>
                </a:lnTo>
              </a:path>
            </a:pathLst>
          </a:custGeom>
          <a:ln w="11010">
            <a:solidFill>
              <a:srgbClr val="F15D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22259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F15D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268234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F15D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293212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F15D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316492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F15D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341451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F15D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374408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F15D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398538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F15D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422668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F15D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446798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F15D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469831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F15D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730192" y="1711523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0"/>
                </a:moveTo>
                <a:lnTo>
                  <a:pt x="0" y="12349"/>
                </a:lnTo>
              </a:path>
            </a:pathLst>
          </a:custGeom>
          <a:ln w="11010">
            <a:solidFill>
              <a:srgbClr val="F15D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721636" y="1711523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0"/>
                </a:moveTo>
                <a:lnTo>
                  <a:pt x="0" y="12349"/>
                </a:lnTo>
              </a:path>
            </a:pathLst>
          </a:custGeom>
          <a:ln w="11010">
            <a:solidFill>
              <a:srgbClr val="F15D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6791058"/>
            <a:ext cx="6486652" cy="8060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0" y="1952370"/>
            <a:ext cx="10058400" cy="5820410"/>
          </a:xfrm>
          <a:prstGeom prst="rect">
            <a:avLst/>
          </a:prstGeom>
        </p:spPr>
        <p:txBody>
          <a:bodyPr vert="horz" wrap="square" lIns="0" tIns="82550" rIns="0" bIns="0" rtlCol="0">
            <a:spAutoFit/>
          </a:bodyPr>
          <a:lstStyle/>
          <a:p>
            <a:pPr marL="137795">
              <a:lnSpc>
                <a:spcPct val="100000"/>
              </a:lnSpc>
              <a:spcBef>
                <a:spcPts val="650"/>
              </a:spcBef>
              <a:tabLst>
                <a:tab pos="1382395" algn="l"/>
                <a:tab pos="4848860" algn="l"/>
                <a:tab pos="6855459" algn="l"/>
              </a:tabLst>
            </a:pPr>
            <a:r>
              <a:rPr sz="900" b="1" spc="35" dirty="0">
                <a:solidFill>
                  <a:srgbClr val="231F20"/>
                </a:solidFill>
                <a:latin typeface="Arial"/>
                <a:cs typeface="Arial"/>
              </a:rPr>
              <a:t>Bayamon	</a:t>
            </a:r>
            <a:r>
              <a:rPr sz="900" b="1" spc="-20" dirty="0">
                <a:solidFill>
                  <a:srgbClr val="231F20"/>
                </a:solidFill>
                <a:latin typeface="Arial"/>
                <a:cs typeface="Arial"/>
              </a:rPr>
              <a:t>CENTRO </a:t>
            </a:r>
            <a:r>
              <a:rPr sz="900" b="1" spc="-25" dirty="0">
                <a:solidFill>
                  <a:srgbClr val="231F20"/>
                </a:solidFill>
                <a:latin typeface="Arial"/>
                <a:cs typeface="Arial"/>
              </a:rPr>
              <a:t>DE </a:t>
            </a:r>
            <a:r>
              <a:rPr sz="900" b="1" spc="-35" dirty="0">
                <a:solidFill>
                  <a:srgbClr val="231F20"/>
                </a:solidFill>
                <a:latin typeface="Arial"/>
                <a:cs typeface="Arial"/>
              </a:rPr>
              <a:t>SERVICIOS</a:t>
            </a:r>
            <a:r>
              <a:rPr sz="900" b="1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25" dirty="0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sz="9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20" dirty="0">
                <a:solidFill>
                  <a:srgbClr val="231F20"/>
                </a:solidFill>
                <a:latin typeface="Arial"/>
                <a:cs typeface="Arial"/>
              </a:rPr>
              <a:t>SALUD	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(787)</a:t>
            </a:r>
            <a:r>
              <a:rPr sz="9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520-8449	</a:t>
            </a:r>
            <a:r>
              <a:rPr sz="900" b="1" spc="-20" dirty="0">
                <a:solidFill>
                  <a:srgbClr val="231F20"/>
                </a:solidFill>
                <a:latin typeface="Arial"/>
                <a:cs typeface="Arial"/>
              </a:rPr>
              <a:t>L-V</a:t>
            </a:r>
            <a:r>
              <a:rPr sz="900" b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231F20"/>
                </a:solidFill>
                <a:latin typeface="Arial"/>
                <a:cs typeface="Arial"/>
              </a:rPr>
              <a:t>8:00</a:t>
            </a:r>
            <a:r>
              <a:rPr sz="900" b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30" dirty="0">
                <a:solidFill>
                  <a:srgbClr val="231F20"/>
                </a:solidFill>
                <a:latin typeface="Arial"/>
                <a:cs typeface="Arial"/>
              </a:rPr>
              <a:t>AM-</a:t>
            </a:r>
            <a:r>
              <a:rPr sz="900" b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231F20"/>
                </a:solidFill>
                <a:latin typeface="Arial"/>
                <a:cs typeface="Arial"/>
              </a:rPr>
              <a:t>4:00</a:t>
            </a:r>
            <a:r>
              <a:rPr sz="900" b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40" dirty="0">
                <a:solidFill>
                  <a:srgbClr val="231F20"/>
                </a:solidFill>
                <a:latin typeface="Arial"/>
                <a:cs typeface="Arial"/>
              </a:rPr>
              <a:t>PM</a:t>
            </a:r>
            <a:endParaRPr sz="900">
              <a:latin typeface="Arial"/>
              <a:cs typeface="Arial"/>
            </a:endParaRPr>
          </a:p>
          <a:p>
            <a:pPr marL="137795">
              <a:lnSpc>
                <a:spcPts val="990"/>
              </a:lnSpc>
              <a:spcBef>
                <a:spcPts val="715"/>
              </a:spcBef>
              <a:tabLst>
                <a:tab pos="1382395" algn="l"/>
                <a:tab pos="4848860" algn="l"/>
                <a:tab pos="6855459" algn="l"/>
              </a:tabLst>
            </a:pPr>
            <a:r>
              <a:rPr sz="1350" b="1" spc="52" baseline="6172" dirty="0">
                <a:solidFill>
                  <a:srgbClr val="231F20"/>
                </a:solidFill>
                <a:latin typeface="Arial"/>
                <a:cs typeface="Arial"/>
              </a:rPr>
              <a:t>Bayamon	</a:t>
            </a:r>
            <a:r>
              <a:rPr sz="1350" b="1" spc="-30" baseline="6172" dirty="0">
                <a:solidFill>
                  <a:srgbClr val="231F20"/>
                </a:solidFill>
                <a:latin typeface="Arial"/>
                <a:cs typeface="Arial"/>
              </a:rPr>
              <a:t>CENTRO </a:t>
            </a:r>
            <a:r>
              <a:rPr sz="1350" b="1" spc="-22" baseline="6172" dirty="0">
                <a:solidFill>
                  <a:srgbClr val="231F20"/>
                </a:solidFill>
                <a:latin typeface="Arial"/>
                <a:cs typeface="Arial"/>
              </a:rPr>
              <a:t>PEDIATRICO </a:t>
            </a:r>
            <a:r>
              <a:rPr sz="1350" b="1" spc="-37" baseline="6172" dirty="0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sz="1350" b="1" spc="-120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15" baseline="6172" dirty="0">
                <a:solidFill>
                  <a:srgbClr val="231F20"/>
                </a:solidFill>
                <a:latin typeface="Arial"/>
                <a:cs typeface="Arial"/>
              </a:rPr>
              <a:t>RIO</a:t>
            </a:r>
            <a:r>
              <a:rPr sz="1350" b="1" spc="-60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67" baseline="6172" dirty="0">
                <a:solidFill>
                  <a:srgbClr val="231F20"/>
                </a:solidFill>
                <a:latin typeface="Arial"/>
                <a:cs typeface="Arial"/>
              </a:rPr>
              <a:t>HONDO	</a:t>
            </a:r>
            <a:r>
              <a:rPr sz="1350" b="1" spc="15" baseline="6172" dirty="0">
                <a:solidFill>
                  <a:srgbClr val="231F20"/>
                </a:solidFill>
                <a:latin typeface="Arial"/>
                <a:cs typeface="Arial"/>
              </a:rPr>
              <a:t>(787)780-1908	</a:t>
            </a:r>
            <a:r>
              <a:rPr sz="900" b="1" spc="30" dirty="0">
                <a:solidFill>
                  <a:srgbClr val="231F20"/>
                </a:solidFill>
                <a:latin typeface="Arial"/>
                <a:cs typeface="Arial"/>
              </a:rPr>
              <a:t>Dr.</a:t>
            </a:r>
            <a:r>
              <a:rPr sz="900" b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65" dirty="0">
                <a:solidFill>
                  <a:srgbClr val="231F20"/>
                </a:solidFill>
                <a:latin typeface="Arial"/>
                <a:cs typeface="Arial"/>
              </a:rPr>
              <a:t>Martín</a:t>
            </a:r>
            <a:r>
              <a:rPr sz="900" b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45" dirty="0">
                <a:solidFill>
                  <a:srgbClr val="231F20"/>
                </a:solidFill>
                <a:latin typeface="Arial"/>
                <a:cs typeface="Arial"/>
              </a:rPr>
              <a:t>Martinó-</a:t>
            </a:r>
            <a:r>
              <a:rPr sz="900" b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5" dirty="0">
                <a:solidFill>
                  <a:srgbClr val="231F20"/>
                </a:solidFill>
                <a:latin typeface="Arial"/>
                <a:cs typeface="Arial"/>
              </a:rPr>
              <a:t>L,M,M-7:30AM-4:00PM</a:t>
            </a:r>
            <a:endParaRPr sz="900">
              <a:latin typeface="Arial"/>
              <a:cs typeface="Arial"/>
            </a:endParaRPr>
          </a:p>
          <a:p>
            <a:pPr marR="419734" algn="r">
              <a:lnSpc>
                <a:spcPts val="900"/>
              </a:lnSpc>
            </a:pPr>
            <a:r>
              <a:rPr sz="900" b="1" spc="-5" dirty="0">
                <a:solidFill>
                  <a:srgbClr val="231F20"/>
                </a:solidFill>
                <a:latin typeface="Arial"/>
                <a:cs typeface="Arial"/>
              </a:rPr>
              <a:t>V- 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8:00-12:00PM/Vacunación-L-V</a:t>
            </a:r>
            <a:r>
              <a:rPr sz="900" b="1" spc="-1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7:30AM-11:00AM</a:t>
            </a:r>
            <a:endParaRPr sz="900">
              <a:latin typeface="Arial"/>
              <a:cs typeface="Arial"/>
            </a:endParaRPr>
          </a:p>
          <a:p>
            <a:pPr marL="6855459">
              <a:lnSpc>
                <a:spcPts val="990"/>
              </a:lnSpc>
            </a:pPr>
            <a:r>
              <a:rPr sz="900" b="1" spc="30" dirty="0">
                <a:solidFill>
                  <a:srgbClr val="231F20"/>
                </a:solidFill>
                <a:latin typeface="Arial"/>
                <a:cs typeface="Arial"/>
              </a:rPr>
              <a:t>Dr.</a:t>
            </a:r>
            <a:r>
              <a:rPr sz="9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50" dirty="0">
                <a:solidFill>
                  <a:srgbClr val="231F20"/>
                </a:solidFill>
                <a:latin typeface="Arial"/>
                <a:cs typeface="Arial"/>
              </a:rPr>
              <a:t>José</a:t>
            </a:r>
            <a:r>
              <a:rPr sz="9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40" dirty="0">
                <a:solidFill>
                  <a:srgbClr val="231F20"/>
                </a:solidFill>
                <a:latin typeface="Arial"/>
                <a:cs typeface="Arial"/>
              </a:rPr>
              <a:t>Martinó(orden</a:t>
            </a:r>
            <a:r>
              <a:rPr sz="9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35" dirty="0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sz="9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20" dirty="0">
                <a:solidFill>
                  <a:srgbClr val="231F20"/>
                </a:solidFill>
                <a:latin typeface="Arial"/>
                <a:cs typeface="Arial"/>
              </a:rPr>
              <a:t>llegada)</a:t>
            </a:r>
            <a:r>
              <a:rPr sz="9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231F20"/>
                </a:solidFill>
                <a:latin typeface="Arial"/>
                <a:cs typeface="Arial"/>
              </a:rPr>
              <a:t>L-V-8:30AM-2:00PM</a:t>
            </a:r>
            <a:endParaRPr sz="900">
              <a:latin typeface="Arial"/>
              <a:cs typeface="Arial"/>
            </a:endParaRPr>
          </a:p>
          <a:p>
            <a:pPr marL="137795" marR="2037714">
              <a:lnSpc>
                <a:spcPct val="185000"/>
              </a:lnSpc>
              <a:tabLst>
                <a:tab pos="1382395" algn="l"/>
                <a:tab pos="4848860" algn="l"/>
                <a:tab pos="6855459" algn="l"/>
              </a:tabLst>
            </a:pPr>
            <a:r>
              <a:rPr sz="900" b="1" spc="35" dirty="0">
                <a:solidFill>
                  <a:srgbClr val="231F20"/>
                </a:solidFill>
                <a:latin typeface="Arial"/>
                <a:cs typeface="Arial"/>
              </a:rPr>
              <a:t>Bayamon	</a:t>
            </a:r>
            <a:r>
              <a:rPr sz="900" b="1" spc="-5" dirty="0">
                <a:solidFill>
                  <a:srgbClr val="231F20"/>
                </a:solidFill>
                <a:latin typeface="Arial"/>
                <a:cs typeface="Arial"/>
              </a:rPr>
              <a:t>CLINICA </a:t>
            </a:r>
            <a:r>
              <a:rPr sz="900" b="1" spc="-25" dirty="0">
                <a:solidFill>
                  <a:srgbClr val="231F20"/>
                </a:solidFill>
                <a:latin typeface="Arial"/>
                <a:cs typeface="Arial"/>
              </a:rPr>
              <a:t>DE 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VACUNACION </a:t>
            </a:r>
            <a:r>
              <a:rPr sz="900" b="1" spc="-20" dirty="0">
                <a:solidFill>
                  <a:srgbClr val="231F20"/>
                </a:solidFill>
                <a:latin typeface="Arial"/>
                <a:cs typeface="Arial"/>
              </a:rPr>
              <a:t>CDT</a:t>
            </a:r>
            <a:r>
              <a:rPr sz="900" b="1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10" dirty="0">
                <a:solidFill>
                  <a:srgbClr val="231F20"/>
                </a:solidFill>
                <a:latin typeface="Arial"/>
                <a:cs typeface="Arial"/>
              </a:rPr>
              <a:t>GMSP,</a:t>
            </a:r>
            <a:r>
              <a:rPr sz="9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25" dirty="0">
                <a:solidFill>
                  <a:srgbClr val="231F20"/>
                </a:solidFill>
                <a:latin typeface="Arial"/>
                <a:cs typeface="Arial"/>
              </a:rPr>
              <a:t>INC	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(787)</a:t>
            </a:r>
            <a:r>
              <a:rPr sz="9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625-6129	</a:t>
            </a:r>
            <a:r>
              <a:rPr sz="1350" b="1" spc="-30" baseline="-12345" dirty="0">
                <a:solidFill>
                  <a:srgbClr val="231F20"/>
                </a:solidFill>
                <a:latin typeface="Arial"/>
                <a:cs typeface="Arial"/>
              </a:rPr>
              <a:t>L-V </a:t>
            </a:r>
            <a:r>
              <a:rPr sz="1350" b="1" baseline="-12345" dirty="0">
                <a:solidFill>
                  <a:srgbClr val="231F20"/>
                </a:solidFill>
                <a:latin typeface="Arial"/>
                <a:cs typeface="Arial"/>
              </a:rPr>
              <a:t>7:00</a:t>
            </a:r>
            <a:r>
              <a:rPr sz="1350" b="1" spc="-150" baseline="-123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15" baseline="-12345" dirty="0">
                <a:solidFill>
                  <a:srgbClr val="231F20"/>
                </a:solidFill>
                <a:latin typeface="Arial"/>
                <a:cs typeface="Arial"/>
              </a:rPr>
              <a:t>AM-2:00</a:t>
            </a:r>
            <a:r>
              <a:rPr sz="1350" b="1" spc="-89" baseline="-123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60" baseline="-12345" dirty="0">
                <a:solidFill>
                  <a:srgbClr val="231F20"/>
                </a:solidFill>
                <a:latin typeface="Arial"/>
                <a:cs typeface="Arial"/>
              </a:rPr>
              <a:t>PM </a:t>
            </a:r>
            <a:r>
              <a:rPr sz="1350" b="1" baseline="-123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52" baseline="6172" dirty="0">
                <a:solidFill>
                  <a:srgbClr val="231F20"/>
                </a:solidFill>
                <a:latin typeface="Arial"/>
                <a:cs typeface="Arial"/>
              </a:rPr>
              <a:t>Bayamon	</a:t>
            </a:r>
            <a:r>
              <a:rPr sz="1350" b="1" spc="22" baseline="6172" dirty="0">
                <a:solidFill>
                  <a:srgbClr val="231F20"/>
                </a:solidFill>
                <a:latin typeface="Arial"/>
                <a:cs typeface="Arial"/>
              </a:rPr>
              <a:t>NEW VISION</a:t>
            </a:r>
            <a:r>
              <a:rPr sz="1350" b="1" spc="-120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-7" baseline="6172" dirty="0">
                <a:solidFill>
                  <a:srgbClr val="231F20"/>
                </a:solidFill>
                <a:latin typeface="Arial"/>
                <a:cs typeface="Arial"/>
              </a:rPr>
              <a:t>MEDICAL</a:t>
            </a:r>
            <a:r>
              <a:rPr sz="1350" b="1" spc="-60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-7" baseline="6172" dirty="0">
                <a:solidFill>
                  <a:srgbClr val="231F20"/>
                </a:solidFill>
                <a:latin typeface="Arial"/>
                <a:cs typeface="Arial"/>
              </a:rPr>
              <a:t>DIAGNOSTIC	</a:t>
            </a:r>
            <a:r>
              <a:rPr sz="1350" b="1" spc="15" baseline="6172" dirty="0">
                <a:solidFill>
                  <a:srgbClr val="231F20"/>
                </a:solidFill>
                <a:latin typeface="Arial"/>
                <a:cs typeface="Arial"/>
              </a:rPr>
              <a:t>(787)778-5311</a:t>
            </a:r>
            <a:r>
              <a:rPr sz="1350" b="1" spc="-60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82" baseline="6172" dirty="0">
                <a:solidFill>
                  <a:srgbClr val="231F20"/>
                </a:solidFill>
                <a:latin typeface="Arial"/>
                <a:cs typeface="Arial"/>
              </a:rPr>
              <a:t>ext</a:t>
            </a:r>
            <a:r>
              <a:rPr sz="1350" b="1" spc="-60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30" baseline="6172" dirty="0">
                <a:solidFill>
                  <a:srgbClr val="231F20"/>
                </a:solidFill>
                <a:latin typeface="Arial"/>
                <a:cs typeface="Arial"/>
              </a:rPr>
              <a:t>213	</a:t>
            </a:r>
            <a:r>
              <a:rPr sz="900" b="1" spc="-20" dirty="0">
                <a:solidFill>
                  <a:srgbClr val="231F20"/>
                </a:solidFill>
                <a:latin typeface="Arial"/>
                <a:cs typeface="Arial"/>
              </a:rPr>
              <a:t>L-V</a:t>
            </a:r>
            <a:r>
              <a:rPr sz="900" b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231F20"/>
                </a:solidFill>
                <a:latin typeface="Arial"/>
                <a:cs typeface="Arial"/>
              </a:rPr>
              <a:t>7:00</a:t>
            </a:r>
            <a:r>
              <a:rPr sz="900" b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30" dirty="0">
                <a:solidFill>
                  <a:srgbClr val="231F20"/>
                </a:solidFill>
                <a:latin typeface="Arial"/>
                <a:cs typeface="Arial"/>
              </a:rPr>
              <a:t>AM-</a:t>
            </a:r>
            <a:r>
              <a:rPr sz="900" b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231F20"/>
                </a:solidFill>
                <a:latin typeface="Arial"/>
                <a:cs typeface="Arial"/>
              </a:rPr>
              <a:t>3:00</a:t>
            </a:r>
            <a:r>
              <a:rPr sz="900" b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40" dirty="0">
                <a:solidFill>
                  <a:srgbClr val="231F20"/>
                </a:solidFill>
                <a:latin typeface="Arial"/>
                <a:cs typeface="Arial"/>
              </a:rPr>
              <a:t>PM</a:t>
            </a:r>
            <a:endParaRPr sz="900">
              <a:latin typeface="Arial"/>
              <a:cs typeface="Arial"/>
            </a:endParaRPr>
          </a:p>
          <a:p>
            <a:pPr marL="137795">
              <a:lnSpc>
                <a:spcPct val="100000"/>
              </a:lnSpc>
              <a:spcBef>
                <a:spcPts val="720"/>
              </a:spcBef>
              <a:tabLst>
                <a:tab pos="1382395" algn="l"/>
                <a:tab pos="4848860" algn="l"/>
                <a:tab pos="6855459" algn="l"/>
              </a:tabLst>
            </a:pPr>
            <a:r>
              <a:rPr sz="900" b="1" spc="15" dirty="0">
                <a:solidFill>
                  <a:srgbClr val="231F20"/>
                </a:solidFill>
                <a:latin typeface="Arial"/>
                <a:cs typeface="Arial"/>
              </a:rPr>
              <a:t>Canovanas	</a:t>
            </a:r>
            <a:r>
              <a:rPr sz="900" b="1" spc="5" dirty="0">
                <a:solidFill>
                  <a:srgbClr val="231F20"/>
                </a:solidFill>
                <a:latin typeface="Arial"/>
                <a:cs typeface="Arial"/>
              </a:rPr>
              <a:t>S.M.</a:t>
            </a:r>
            <a:r>
              <a:rPr sz="9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5" dirty="0">
                <a:solidFill>
                  <a:srgbClr val="231F20"/>
                </a:solidFill>
                <a:latin typeface="Arial"/>
                <a:cs typeface="Arial"/>
              </a:rPr>
              <a:t>MEDICAL</a:t>
            </a:r>
            <a:r>
              <a:rPr sz="9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60" dirty="0">
                <a:solidFill>
                  <a:srgbClr val="231F20"/>
                </a:solidFill>
                <a:latin typeface="Arial"/>
                <a:cs typeface="Arial"/>
              </a:rPr>
              <a:t>SERVICES	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(787) 876-5000 </a:t>
            </a:r>
            <a:r>
              <a:rPr sz="900" b="1" spc="135" dirty="0">
                <a:solidFill>
                  <a:srgbClr val="231F20"/>
                </a:solidFill>
                <a:latin typeface="Arial"/>
                <a:cs typeface="Arial"/>
              </a:rPr>
              <a:t>/</a:t>
            </a:r>
            <a:r>
              <a:rPr sz="900" b="1" spc="-11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(787)</a:t>
            </a:r>
            <a:r>
              <a:rPr sz="9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957-0740	</a:t>
            </a:r>
            <a:r>
              <a:rPr sz="900" b="1" spc="-20" dirty="0">
                <a:solidFill>
                  <a:srgbClr val="231F20"/>
                </a:solidFill>
                <a:latin typeface="Arial"/>
                <a:cs typeface="Arial"/>
              </a:rPr>
              <a:t>L-V</a:t>
            </a:r>
            <a:r>
              <a:rPr sz="900" b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231F20"/>
                </a:solidFill>
                <a:latin typeface="Arial"/>
                <a:cs typeface="Arial"/>
              </a:rPr>
              <a:t>7:00</a:t>
            </a:r>
            <a:r>
              <a:rPr sz="900" b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30" dirty="0">
                <a:solidFill>
                  <a:srgbClr val="231F20"/>
                </a:solidFill>
                <a:latin typeface="Arial"/>
                <a:cs typeface="Arial"/>
              </a:rPr>
              <a:t>AM-</a:t>
            </a:r>
            <a:r>
              <a:rPr sz="900" b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231F20"/>
                </a:solidFill>
                <a:latin typeface="Arial"/>
                <a:cs typeface="Arial"/>
              </a:rPr>
              <a:t>3:00</a:t>
            </a:r>
            <a:r>
              <a:rPr sz="900" b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40" dirty="0">
                <a:solidFill>
                  <a:srgbClr val="231F20"/>
                </a:solidFill>
                <a:latin typeface="Arial"/>
                <a:cs typeface="Arial"/>
              </a:rPr>
              <a:t>PM</a:t>
            </a:r>
            <a:endParaRPr sz="900">
              <a:latin typeface="Arial"/>
              <a:cs typeface="Arial"/>
            </a:endParaRPr>
          </a:p>
          <a:p>
            <a:pPr marL="137795">
              <a:lnSpc>
                <a:spcPts val="940"/>
              </a:lnSpc>
              <a:spcBef>
                <a:spcPts val="815"/>
              </a:spcBef>
              <a:tabLst>
                <a:tab pos="1382395" algn="l"/>
                <a:tab pos="4848860" algn="l"/>
                <a:tab pos="6855459" algn="l"/>
              </a:tabLst>
            </a:pPr>
            <a:r>
              <a:rPr sz="900" b="1" spc="15" dirty="0">
                <a:solidFill>
                  <a:srgbClr val="231F20"/>
                </a:solidFill>
                <a:latin typeface="Arial"/>
                <a:cs typeface="Arial"/>
              </a:rPr>
              <a:t>Canóvanas	</a:t>
            </a:r>
            <a:r>
              <a:rPr sz="900" b="1" spc="-20" dirty="0">
                <a:solidFill>
                  <a:srgbClr val="231F20"/>
                </a:solidFill>
                <a:latin typeface="Arial"/>
                <a:cs typeface="Arial"/>
              </a:rPr>
              <a:t>CENTRO </a:t>
            </a:r>
            <a:r>
              <a:rPr sz="900" b="1" dirty="0">
                <a:solidFill>
                  <a:srgbClr val="231F20"/>
                </a:solidFill>
                <a:latin typeface="Arial"/>
                <a:cs typeface="Arial"/>
              </a:rPr>
              <a:t>DIAGNOSTICO </a:t>
            </a:r>
            <a:r>
              <a:rPr sz="900" b="1" spc="-15" dirty="0">
                <a:solidFill>
                  <a:srgbClr val="231F20"/>
                </a:solidFill>
                <a:latin typeface="Arial"/>
                <a:cs typeface="Arial"/>
              </a:rPr>
              <a:t>Y </a:t>
            </a:r>
            <a:r>
              <a:rPr sz="900" b="1" dirty="0">
                <a:solidFill>
                  <a:srgbClr val="231F20"/>
                </a:solidFill>
                <a:latin typeface="Arial"/>
                <a:cs typeface="Arial"/>
              </a:rPr>
              <a:t>TRATAMIENTO</a:t>
            </a:r>
            <a:r>
              <a:rPr sz="900" b="1" spc="-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20" dirty="0">
                <a:solidFill>
                  <a:srgbClr val="231F20"/>
                </a:solidFill>
                <a:latin typeface="Arial"/>
                <a:cs typeface="Arial"/>
              </a:rPr>
              <a:t>(cdt</a:t>
            </a:r>
            <a:r>
              <a:rPr sz="9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5" dirty="0">
                <a:solidFill>
                  <a:srgbClr val="231F20"/>
                </a:solidFill>
                <a:latin typeface="Arial"/>
                <a:cs typeface="Arial"/>
              </a:rPr>
              <a:t>canovanas)	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(787)438-6593	</a:t>
            </a:r>
            <a:r>
              <a:rPr sz="1350" b="1" spc="-30" baseline="6172" dirty="0">
                <a:solidFill>
                  <a:srgbClr val="231F20"/>
                </a:solidFill>
                <a:latin typeface="Arial"/>
                <a:cs typeface="Arial"/>
              </a:rPr>
              <a:t>L-V </a:t>
            </a:r>
            <a:r>
              <a:rPr sz="1350" b="1" spc="22" baseline="6172" dirty="0">
                <a:solidFill>
                  <a:srgbClr val="231F20"/>
                </a:solidFill>
                <a:latin typeface="Arial"/>
                <a:cs typeface="Arial"/>
              </a:rPr>
              <a:t>7:00AM </a:t>
            </a:r>
            <a:r>
              <a:rPr sz="1350" b="1" spc="15" baseline="6172" dirty="0">
                <a:solidFill>
                  <a:srgbClr val="231F20"/>
                </a:solidFill>
                <a:latin typeface="Arial"/>
                <a:cs typeface="Arial"/>
              </a:rPr>
              <a:t>-2:30PM </a:t>
            </a:r>
            <a:r>
              <a:rPr sz="1350" b="1" spc="22" baseline="6172" dirty="0">
                <a:solidFill>
                  <a:srgbClr val="231F20"/>
                </a:solidFill>
                <a:latin typeface="Arial"/>
                <a:cs typeface="Arial"/>
              </a:rPr>
              <a:t>Persona</a:t>
            </a:r>
            <a:r>
              <a:rPr sz="1350" b="1" spc="67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22" baseline="6172" dirty="0">
                <a:solidFill>
                  <a:srgbClr val="231F20"/>
                </a:solidFill>
                <a:latin typeface="Arial"/>
                <a:cs typeface="Arial"/>
              </a:rPr>
              <a:t>contacto:</a:t>
            </a:r>
            <a:endParaRPr sz="1350" baseline="6172">
              <a:latin typeface="Arial"/>
              <a:cs typeface="Arial"/>
            </a:endParaRPr>
          </a:p>
          <a:p>
            <a:pPr marR="1490345" algn="r">
              <a:lnSpc>
                <a:spcPts val="940"/>
              </a:lnSpc>
            </a:pPr>
            <a:r>
              <a:rPr sz="900" b="1" dirty="0">
                <a:solidFill>
                  <a:srgbClr val="231F20"/>
                </a:solidFill>
                <a:latin typeface="Arial"/>
                <a:cs typeface="Arial"/>
              </a:rPr>
              <a:t>Sra.</a:t>
            </a:r>
            <a:r>
              <a:rPr sz="900" b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60" dirty="0">
                <a:solidFill>
                  <a:srgbClr val="231F20"/>
                </a:solidFill>
                <a:latin typeface="Arial"/>
                <a:cs typeface="Arial"/>
              </a:rPr>
              <a:t>María</a:t>
            </a:r>
            <a:r>
              <a:rPr sz="900" b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35" dirty="0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sz="900" b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5" dirty="0">
                <a:solidFill>
                  <a:srgbClr val="231F20"/>
                </a:solidFill>
                <a:latin typeface="Arial"/>
                <a:cs typeface="Arial"/>
              </a:rPr>
              <a:t>los</a:t>
            </a:r>
            <a:r>
              <a:rPr sz="900" b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5" dirty="0">
                <a:solidFill>
                  <a:srgbClr val="231F20"/>
                </a:solidFill>
                <a:latin typeface="Arial"/>
                <a:cs typeface="Arial"/>
              </a:rPr>
              <a:t>Angeles</a:t>
            </a:r>
            <a:r>
              <a:rPr sz="900" b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5" dirty="0">
                <a:solidFill>
                  <a:srgbClr val="231F20"/>
                </a:solidFill>
                <a:latin typeface="Arial"/>
                <a:cs typeface="Arial"/>
              </a:rPr>
              <a:t>Díaz</a:t>
            </a:r>
            <a:endParaRPr sz="900">
              <a:latin typeface="Arial"/>
              <a:cs typeface="Arial"/>
            </a:endParaRPr>
          </a:p>
          <a:p>
            <a:pPr marL="137795" marR="664845">
              <a:lnSpc>
                <a:spcPts val="1900"/>
              </a:lnSpc>
              <a:spcBef>
                <a:spcPts val="105"/>
              </a:spcBef>
              <a:tabLst>
                <a:tab pos="1382395" algn="l"/>
                <a:tab pos="4848860" algn="l"/>
                <a:tab pos="6855459" algn="l"/>
              </a:tabLst>
            </a:pPr>
            <a:r>
              <a:rPr sz="900" b="1" spc="20" dirty="0">
                <a:solidFill>
                  <a:srgbClr val="231F20"/>
                </a:solidFill>
                <a:latin typeface="Arial"/>
                <a:cs typeface="Arial"/>
              </a:rPr>
              <a:t>Carolina	</a:t>
            </a:r>
            <a:r>
              <a:rPr sz="900" b="1" spc="-5" dirty="0">
                <a:solidFill>
                  <a:srgbClr val="231F20"/>
                </a:solidFill>
                <a:latin typeface="Arial"/>
                <a:cs typeface="Arial"/>
              </a:rPr>
              <a:t>CAROLINA </a:t>
            </a:r>
            <a:r>
              <a:rPr sz="900" b="1" spc="-20" dirty="0">
                <a:solidFill>
                  <a:srgbClr val="231F20"/>
                </a:solidFill>
                <a:latin typeface="Arial"/>
                <a:cs typeface="Arial"/>
              </a:rPr>
              <a:t>PEDIATRIC </a:t>
            </a:r>
            <a:r>
              <a:rPr sz="900" b="1" spc="-40" dirty="0">
                <a:solidFill>
                  <a:srgbClr val="231F20"/>
                </a:solidFill>
                <a:latin typeface="Arial"/>
                <a:cs typeface="Arial"/>
              </a:rPr>
              <a:t>CENTER </a:t>
            </a:r>
            <a:r>
              <a:rPr sz="900" b="1" spc="25" dirty="0">
                <a:solidFill>
                  <a:srgbClr val="231F20"/>
                </a:solidFill>
                <a:latin typeface="Arial"/>
                <a:cs typeface="Arial"/>
              </a:rPr>
              <a:t>(dra. </a:t>
            </a:r>
            <a:r>
              <a:rPr sz="900" b="1" spc="5" dirty="0">
                <a:solidFill>
                  <a:srgbClr val="231F20"/>
                </a:solidFill>
                <a:latin typeface="Arial"/>
                <a:cs typeface="Arial"/>
              </a:rPr>
              <a:t>Luz</a:t>
            </a:r>
            <a:r>
              <a:rPr sz="900" b="1" spc="-1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50" dirty="0">
                <a:solidFill>
                  <a:srgbClr val="231F20"/>
                </a:solidFill>
                <a:latin typeface="Arial"/>
                <a:cs typeface="Arial"/>
              </a:rPr>
              <a:t>Mundo</a:t>
            </a:r>
            <a:r>
              <a:rPr sz="9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Rodriguez)	(787)</a:t>
            </a:r>
            <a:r>
              <a:rPr sz="9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776-1570	</a:t>
            </a:r>
            <a:r>
              <a:rPr sz="900" b="1" spc="-85" dirty="0">
                <a:solidFill>
                  <a:srgbClr val="231F20"/>
                </a:solidFill>
                <a:latin typeface="Arial"/>
                <a:cs typeface="Arial"/>
              </a:rPr>
              <a:t>L-J</a:t>
            </a:r>
            <a:r>
              <a:rPr sz="9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231F20"/>
                </a:solidFill>
                <a:latin typeface="Arial"/>
                <a:cs typeface="Arial"/>
              </a:rPr>
              <a:t>8:00</a:t>
            </a:r>
            <a:r>
              <a:rPr sz="9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55" dirty="0">
                <a:solidFill>
                  <a:srgbClr val="231F20"/>
                </a:solidFill>
                <a:latin typeface="Arial"/>
                <a:cs typeface="Arial"/>
              </a:rPr>
              <a:t>AM</a:t>
            </a:r>
            <a:r>
              <a:rPr sz="9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231F20"/>
                </a:solidFill>
                <a:latin typeface="Arial"/>
                <a:cs typeface="Arial"/>
              </a:rPr>
              <a:t>-</a:t>
            </a:r>
            <a:r>
              <a:rPr sz="9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231F20"/>
                </a:solidFill>
                <a:latin typeface="Arial"/>
                <a:cs typeface="Arial"/>
              </a:rPr>
              <a:t>4:00</a:t>
            </a:r>
            <a:r>
              <a:rPr sz="9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50" dirty="0">
                <a:solidFill>
                  <a:srgbClr val="231F20"/>
                </a:solidFill>
                <a:latin typeface="Arial"/>
                <a:cs typeface="Arial"/>
              </a:rPr>
              <a:t>PM</a:t>
            </a:r>
            <a:r>
              <a:rPr sz="9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40" dirty="0">
                <a:solidFill>
                  <a:srgbClr val="231F20"/>
                </a:solidFill>
                <a:latin typeface="Arial"/>
                <a:cs typeface="Arial"/>
              </a:rPr>
              <a:t>V-S</a:t>
            </a:r>
            <a:r>
              <a:rPr sz="9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231F20"/>
                </a:solidFill>
                <a:latin typeface="Arial"/>
                <a:cs typeface="Arial"/>
              </a:rPr>
              <a:t>8:00</a:t>
            </a:r>
            <a:r>
              <a:rPr sz="9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AM-12:00</a:t>
            </a:r>
            <a:r>
              <a:rPr sz="9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40" dirty="0">
                <a:solidFill>
                  <a:srgbClr val="231F20"/>
                </a:solidFill>
                <a:latin typeface="Arial"/>
                <a:cs typeface="Arial"/>
              </a:rPr>
              <a:t>PM </a:t>
            </a:r>
            <a:r>
              <a:rPr sz="900" b="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20" dirty="0">
                <a:solidFill>
                  <a:srgbClr val="231F20"/>
                </a:solidFill>
                <a:latin typeface="Arial"/>
                <a:cs typeface="Arial"/>
              </a:rPr>
              <a:t>Carolina	</a:t>
            </a:r>
            <a:r>
              <a:rPr sz="900" b="1" spc="-10" dirty="0">
                <a:solidFill>
                  <a:srgbClr val="231F20"/>
                </a:solidFill>
                <a:latin typeface="Arial"/>
                <a:cs typeface="Arial"/>
              </a:rPr>
              <a:t>GRUPO </a:t>
            </a:r>
            <a:r>
              <a:rPr sz="900" b="1" spc="-50" dirty="0">
                <a:solidFill>
                  <a:srgbClr val="231F20"/>
                </a:solidFill>
                <a:latin typeface="Arial"/>
                <a:cs typeface="Arial"/>
              </a:rPr>
              <a:t>EMPRESAS </a:t>
            </a:r>
            <a:r>
              <a:rPr sz="900" b="1" spc="-25" dirty="0">
                <a:solidFill>
                  <a:srgbClr val="231F20"/>
                </a:solidFill>
                <a:latin typeface="Arial"/>
                <a:cs typeface="Arial"/>
              </a:rPr>
              <a:t>DE </a:t>
            </a:r>
            <a:r>
              <a:rPr sz="900" b="1" spc="-20" dirty="0">
                <a:solidFill>
                  <a:srgbClr val="231F20"/>
                </a:solidFill>
                <a:latin typeface="Arial"/>
                <a:cs typeface="Arial"/>
              </a:rPr>
              <a:t>SALUD </a:t>
            </a:r>
            <a:r>
              <a:rPr sz="900" b="1" spc="-25" dirty="0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sz="900" b="1" spc="-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5" dirty="0">
                <a:solidFill>
                  <a:srgbClr val="231F20"/>
                </a:solidFill>
                <a:latin typeface="Arial"/>
                <a:cs typeface="Arial"/>
              </a:rPr>
              <a:t>SAN</a:t>
            </a:r>
            <a:r>
              <a:rPr sz="9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20" dirty="0">
                <a:solidFill>
                  <a:srgbClr val="231F20"/>
                </a:solidFill>
                <a:latin typeface="Arial"/>
                <a:cs typeface="Arial"/>
              </a:rPr>
              <a:t>JUAN	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(787)</a:t>
            </a:r>
            <a:r>
              <a:rPr sz="9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767-1365	</a:t>
            </a:r>
            <a:r>
              <a:rPr sz="1350" b="1" spc="-30" baseline="6172" dirty="0">
                <a:solidFill>
                  <a:srgbClr val="231F20"/>
                </a:solidFill>
                <a:latin typeface="Arial"/>
                <a:cs typeface="Arial"/>
              </a:rPr>
              <a:t>L-V</a:t>
            </a:r>
            <a:r>
              <a:rPr sz="1350" b="1" spc="-67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baseline="6172" dirty="0">
                <a:solidFill>
                  <a:srgbClr val="231F20"/>
                </a:solidFill>
                <a:latin typeface="Arial"/>
                <a:cs typeface="Arial"/>
              </a:rPr>
              <a:t>7:00</a:t>
            </a:r>
            <a:r>
              <a:rPr sz="1350" b="1" spc="-67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15" baseline="6172" dirty="0">
                <a:solidFill>
                  <a:srgbClr val="231F20"/>
                </a:solidFill>
                <a:latin typeface="Arial"/>
                <a:cs typeface="Arial"/>
              </a:rPr>
              <a:t>AM-3:00</a:t>
            </a:r>
            <a:r>
              <a:rPr sz="1350" b="1" spc="-67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75" baseline="6172" dirty="0">
                <a:solidFill>
                  <a:srgbClr val="231F20"/>
                </a:solidFill>
                <a:latin typeface="Arial"/>
                <a:cs typeface="Arial"/>
              </a:rPr>
              <a:t>PM</a:t>
            </a:r>
            <a:r>
              <a:rPr sz="1350" b="1" spc="-67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15" baseline="6172" dirty="0">
                <a:solidFill>
                  <a:srgbClr val="231F20"/>
                </a:solidFill>
                <a:latin typeface="Arial"/>
                <a:cs typeface="Arial"/>
              </a:rPr>
              <a:t>Sábado</a:t>
            </a:r>
            <a:r>
              <a:rPr sz="1350" b="1" spc="-67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baseline="6172" dirty="0">
                <a:solidFill>
                  <a:srgbClr val="231F20"/>
                </a:solidFill>
                <a:latin typeface="Arial"/>
                <a:cs typeface="Arial"/>
              </a:rPr>
              <a:t>9:00</a:t>
            </a:r>
            <a:r>
              <a:rPr sz="1350" b="1" spc="-67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15" baseline="6172" dirty="0">
                <a:solidFill>
                  <a:srgbClr val="231F20"/>
                </a:solidFill>
                <a:latin typeface="Arial"/>
                <a:cs typeface="Arial"/>
              </a:rPr>
              <a:t>AM-2:00</a:t>
            </a:r>
            <a:r>
              <a:rPr sz="1350" b="1" spc="-67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60" baseline="6172" dirty="0">
                <a:solidFill>
                  <a:srgbClr val="231F20"/>
                </a:solidFill>
                <a:latin typeface="Arial"/>
                <a:cs typeface="Arial"/>
              </a:rPr>
              <a:t>PM </a:t>
            </a:r>
            <a:r>
              <a:rPr sz="1350" b="1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20" dirty="0">
                <a:solidFill>
                  <a:srgbClr val="231F20"/>
                </a:solidFill>
                <a:latin typeface="Arial"/>
                <a:cs typeface="Arial"/>
              </a:rPr>
              <a:t>Carolina	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VACUNACION</a:t>
            </a:r>
            <a:r>
              <a:rPr sz="9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25" dirty="0">
                <a:solidFill>
                  <a:srgbClr val="231F20"/>
                </a:solidFill>
                <a:latin typeface="Arial"/>
                <a:cs typeface="Arial"/>
              </a:rPr>
              <a:t>AL</a:t>
            </a:r>
            <a:r>
              <a:rPr sz="9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20" dirty="0">
                <a:solidFill>
                  <a:srgbClr val="231F20"/>
                </a:solidFill>
                <a:latin typeface="Arial"/>
                <a:cs typeface="Arial"/>
              </a:rPr>
              <a:t>DIA	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(787)</a:t>
            </a:r>
            <a:r>
              <a:rPr sz="9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701-5860	</a:t>
            </a:r>
            <a:r>
              <a:rPr sz="1350" b="1" spc="-127" baseline="6172" dirty="0">
                <a:solidFill>
                  <a:srgbClr val="231F20"/>
                </a:solidFill>
                <a:latin typeface="Arial"/>
                <a:cs typeface="Arial"/>
              </a:rPr>
              <a:t>L-J</a:t>
            </a:r>
            <a:r>
              <a:rPr sz="1350" b="1" spc="-82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baseline="6172" dirty="0">
                <a:solidFill>
                  <a:srgbClr val="231F20"/>
                </a:solidFill>
                <a:latin typeface="Arial"/>
                <a:cs typeface="Arial"/>
              </a:rPr>
              <a:t>9:00</a:t>
            </a:r>
            <a:r>
              <a:rPr sz="1350" b="1" spc="-82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82" baseline="6172" dirty="0">
                <a:solidFill>
                  <a:srgbClr val="231F20"/>
                </a:solidFill>
                <a:latin typeface="Arial"/>
                <a:cs typeface="Arial"/>
              </a:rPr>
              <a:t>AM</a:t>
            </a:r>
            <a:r>
              <a:rPr sz="1350" b="1" spc="-82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baseline="6172" dirty="0">
                <a:solidFill>
                  <a:srgbClr val="231F20"/>
                </a:solidFill>
                <a:latin typeface="Arial"/>
                <a:cs typeface="Arial"/>
              </a:rPr>
              <a:t>-</a:t>
            </a:r>
            <a:r>
              <a:rPr sz="1350" b="1" spc="-82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baseline="6172" dirty="0">
                <a:solidFill>
                  <a:srgbClr val="231F20"/>
                </a:solidFill>
                <a:latin typeface="Arial"/>
                <a:cs typeface="Arial"/>
              </a:rPr>
              <a:t>2:00</a:t>
            </a:r>
            <a:r>
              <a:rPr sz="1350" b="1" spc="-82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60" baseline="6172" dirty="0">
                <a:solidFill>
                  <a:srgbClr val="231F20"/>
                </a:solidFill>
                <a:latin typeface="Arial"/>
                <a:cs typeface="Arial"/>
              </a:rPr>
              <a:t>PM</a:t>
            </a:r>
            <a:endParaRPr sz="1350" baseline="6172">
              <a:latin typeface="Arial"/>
              <a:cs typeface="Arial"/>
            </a:endParaRPr>
          </a:p>
          <a:p>
            <a:pPr marL="137795">
              <a:lnSpc>
                <a:spcPct val="100000"/>
              </a:lnSpc>
              <a:spcBef>
                <a:spcPts val="620"/>
              </a:spcBef>
              <a:tabLst>
                <a:tab pos="1382395" algn="l"/>
                <a:tab pos="4848860" algn="l"/>
                <a:tab pos="6855459" algn="l"/>
              </a:tabLst>
            </a:pPr>
            <a:r>
              <a:rPr sz="900" b="1" spc="20" dirty="0">
                <a:solidFill>
                  <a:srgbClr val="231F20"/>
                </a:solidFill>
                <a:latin typeface="Arial"/>
                <a:cs typeface="Arial"/>
              </a:rPr>
              <a:t>Carolina	</a:t>
            </a:r>
            <a:r>
              <a:rPr sz="900" b="1" spc="-15" dirty="0">
                <a:solidFill>
                  <a:srgbClr val="231F20"/>
                </a:solidFill>
                <a:latin typeface="Arial"/>
                <a:cs typeface="Arial"/>
              </a:rPr>
              <a:t>VICTOR </a:t>
            </a:r>
            <a:r>
              <a:rPr sz="900" b="1" spc="-50" dirty="0">
                <a:solidFill>
                  <a:srgbClr val="231F20"/>
                </a:solidFill>
                <a:latin typeface="Arial"/>
                <a:cs typeface="Arial"/>
              </a:rPr>
              <a:t>TORRES</a:t>
            </a:r>
            <a:r>
              <a:rPr sz="9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5" dirty="0">
                <a:solidFill>
                  <a:srgbClr val="231F20"/>
                </a:solidFill>
                <a:latin typeface="Arial"/>
                <a:cs typeface="Arial"/>
              </a:rPr>
              <a:t>SANTO</a:t>
            </a:r>
            <a:r>
              <a:rPr sz="9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40" dirty="0">
                <a:solidFill>
                  <a:srgbClr val="231F20"/>
                </a:solidFill>
                <a:latin typeface="Arial"/>
                <a:cs typeface="Arial"/>
              </a:rPr>
              <a:t>DOMINGO	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(787)</a:t>
            </a:r>
            <a:r>
              <a:rPr sz="9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757-5075	</a:t>
            </a:r>
            <a:r>
              <a:rPr sz="1350" b="1" spc="-30" baseline="6172" dirty="0">
                <a:solidFill>
                  <a:srgbClr val="231F20"/>
                </a:solidFill>
                <a:latin typeface="Arial"/>
                <a:cs typeface="Arial"/>
              </a:rPr>
              <a:t>L-V </a:t>
            </a:r>
            <a:r>
              <a:rPr sz="1350" b="1" baseline="6172" dirty="0">
                <a:solidFill>
                  <a:srgbClr val="231F20"/>
                </a:solidFill>
                <a:latin typeface="Arial"/>
                <a:cs typeface="Arial"/>
              </a:rPr>
              <a:t>8:00 </a:t>
            </a:r>
            <a:r>
              <a:rPr sz="1350" b="1" spc="15" baseline="6172" dirty="0">
                <a:solidFill>
                  <a:srgbClr val="231F20"/>
                </a:solidFill>
                <a:latin typeface="Arial"/>
                <a:cs typeface="Arial"/>
              </a:rPr>
              <a:t>AM-1:00</a:t>
            </a:r>
            <a:r>
              <a:rPr sz="1350" b="1" spc="-240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60" baseline="6172" dirty="0">
                <a:solidFill>
                  <a:srgbClr val="231F20"/>
                </a:solidFill>
                <a:latin typeface="Arial"/>
                <a:cs typeface="Arial"/>
              </a:rPr>
              <a:t>PM</a:t>
            </a:r>
            <a:endParaRPr sz="1350" baseline="6172">
              <a:latin typeface="Arial"/>
              <a:cs typeface="Arial"/>
            </a:endParaRPr>
          </a:p>
          <a:p>
            <a:pPr marL="137795" marR="494030">
              <a:lnSpc>
                <a:spcPct val="175900"/>
              </a:lnSpc>
              <a:tabLst>
                <a:tab pos="1382395" algn="l"/>
                <a:tab pos="4848860" algn="l"/>
                <a:tab pos="6855459" algn="l"/>
              </a:tabLst>
            </a:pP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Ceiba	</a:t>
            </a:r>
            <a:r>
              <a:rPr sz="900" b="1" spc="-20" dirty="0">
                <a:solidFill>
                  <a:srgbClr val="231F20"/>
                </a:solidFill>
                <a:latin typeface="Arial"/>
                <a:cs typeface="Arial"/>
              </a:rPr>
              <a:t>CENTRO </a:t>
            </a:r>
            <a:r>
              <a:rPr sz="900" b="1" spc="-5" dirty="0">
                <a:solidFill>
                  <a:srgbClr val="231F20"/>
                </a:solidFill>
                <a:latin typeface="Arial"/>
                <a:cs typeface="Arial"/>
              </a:rPr>
              <a:t>DR. </a:t>
            </a:r>
            <a:r>
              <a:rPr sz="900" b="1" spc="-20" dirty="0">
                <a:solidFill>
                  <a:srgbClr val="231F20"/>
                </a:solidFill>
                <a:latin typeface="Arial"/>
                <a:cs typeface="Arial"/>
              </a:rPr>
              <a:t>ANGEL</a:t>
            </a:r>
            <a:r>
              <a:rPr sz="900" b="1" spc="-85" dirty="0">
                <a:solidFill>
                  <a:srgbClr val="231F20"/>
                </a:solidFill>
                <a:latin typeface="Arial"/>
                <a:cs typeface="Arial"/>
              </a:rPr>
              <a:t> S</a:t>
            </a:r>
            <a:r>
              <a:rPr sz="9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20" dirty="0">
                <a:solidFill>
                  <a:srgbClr val="231F20"/>
                </a:solidFill>
                <a:latin typeface="Arial"/>
                <a:cs typeface="Arial"/>
              </a:rPr>
              <a:t>MUNTANER	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(787)</a:t>
            </a:r>
            <a:r>
              <a:rPr sz="9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885-4446	</a:t>
            </a:r>
            <a:r>
              <a:rPr sz="1350" b="1" spc="60" baseline="12345" dirty="0">
                <a:solidFill>
                  <a:srgbClr val="231F20"/>
                </a:solidFill>
                <a:latin typeface="Arial"/>
                <a:cs typeface="Arial"/>
              </a:rPr>
              <a:t>Martes- </a:t>
            </a:r>
            <a:r>
              <a:rPr sz="1350" b="1" baseline="12345" dirty="0">
                <a:solidFill>
                  <a:srgbClr val="231F20"/>
                </a:solidFill>
                <a:latin typeface="Arial"/>
                <a:cs typeface="Arial"/>
              </a:rPr>
              <a:t>1:00 </a:t>
            </a:r>
            <a:r>
              <a:rPr sz="1350" b="1" spc="37" baseline="12345" dirty="0">
                <a:solidFill>
                  <a:srgbClr val="231F20"/>
                </a:solidFill>
                <a:latin typeface="Arial"/>
                <a:cs typeface="Arial"/>
              </a:rPr>
              <a:t>PM-4:00PM/</a:t>
            </a:r>
            <a:r>
              <a:rPr sz="1350" b="1" spc="-277" baseline="123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-30" baseline="12345" dirty="0">
                <a:solidFill>
                  <a:srgbClr val="231F20"/>
                </a:solidFill>
                <a:latin typeface="Arial"/>
                <a:cs typeface="Arial"/>
              </a:rPr>
              <a:t>Jueves</a:t>
            </a:r>
            <a:r>
              <a:rPr sz="1350" b="1" spc="-75" baseline="123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15" baseline="12345" dirty="0">
                <a:solidFill>
                  <a:srgbClr val="231F20"/>
                </a:solidFill>
                <a:latin typeface="Arial"/>
                <a:cs typeface="Arial"/>
              </a:rPr>
              <a:t>7:00AM-4:00PM </a:t>
            </a:r>
            <a:r>
              <a:rPr sz="1350" b="1" spc="-7" baseline="123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25" dirty="0">
                <a:solidFill>
                  <a:srgbClr val="231F20"/>
                </a:solidFill>
                <a:latin typeface="Arial"/>
                <a:cs typeface="Arial"/>
              </a:rPr>
              <a:t>Culebra	</a:t>
            </a:r>
            <a:r>
              <a:rPr sz="900" b="1" spc="-80" dirty="0">
                <a:solidFill>
                  <a:srgbClr val="231F20"/>
                </a:solidFill>
                <a:latin typeface="Arial"/>
                <a:cs typeface="Arial"/>
              </a:rPr>
              <a:t>CSC</a:t>
            </a:r>
            <a:r>
              <a:rPr sz="900" b="1" spc="-40" dirty="0">
                <a:solidFill>
                  <a:srgbClr val="231F20"/>
                </a:solidFill>
                <a:latin typeface="Arial"/>
                <a:cs typeface="Arial"/>
              </a:rPr>
              <a:t> CULEBRA	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(787)</a:t>
            </a:r>
            <a:r>
              <a:rPr sz="9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742-0001	</a:t>
            </a:r>
            <a:r>
              <a:rPr sz="1350" b="1" spc="-30" baseline="12345" dirty="0">
                <a:solidFill>
                  <a:srgbClr val="231F20"/>
                </a:solidFill>
                <a:latin typeface="Arial"/>
                <a:cs typeface="Arial"/>
              </a:rPr>
              <a:t>L-V </a:t>
            </a:r>
            <a:r>
              <a:rPr sz="1350" b="1" baseline="12345" dirty="0">
                <a:solidFill>
                  <a:srgbClr val="231F20"/>
                </a:solidFill>
                <a:latin typeface="Arial"/>
                <a:cs typeface="Arial"/>
              </a:rPr>
              <a:t>7:00 </a:t>
            </a:r>
            <a:r>
              <a:rPr sz="1350" b="1" spc="15" baseline="12345" dirty="0">
                <a:solidFill>
                  <a:srgbClr val="231F20"/>
                </a:solidFill>
                <a:latin typeface="Arial"/>
                <a:cs typeface="Arial"/>
              </a:rPr>
              <a:t>AM-4:30</a:t>
            </a:r>
            <a:r>
              <a:rPr sz="1350" b="1" spc="-240" baseline="123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60" baseline="12345" dirty="0">
                <a:solidFill>
                  <a:srgbClr val="231F20"/>
                </a:solidFill>
                <a:latin typeface="Arial"/>
                <a:cs typeface="Arial"/>
              </a:rPr>
              <a:t>PM</a:t>
            </a:r>
            <a:endParaRPr sz="1350" baseline="12345">
              <a:latin typeface="Arial"/>
              <a:cs typeface="Arial"/>
            </a:endParaRPr>
          </a:p>
          <a:p>
            <a:pPr marL="137795">
              <a:lnSpc>
                <a:spcPts val="840"/>
              </a:lnSpc>
              <a:spcBef>
                <a:spcPts val="819"/>
              </a:spcBef>
              <a:tabLst>
                <a:tab pos="1382395" algn="l"/>
                <a:tab pos="4848860" algn="l"/>
                <a:tab pos="6855459" algn="l"/>
              </a:tabLst>
            </a:pPr>
            <a:r>
              <a:rPr sz="900" b="1" spc="20" dirty="0">
                <a:solidFill>
                  <a:srgbClr val="231F20"/>
                </a:solidFill>
                <a:latin typeface="Arial"/>
                <a:cs typeface="Arial"/>
              </a:rPr>
              <a:t>Cupey/Trujillo</a:t>
            </a:r>
            <a:r>
              <a:rPr sz="9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25" dirty="0">
                <a:solidFill>
                  <a:srgbClr val="231F20"/>
                </a:solidFill>
                <a:latin typeface="Arial"/>
                <a:cs typeface="Arial"/>
              </a:rPr>
              <a:t>Alto	</a:t>
            </a:r>
            <a:r>
              <a:rPr sz="900" b="1" spc="-10" dirty="0">
                <a:solidFill>
                  <a:srgbClr val="231F20"/>
                </a:solidFill>
                <a:latin typeface="Arial"/>
                <a:cs typeface="Arial"/>
              </a:rPr>
              <a:t>GRUPO 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MEDICO</a:t>
            </a:r>
            <a:r>
              <a:rPr sz="900" b="1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5" dirty="0">
                <a:solidFill>
                  <a:srgbClr val="231F20"/>
                </a:solidFill>
                <a:latin typeface="Arial"/>
                <a:cs typeface="Arial"/>
              </a:rPr>
              <a:t>SAN</a:t>
            </a:r>
            <a:r>
              <a:rPr sz="9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30" dirty="0">
                <a:solidFill>
                  <a:srgbClr val="231F20"/>
                </a:solidFill>
                <a:latin typeface="Arial"/>
                <a:cs typeface="Arial"/>
              </a:rPr>
              <a:t>GERARDO	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(787) 293-2959 </a:t>
            </a:r>
            <a:r>
              <a:rPr sz="900" b="1" spc="135" dirty="0">
                <a:solidFill>
                  <a:srgbClr val="231F20"/>
                </a:solidFill>
                <a:latin typeface="Arial"/>
                <a:cs typeface="Arial"/>
              </a:rPr>
              <a:t>/</a:t>
            </a:r>
            <a:r>
              <a:rPr sz="900" b="1" spc="-1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(787)</a:t>
            </a:r>
            <a:r>
              <a:rPr sz="9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292-1836	</a:t>
            </a:r>
            <a:r>
              <a:rPr sz="1350" b="1" spc="15" baseline="18518" dirty="0">
                <a:solidFill>
                  <a:srgbClr val="231F20"/>
                </a:solidFill>
                <a:latin typeface="Arial"/>
                <a:cs typeface="Arial"/>
              </a:rPr>
              <a:t>Lunes</a:t>
            </a:r>
            <a:r>
              <a:rPr sz="1350" b="1" spc="-75" baseline="18518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44" baseline="18518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1350" b="1" spc="-75" baseline="18518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75" baseline="18518" dirty="0">
                <a:solidFill>
                  <a:srgbClr val="231F20"/>
                </a:solidFill>
                <a:latin typeface="Arial"/>
                <a:cs typeface="Arial"/>
              </a:rPr>
              <a:t>Martes</a:t>
            </a:r>
            <a:r>
              <a:rPr sz="1350" b="1" spc="-75" baseline="18518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baseline="18518" dirty="0">
                <a:solidFill>
                  <a:srgbClr val="231F20"/>
                </a:solidFill>
                <a:latin typeface="Arial"/>
                <a:cs typeface="Arial"/>
              </a:rPr>
              <a:t>8:00</a:t>
            </a:r>
            <a:r>
              <a:rPr sz="1350" b="1" spc="-75" baseline="18518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15" baseline="18518" dirty="0">
                <a:solidFill>
                  <a:srgbClr val="231F20"/>
                </a:solidFill>
                <a:latin typeface="Arial"/>
                <a:cs typeface="Arial"/>
              </a:rPr>
              <a:t>AM-1:00</a:t>
            </a:r>
            <a:r>
              <a:rPr sz="1350" b="1" spc="-75" baseline="18518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75" baseline="18518" dirty="0">
                <a:solidFill>
                  <a:srgbClr val="231F20"/>
                </a:solidFill>
                <a:latin typeface="Arial"/>
                <a:cs typeface="Arial"/>
              </a:rPr>
              <a:t>PM</a:t>
            </a:r>
            <a:r>
              <a:rPr sz="1350" b="1" spc="-75" baseline="18518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30" baseline="18518" dirty="0">
                <a:solidFill>
                  <a:srgbClr val="231F20"/>
                </a:solidFill>
                <a:latin typeface="Arial"/>
                <a:cs typeface="Arial"/>
              </a:rPr>
              <a:t>(Cupey)/Miercoles</a:t>
            </a:r>
            <a:endParaRPr sz="1350" baseline="18518">
              <a:latin typeface="Arial"/>
              <a:cs typeface="Arial"/>
            </a:endParaRPr>
          </a:p>
          <a:p>
            <a:pPr marR="1006475" algn="r">
              <a:lnSpc>
                <a:spcPts val="840"/>
              </a:lnSpc>
            </a:pPr>
            <a:r>
              <a:rPr sz="900" b="1" spc="30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9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20" dirty="0">
                <a:solidFill>
                  <a:srgbClr val="231F20"/>
                </a:solidFill>
                <a:latin typeface="Arial"/>
                <a:cs typeface="Arial"/>
              </a:rPr>
              <a:t>Jueves</a:t>
            </a:r>
            <a:r>
              <a:rPr sz="9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231F20"/>
                </a:solidFill>
                <a:latin typeface="Arial"/>
                <a:cs typeface="Arial"/>
              </a:rPr>
              <a:t>8:00</a:t>
            </a:r>
            <a:r>
              <a:rPr sz="9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AM-1:00</a:t>
            </a:r>
            <a:r>
              <a:rPr sz="9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50" dirty="0">
                <a:solidFill>
                  <a:srgbClr val="231F20"/>
                </a:solidFill>
                <a:latin typeface="Arial"/>
                <a:cs typeface="Arial"/>
              </a:rPr>
              <a:t>PM</a:t>
            </a:r>
            <a:r>
              <a:rPr sz="9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5" dirty="0">
                <a:solidFill>
                  <a:srgbClr val="231F20"/>
                </a:solidFill>
                <a:latin typeface="Arial"/>
                <a:cs typeface="Arial"/>
              </a:rPr>
              <a:t>(Trujillo</a:t>
            </a:r>
            <a:r>
              <a:rPr sz="900" b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5" dirty="0">
                <a:solidFill>
                  <a:srgbClr val="231F20"/>
                </a:solidFill>
                <a:latin typeface="Arial"/>
                <a:cs typeface="Arial"/>
              </a:rPr>
              <a:t>Alto)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400">
              <a:latin typeface="Times New Roman"/>
              <a:cs typeface="Times New Roman"/>
            </a:endParaRPr>
          </a:p>
          <a:p>
            <a:pPr marR="325755" algn="r">
              <a:lnSpc>
                <a:spcPct val="100000"/>
              </a:lnSpc>
            </a:pPr>
            <a:r>
              <a:rPr sz="700" b="1" spc="-190" dirty="0">
                <a:solidFill>
                  <a:srgbClr val="231F20"/>
                </a:solidFill>
                <a:latin typeface="Arial"/>
                <a:cs typeface="Arial"/>
              </a:rPr>
              <a:t>¿Ayuda                            </a:t>
            </a:r>
            <a:r>
              <a:rPr sz="700" b="1" spc="-195" dirty="0">
                <a:solidFill>
                  <a:srgbClr val="231F20"/>
                </a:solidFill>
                <a:latin typeface="Arial"/>
                <a:cs typeface="Arial"/>
              </a:rPr>
              <a:t>con</a:t>
            </a:r>
            <a:r>
              <a:rPr sz="700" b="1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00" b="1" spc="-190" dirty="0">
                <a:solidFill>
                  <a:srgbClr val="231F20"/>
                </a:solidFill>
                <a:latin typeface="Arial"/>
                <a:cs typeface="Arial"/>
              </a:rPr>
              <a:t>su                            </a:t>
            </a:r>
            <a:r>
              <a:rPr sz="700" b="1" spc="-160" dirty="0">
                <a:solidFill>
                  <a:srgbClr val="231F20"/>
                </a:solidFill>
                <a:latin typeface="Arial"/>
                <a:cs typeface="Arial"/>
              </a:rPr>
              <a:t>Plan    </a:t>
            </a:r>
            <a:r>
              <a:rPr sz="700" b="1" spc="-180" dirty="0">
                <a:solidFill>
                  <a:srgbClr val="231F20"/>
                </a:solidFill>
                <a:latin typeface="Arial"/>
                <a:cs typeface="Arial"/>
              </a:rPr>
              <a:t>de         </a:t>
            </a:r>
            <a:r>
              <a:rPr sz="700" b="1" spc="-170" dirty="0">
                <a:solidFill>
                  <a:srgbClr val="231F20"/>
                </a:solidFill>
                <a:latin typeface="Arial"/>
                <a:cs typeface="Arial"/>
              </a:rPr>
              <a:t>Salud     </a:t>
            </a:r>
            <a:r>
              <a:rPr sz="700" b="1" spc="-145" dirty="0">
                <a:solidFill>
                  <a:srgbClr val="231F20"/>
                </a:solidFill>
                <a:latin typeface="Arial"/>
                <a:cs typeface="Arial"/>
              </a:rPr>
              <a:t>del </a:t>
            </a:r>
            <a:r>
              <a:rPr sz="700" b="1" spc="-1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00" b="1" spc="-180" dirty="0">
                <a:solidFill>
                  <a:srgbClr val="231F20"/>
                </a:solidFill>
                <a:latin typeface="Arial"/>
                <a:cs typeface="Arial"/>
              </a:rPr>
              <a:t>Gobierno?</a:t>
            </a:r>
            <a:endParaRPr sz="700">
              <a:latin typeface="Arial"/>
              <a:cs typeface="Arial"/>
            </a:endParaRPr>
          </a:p>
          <a:p>
            <a:pPr marL="374015">
              <a:lnSpc>
                <a:spcPts val="3010"/>
              </a:lnSpc>
              <a:spcBef>
                <a:spcPts val="395"/>
              </a:spcBef>
            </a:pPr>
            <a:r>
              <a:rPr sz="2700" b="1" spc="15" dirty="0">
                <a:solidFill>
                  <a:srgbClr val="FFFFFF"/>
                </a:solidFill>
                <a:latin typeface="Arial"/>
                <a:cs typeface="Arial"/>
              </a:rPr>
              <a:t>Región</a:t>
            </a:r>
            <a:r>
              <a:rPr sz="2700" b="1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00" b="1" spc="120" dirty="0">
                <a:solidFill>
                  <a:srgbClr val="FFFFFF"/>
                </a:solidFill>
                <a:latin typeface="Arial"/>
                <a:cs typeface="Arial"/>
              </a:rPr>
              <a:t>Noreste</a:t>
            </a:r>
            <a:endParaRPr sz="2700">
              <a:latin typeface="Arial"/>
              <a:cs typeface="Arial"/>
            </a:endParaRPr>
          </a:p>
          <a:p>
            <a:pPr marR="304800" algn="r">
              <a:lnSpc>
                <a:spcPts val="480"/>
              </a:lnSpc>
            </a:pPr>
            <a:r>
              <a:rPr sz="600" spc="20" dirty="0">
                <a:solidFill>
                  <a:srgbClr val="231F20"/>
                </a:solidFill>
                <a:latin typeface="Gotham-Book"/>
                <a:cs typeface="Gotham-Book"/>
              </a:rPr>
              <a:t>Línea </a:t>
            </a:r>
            <a:r>
              <a:rPr sz="600" spc="10" dirty="0">
                <a:solidFill>
                  <a:srgbClr val="231F20"/>
                </a:solidFill>
                <a:latin typeface="Gotham-Book"/>
                <a:cs typeface="Gotham-Book"/>
              </a:rPr>
              <a:t>libre </a:t>
            </a:r>
            <a:r>
              <a:rPr sz="600" spc="20" dirty="0">
                <a:solidFill>
                  <a:srgbClr val="231F20"/>
                </a:solidFill>
                <a:latin typeface="Gotham-Book"/>
                <a:cs typeface="Gotham-Book"/>
              </a:rPr>
              <a:t>de</a:t>
            </a:r>
            <a:r>
              <a:rPr sz="600" spc="-35" dirty="0">
                <a:solidFill>
                  <a:srgbClr val="231F20"/>
                </a:solidFill>
                <a:latin typeface="Gotham-Book"/>
                <a:cs typeface="Gotham-Book"/>
              </a:rPr>
              <a:t> </a:t>
            </a:r>
            <a:r>
              <a:rPr sz="600" spc="15" dirty="0">
                <a:solidFill>
                  <a:srgbClr val="231F20"/>
                </a:solidFill>
                <a:latin typeface="Gotham-Book"/>
                <a:cs typeface="Gotham-Book"/>
              </a:rPr>
              <a:t>cargos</a:t>
            </a:r>
            <a:endParaRPr sz="600">
              <a:latin typeface="Gotham-Book"/>
              <a:cs typeface="Gotham-Book"/>
            </a:endParaRPr>
          </a:p>
          <a:p>
            <a:pPr marR="252095" algn="r">
              <a:lnSpc>
                <a:spcPts val="1130"/>
              </a:lnSpc>
            </a:pPr>
            <a:r>
              <a:rPr sz="900" b="1" spc="-5" dirty="0">
                <a:solidFill>
                  <a:srgbClr val="231F20"/>
                </a:solidFill>
                <a:latin typeface="Gotham"/>
                <a:cs typeface="Gotham"/>
              </a:rPr>
              <a:t>1-800-981-</a:t>
            </a:r>
            <a:r>
              <a:rPr sz="900" b="1" spc="-15" dirty="0">
                <a:solidFill>
                  <a:srgbClr val="231F20"/>
                </a:solidFill>
                <a:latin typeface="Gotham"/>
                <a:cs typeface="Gotham"/>
              </a:rPr>
              <a:t>2</a:t>
            </a:r>
            <a:r>
              <a:rPr sz="900" b="1" spc="-25" dirty="0">
                <a:solidFill>
                  <a:srgbClr val="231F20"/>
                </a:solidFill>
                <a:latin typeface="Gotham"/>
                <a:cs typeface="Gotham"/>
              </a:rPr>
              <a:t>7</a:t>
            </a:r>
            <a:r>
              <a:rPr sz="900" b="1" spc="-30" dirty="0">
                <a:solidFill>
                  <a:srgbClr val="231F20"/>
                </a:solidFill>
                <a:latin typeface="Gotham"/>
                <a:cs typeface="Gotham"/>
              </a:rPr>
              <a:t>3</a:t>
            </a:r>
            <a:r>
              <a:rPr sz="900" b="1" spc="-5" dirty="0">
                <a:solidFill>
                  <a:srgbClr val="231F20"/>
                </a:solidFill>
                <a:latin typeface="Gotham"/>
                <a:cs typeface="Gotham"/>
              </a:rPr>
              <a:t>7</a:t>
            </a:r>
            <a:endParaRPr sz="900">
              <a:latin typeface="Gotham"/>
              <a:cs typeface="Gotham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0" y="0"/>
            <a:ext cx="10058400" cy="77347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0"/>
            <a:ext cx="10058400" cy="737513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0" y="5425033"/>
            <a:ext cx="10058400" cy="234736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43414" y="299074"/>
            <a:ext cx="2012505" cy="82919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0" y="2006955"/>
            <a:ext cx="10058400" cy="5765800"/>
          </a:xfrm>
          <a:custGeom>
            <a:avLst/>
            <a:gdLst/>
            <a:ahLst/>
            <a:cxnLst/>
            <a:rect l="l" t="t" r="r" b="b"/>
            <a:pathLst>
              <a:path w="10058400" h="5765800">
                <a:moveTo>
                  <a:pt x="0" y="5765444"/>
                </a:moveTo>
                <a:lnTo>
                  <a:pt x="10058400" y="5765444"/>
                </a:lnTo>
                <a:lnTo>
                  <a:pt x="10058400" y="0"/>
                </a:lnTo>
                <a:lnTo>
                  <a:pt x="0" y="0"/>
                </a:lnTo>
                <a:lnTo>
                  <a:pt x="0" y="576544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0" y="6791083"/>
            <a:ext cx="6486639" cy="80601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 txBox="1"/>
          <p:nvPr/>
        </p:nvSpPr>
        <p:spPr>
          <a:xfrm>
            <a:off x="361900" y="6924902"/>
            <a:ext cx="3295700" cy="471283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lang="en-US" sz="2700" b="1" spc="15" smtClean="0">
                <a:solidFill>
                  <a:srgbClr val="FFFFFF"/>
                </a:solidFill>
                <a:latin typeface="Arial"/>
                <a:cs typeface="Arial"/>
              </a:rPr>
              <a:t>Northeast </a:t>
            </a:r>
            <a:r>
              <a:rPr lang="en-US" sz="2700" b="1" spc="15" dirty="0" smtClean="0">
                <a:solidFill>
                  <a:srgbClr val="FFFFFF"/>
                </a:solidFill>
                <a:latin typeface="Arial"/>
                <a:cs typeface="Arial"/>
              </a:rPr>
              <a:t>Region</a:t>
            </a:r>
            <a:r>
              <a:rPr lang="en-US" sz="2800" dirty="0" smtClean="0"/>
              <a:t> </a:t>
            </a:r>
            <a:endParaRPr lang="en-US" sz="2700" b="1" spc="15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02" name="Title 101"/>
          <p:cNvSpPr>
            <a:spLocks noGrp="1"/>
          </p:cNvSpPr>
          <p:nvPr>
            <p:ph type="title"/>
          </p:nvPr>
        </p:nvSpPr>
        <p:spPr>
          <a:xfrm>
            <a:off x="325551" y="460492"/>
            <a:ext cx="9407296" cy="377026"/>
          </a:xfrm>
        </p:spPr>
        <p:txBody>
          <a:bodyPr/>
          <a:lstStyle/>
          <a:p>
            <a:pPr algn="r"/>
            <a:r>
              <a:rPr lang="en-US" spc="-30" dirty="0" smtClean="0"/>
              <a:t>MONTHLY ACTIVITIES CALENDAR</a:t>
            </a:r>
            <a:endParaRPr lang="en-US" dirty="0"/>
          </a:p>
        </p:txBody>
      </p:sp>
      <p:pic>
        <p:nvPicPr>
          <p:cNvPr id="22" name="Picture 21" descr="logo MMMH ASES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909" y="6705600"/>
            <a:ext cx="2565091" cy="990600"/>
          </a:xfrm>
          <a:prstGeom prst="rect">
            <a:avLst/>
          </a:prstGeom>
        </p:spPr>
      </p:pic>
      <p:graphicFrame>
        <p:nvGraphicFramePr>
          <p:cNvPr id="29" name="object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519495"/>
              </p:ext>
            </p:extLst>
          </p:nvPr>
        </p:nvGraphicFramePr>
        <p:xfrm>
          <a:off x="-6350" y="1828800"/>
          <a:ext cx="10166348" cy="417915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19300"/>
                <a:gridCol w="1295400"/>
                <a:gridCol w="1524000"/>
                <a:gridCol w="3657600"/>
                <a:gridCol w="1670048"/>
              </a:tblGrid>
              <a:tr h="283082">
                <a:tc>
                  <a:txBody>
                    <a:bodyPr/>
                    <a:lstStyle/>
                    <a:p>
                      <a:pPr marL="135255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lang="en-US" sz="1150" b="1" spc="15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NAME</a:t>
                      </a:r>
                      <a:r>
                        <a:rPr lang="en-US" sz="1150" b="1" spc="15" baseline="0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EVENT</a:t>
                      </a:r>
                      <a:endParaRPr sz="1150" dirty="0">
                        <a:latin typeface="Arial"/>
                        <a:cs typeface="Arial"/>
                      </a:endParaRPr>
                    </a:p>
                  </a:txBody>
                  <a:tcPr marL="0" marR="0" marT="48895" marB="0">
                    <a:solidFill>
                      <a:srgbClr val="F15D22"/>
                    </a:solidFill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lang="en-US" sz="1150" b="1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DAY</a:t>
                      </a:r>
                      <a:endParaRPr sz="1150" b="1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0" marR="0" marT="48895" marB="0">
                    <a:solidFill>
                      <a:srgbClr val="F15D22"/>
                    </a:solidFill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lang="en-US" sz="1150" b="1" spc="-55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TIME</a:t>
                      </a:r>
                      <a:endParaRPr sz="1150" dirty="0">
                        <a:latin typeface="Arial"/>
                        <a:cs typeface="Arial"/>
                      </a:endParaRPr>
                    </a:p>
                  </a:txBody>
                  <a:tcPr marL="0" marR="0" marT="48895" marB="0">
                    <a:solidFill>
                      <a:srgbClr val="F15D22"/>
                    </a:solidFill>
                  </a:tcPr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lang="en-US" sz="1150" b="1" spc="-25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VENUE</a:t>
                      </a:r>
                      <a:endParaRPr sz="1150" dirty="0">
                        <a:latin typeface="Arial"/>
                        <a:cs typeface="Arial"/>
                      </a:endParaRPr>
                    </a:p>
                  </a:txBody>
                  <a:tcPr marL="0" marR="0" marT="48895" marB="0"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15D22"/>
                    </a:solidFill>
                  </a:tcPr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lang="en-US" sz="1150" b="1" dirty="0" smtClean="0">
                          <a:latin typeface="Arial"/>
                          <a:cs typeface="Arial"/>
                        </a:rPr>
                        <a:t>DESCRIPTION</a:t>
                      </a:r>
                      <a:endParaRPr sz="1150" b="1" dirty="0">
                        <a:latin typeface="Arial"/>
                        <a:cs typeface="Arial"/>
                      </a:endParaRPr>
                    </a:p>
                  </a:txBody>
                  <a:tcPr marL="0" marR="0" marT="48895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15D22"/>
                    </a:solidFill>
                  </a:tcPr>
                </a:tc>
              </a:tr>
              <a:tr h="24419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Women and Diabetes/ Integrated Model</a:t>
                      </a:r>
                    </a:p>
                  </a:txBody>
                  <a:tcPr marL="9525" marR="9525" marT="9525" marB="0" anchor="b"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01/08/2018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08:00AM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N25 CDT-</a:t>
                      </a:r>
                      <a:r>
                        <a:rPr 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Calle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Corchado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Final  </a:t>
                      </a:r>
                      <a:r>
                        <a:rPr 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Canóvanas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, P.R.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lang="en-US" sz="800" dirty="0" smtClean="0">
                          <a:latin typeface="+mj-lt"/>
                          <a:cs typeface="Arial"/>
                        </a:rPr>
                        <a:t>Educational</a:t>
                      </a:r>
                      <a:r>
                        <a:rPr lang="en-US" sz="800" baseline="0" dirty="0" smtClean="0">
                          <a:latin typeface="+mj-lt"/>
                          <a:cs typeface="Arial"/>
                        </a:rPr>
                        <a:t> Activity</a:t>
                      </a:r>
                      <a:endParaRPr sz="800" dirty="0">
                        <a:latin typeface="+mj-lt"/>
                        <a:cs typeface="Arial"/>
                      </a:endParaRPr>
                    </a:p>
                  </a:txBody>
                  <a:tcPr marL="0" marR="0" marT="52704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673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Attention women/Model Integrated</a:t>
                      </a:r>
                    </a:p>
                  </a:txBody>
                  <a:tcPr marL="9525" marR="9525" marT="9525" marB="0" anchor="b"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01/08/2018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08:30AM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Hospital UPR Dr. Federico Trilla-Carretera 3 Km 8.3 Ave 65 Infanterria  Carolina, PR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lang="en-US" sz="800" dirty="0" smtClean="0">
                          <a:latin typeface="+mj-lt"/>
                          <a:cs typeface="Arial"/>
                        </a:rPr>
                        <a:t>Educational</a:t>
                      </a:r>
                      <a:r>
                        <a:rPr lang="en-US" sz="800" baseline="0" dirty="0" smtClean="0">
                          <a:latin typeface="+mj-lt"/>
                          <a:cs typeface="Arial"/>
                        </a:rPr>
                        <a:t> Activity</a:t>
                      </a:r>
                      <a:endParaRPr lang="en-US" sz="800" dirty="0">
                        <a:latin typeface="+mj-lt"/>
                        <a:cs typeface="Arial"/>
                      </a:endParaRPr>
                    </a:p>
                  </a:txBody>
                  <a:tcPr marL="0" marR="0" marT="1778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754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Hand Wash/ Integrated Model</a:t>
                      </a:r>
                    </a:p>
                  </a:txBody>
                  <a:tcPr marL="9525" marR="9525" marT="9525" marB="0" anchor="b"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01/08/2018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09:00AM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Medicaid-Calle Corchado Final Canóvanas, PR 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lang="en-US" sz="800" dirty="0" smtClean="0">
                          <a:latin typeface="+mj-lt"/>
                          <a:cs typeface="Arial"/>
                        </a:rPr>
                        <a:t>Educational</a:t>
                      </a:r>
                      <a:r>
                        <a:rPr lang="en-US" sz="800" baseline="0" dirty="0" smtClean="0">
                          <a:latin typeface="+mj-lt"/>
                          <a:cs typeface="Arial"/>
                        </a:rPr>
                        <a:t> Activity</a:t>
                      </a:r>
                      <a:endParaRPr lang="en-US" sz="800" dirty="0">
                        <a:latin typeface="+mj-lt"/>
                        <a:cs typeface="Arial"/>
                      </a:endParaRPr>
                    </a:p>
                  </a:txBody>
                  <a:tcPr marL="0" marR="0" marT="2413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281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Attention women/Model Integrated</a:t>
                      </a:r>
                    </a:p>
                  </a:txBody>
                  <a:tcPr marL="9525" marR="9525" marT="9525" marB="0" anchor="b"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01/08/2018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09:30AM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Hospital UPR Dr. Federico Trilla-Carretera 3 Km 8.3 Ave 65 Infanterria  Carolina, PR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lang="en-US" sz="800" dirty="0" smtClean="0">
                          <a:latin typeface="+mj-lt"/>
                          <a:cs typeface="Arial"/>
                        </a:rPr>
                        <a:t>Educational</a:t>
                      </a:r>
                      <a:r>
                        <a:rPr lang="en-US" sz="800" baseline="0" dirty="0" smtClean="0">
                          <a:latin typeface="+mj-lt"/>
                          <a:cs typeface="Arial"/>
                        </a:rPr>
                        <a:t> Activity</a:t>
                      </a:r>
                      <a:endParaRPr lang="en-US" sz="800" dirty="0">
                        <a:latin typeface="+mj-lt"/>
                        <a:cs typeface="Arial"/>
                      </a:endParaRPr>
                    </a:p>
                  </a:txBody>
                  <a:tcPr marL="0" marR="0" marT="50165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80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Flu/ Integrated Model</a:t>
                      </a:r>
                    </a:p>
                  </a:txBody>
                  <a:tcPr marL="9525" marR="9525" marT="9525" marB="0" anchor="b"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01/08/2018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10:00AM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Departamento de la Familia-Canóvanas Mall Quintas de Canóvanas Carr. 185 Canóvanas, P.R.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lang="en-US" sz="800" dirty="0" smtClean="0">
                          <a:latin typeface="+mj-lt"/>
                          <a:cs typeface="Arial"/>
                        </a:rPr>
                        <a:t>Educational</a:t>
                      </a:r>
                      <a:r>
                        <a:rPr lang="en-US" sz="800" baseline="0" dirty="0" smtClean="0">
                          <a:latin typeface="+mj-lt"/>
                          <a:cs typeface="Arial"/>
                        </a:rPr>
                        <a:t> Activity</a:t>
                      </a:r>
                      <a:endParaRPr lang="en-US" sz="800" dirty="0">
                        <a:latin typeface="+mj-lt"/>
                        <a:cs typeface="Arial"/>
                      </a:endParaRPr>
                    </a:p>
                  </a:txBody>
                  <a:tcPr marL="0" marR="0" marT="34925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613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Food and Water Safety/ Integrated Model </a:t>
                      </a:r>
                    </a:p>
                  </a:txBody>
                  <a:tcPr marL="9525" marR="9525" marT="9525" marB="0" anchor="b"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01/08/2018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10:30AM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N23 Grupo Empresas de Salud-Carolina Shopping Court Suite 201  2do Nivel  Carolina, PR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lang="en-US" sz="800" dirty="0" smtClean="0">
                          <a:latin typeface="+mj-lt"/>
                          <a:cs typeface="Arial"/>
                        </a:rPr>
                        <a:t>Educational</a:t>
                      </a:r>
                      <a:r>
                        <a:rPr lang="en-US" sz="800" baseline="0" dirty="0" smtClean="0">
                          <a:latin typeface="+mj-lt"/>
                          <a:cs typeface="Arial"/>
                        </a:rPr>
                        <a:t> Activity</a:t>
                      </a:r>
                      <a:endParaRPr lang="en-US" sz="800" dirty="0">
                        <a:latin typeface="+mj-lt"/>
                        <a:cs typeface="Arial"/>
                      </a:endParaRPr>
                    </a:p>
                  </a:txBody>
                  <a:tcPr marL="0" marR="0" marT="29209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363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Leptospirosis / Integrated Model</a:t>
                      </a:r>
                    </a:p>
                  </a:txBody>
                  <a:tcPr marL="9525" marR="9525" marT="9525" marB="0" anchor="b"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01/09/2018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07:30AM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N-11 Dr. José Peña Figueroa-Centro Clínico del Yunque Calle 4 K-2 Villas del Rio Grande  Rio Grande, PR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lang="en-US" sz="800" smtClean="0">
                          <a:latin typeface="+mj-lt"/>
                          <a:cs typeface="Arial"/>
                        </a:rPr>
                        <a:t>Educational</a:t>
                      </a:r>
                      <a:r>
                        <a:rPr lang="en-US" sz="800" baseline="0" smtClean="0">
                          <a:latin typeface="+mj-lt"/>
                          <a:cs typeface="Arial"/>
                        </a:rPr>
                        <a:t> Activity</a:t>
                      </a:r>
                      <a:endParaRPr lang="en-US" sz="800" dirty="0">
                        <a:latin typeface="+mj-lt"/>
                        <a:cs typeface="Arial"/>
                      </a:endParaRPr>
                    </a:p>
                  </a:txBody>
                  <a:tcPr marL="0" marR="0" marT="13335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053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Hand Wash/ Integrated Model</a:t>
                      </a:r>
                    </a:p>
                  </a:txBody>
                  <a:tcPr marL="9525" marR="9525" marT="9525" marB="0" anchor="b"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01/09/2018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07:45AM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N-11 Dr. José Peña Figueroa-Centro Clínico del Yunque Calle 4 K-2 Villas del Rio Grande  Rio Grande, PR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lang="en-US" sz="800" dirty="0" smtClean="0">
                          <a:latin typeface="+mj-lt"/>
                          <a:cs typeface="Arial"/>
                        </a:rPr>
                        <a:t>Educational</a:t>
                      </a:r>
                      <a:r>
                        <a:rPr lang="en-US" sz="800" baseline="0" dirty="0" smtClean="0">
                          <a:latin typeface="+mj-lt"/>
                          <a:cs typeface="Arial"/>
                        </a:rPr>
                        <a:t> Activity</a:t>
                      </a:r>
                      <a:endParaRPr lang="en-US" sz="800" dirty="0">
                        <a:latin typeface="+mj-lt"/>
                        <a:cs typeface="Arial"/>
                      </a:endParaRPr>
                    </a:p>
                  </a:txBody>
                  <a:tcPr marL="0" marR="0" marT="3683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731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Hand Wash/ Integrated Model</a:t>
                      </a:r>
                    </a:p>
                  </a:txBody>
                  <a:tcPr marL="9525" marR="9525" marT="9525" marB="0" anchor="b"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01/09/2018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08:00AM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Departamento de la Familia-Carr. 848 Saint Just Expreso Trujillo Alto detrás de Funeraria González Trujillo Alto, PR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lang="en-US" sz="800" dirty="0" smtClean="0">
                          <a:latin typeface="+mj-lt"/>
                          <a:cs typeface="Arial"/>
                        </a:rPr>
                        <a:t>Educational</a:t>
                      </a:r>
                      <a:r>
                        <a:rPr lang="en-US" sz="800" baseline="0" dirty="0" smtClean="0">
                          <a:latin typeface="+mj-lt"/>
                          <a:cs typeface="Arial"/>
                        </a:rPr>
                        <a:t> Activity</a:t>
                      </a:r>
                      <a:endParaRPr lang="en-US" sz="800" dirty="0">
                        <a:latin typeface="+mj-lt"/>
                        <a:cs typeface="Arial"/>
                      </a:endParaRPr>
                    </a:p>
                  </a:txBody>
                  <a:tcPr marL="0" marR="0" marT="2413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371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Prevention of Suicide/ Integrated </a:t>
                      </a: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Model</a:t>
                      </a:r>
                    </a:p>
                  </a:txBody>
                  <a:tcPr marL="9525" marR="9525" marT="9525" marB="0"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01/09/2018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08:00AM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N50 Dr. José Cintrón-Caribbean Medical Center Ofi. 102 Calle Muñoz Rivera Esq. General Valero 311  Fajardo, P.R.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lang="en-US" sz="800" dirty="0" smtClean="0">
                          <a:latin typeface="+mj-lt"/>
                          <a:cs typeface="Arial"/>
                        </a:rPr>
                        <a:t>Educational</a:t>
                      </a:r>
                      <a:r>
                        <a:rPr lang="en-US" sz="800" baseline="0" dirty="0" smtClean="0">
                          <a:latin typeface="+mj-lt"/>
                          <a:cs typeface="Arial"/>
                        </a:rPr>
                        <a:t> Activity</a:t>
                      </a:r>
                      <a:endParaRPr lang="en-US" sz="800" dirty="0">
                        <a:latin typeface="+mj-lt"/>
                        <a:cs typeface="Arial"/>
                      </a:endParaRPr>
                    </a:p>
                  </a:txBody>
                  <a:tcPr marL="0" marR="0" marT="31115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21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Food and Water Safety/ Integrated Model </a:t>
                      </a:r>
                    </a:p>
                  </a:txBody>
                  <a:tcPr marL="9525" marR="9525" marT="9525" marB="0" anchor="b"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01/09/2018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08:30AM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Hospital UPR Dr. Federico Trilla-Carretera 3 Km 8.3 Ave 65 Infanterria  Carolina, PR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lang="en-US" sz="800" dirty="0" smtClean="0">
                          <a:latin typeface="+mj-lt"/>
                          <a:cs typeface="Arial"/>
                        </a:rPr>
                        <a:t>Educational</a:t>
                      </a:r>
                      <a:r>
                        <a:rPr lang="en-US" sz="800" baseline="0" dirty="0" smtClean="0">
                          <a:latin typeface="+mj-lt"/>
                          <a:cs typeface="Arial"/>
                        </a:rPr>
                        <a:t> Activity</a:t>
                      </a:r>
                      <a:endParaRPr lang="en-US" sz="800" dirty="0">
                        <a:latin typeface="+mj-lt"/>
                        <a:cs typeface="Arial"/>
                      </a:endParaRPr>
                    </a:p>
                  </a:txBody>
                  <a:tcPr marL="0" marR="0" marT="57785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673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Women and Diabetes/ Integrated Model</a:t>
                      </a:r>
                    </a:p>
                  </a:txBody>
                  <a:tcPr marL="9525" marR="9525" marT="9525" marB="0" anchor="b"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01/09/2018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08:30AM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N50 Dr. José </a:t>
                      </a:r>
                      <a:r>
                        <a:rPr 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Cintrón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-Caribbean Medical Center </a:t>
                      </a:r>
                      <a:r>
                        <a:rPr 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Ofi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. 102 </a:t>
                      </a:r>
                      <a:r>
                        <a:rPr 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Calle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Muñoz Rivera Esq. General Valero 311  Fajardo, P.R.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lang="en-US" sz="800" dirty="0" smtClean="0">
                          <a:latin typeface="+mj-lt"/>
                          <a:cs typeface="Arial"/>
                        </a:rPr>
                        <a:t>Educational</a:t>
                      </a:r>
                      <a:r>
                        <a:rPr lang="en-US" sz="800" baseline="0" dirty="0" smtClean="0">
                          <a:latin typeface="+mj-lt"/>
                          <a:cs typeface="Arial"/>
                        </a:rPr>
                        <a:t> Activity</a:t>
                      </a:r>
                      <a:endParaRPr lang="en-US" sz="800" dirty="0">
                        <a:latin typeface="+mj-lt"/>
                        <a:cs typeface="Arial"/>
                      </a:endParaRPr>
                    </a:p>
                  </a:txBody>
                  <a:tcPr marL="0" marR="0" marT="4191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351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Leptospirosis / Integrated Model</a:t>
                      </a:r>
                    </a:p>
                  </a:txBody>
                  <a:tcPr marL="9525" marR="9525" marT="9525" marB="0" anchor="b"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01/09/2018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08:30AM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N-44 </a:t>
                      </a:r>
                      <a:r>
                        <a:rPr 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Concilio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de </a:t>
                      </a:r>
                      <a:r>
                        <a:rPr 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Salud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Integral-Bo. Las Flores, </a:t>
                      </a:r>
                      <a:r>
                        <a:rPr 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Calle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Pimentel #16 Rio Grande, PR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lang="en-US" sz="800" dirty="0" smtClean="0">
                          <a:latin typeface="+mj-lt"/>
                          <a:cs typeface="Arial"/>
                        </a:rPr>
                        <a:t>Educational</a:t>
                      </a:r>
                      <a:r>
                        <a:rPr lang="en-US" sz="800" baseline="0" dirty="0" smtClean="0">
                          <a:latin typeface="+mj-lt"/>
                          <a:cs typeface="Arial"/>
                        </a:rPr>
                        <a:t> Activity</a:t>
                      </a:r>
                      <a:endParaRPr lang="en-US" sz="800" dirty="0">
                        <a:latin typeface="+mj-lt"/>
                        <a:cs typeface="Arial"/>
                      </a:endParaRPr>
                    </a:p>
                  </a:txBody>
                  <a:tcPr marL="0" marR="0" marT="29844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228600" y="6172200"/>
            <a:ext cx="9525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300" b="1" dirty="0" err="1" smtClean="0">
                <a:latin typeface="Arial"/>
                <a:cs typeface="Arial"/>
              </a:rPr>
              <a:t>Activities</a:t>
            </a:r>
            <a:r>
              <a:rPr lang="es-ES_tradnl" sz="1300" b="1" dirty="0" smtClean="0">
                <a:latin typeface="Arial"/>
                <a:cs typeface="Arial"/>
              </a:rPr>
              <a:t> </a:t>
            </a:r>
            <a:r>
              <a:rPr lang="es-ES_tradnl" sz="1300" b="1" dirty="0" err="1" smtClean="0">
                <a:latin typeface="Arial"/>
                <a:cs typeface="Arial"/>
              </a:rPr>
              <a:t>subject</a:t>
            </a:r>
            <a:r>
              <a:rPr lang="es-ES_tradnl" sz="1300" b="1" dirty="0" smtClean="0">
                <a:latin typeface="Arial"/>
                <a:cs typeface="Arial"/>
              </a:rPr>
              <a:t> to </a:t>
            </a:r>
            <a:r>
              <a:rPr lang="es-ES_tradnl" sz="1300" b="1" dirty="0" err="1" smtClean="0">
                <a:latin typeface="Arial"/>
                <a:cs typeface="Arial"/>
              </a:rPr>
              <a:t>change</a:t>
            </a:r>
            <a:r>
              <a:rPr lang="es-ES_tradnl" sz="1300" b="1" dirty="0" smtClean="0">
                <a:latin typeface="Arial"/>
                <a:cs typeface="Arial"/>
              </a:rPr>
              <a:t>. </a:t>
            </a:r>
            <a:r>
              <a:rPr lang="es-ES_tradnl" sz="1300" b="1" dirty="0" err="1" smtClean="0">
                <a:latin typeface="Arial"/>
                <a:cs typeface="Arial"/>
              </a:rPr>
              <a:t>Contact</a:t>
            </a:r>
            <a:r>
              <a:rPr lang="es-ES_tradnl" sz="1300" b="1" dirty="0" smtClean="0">
                <a:latin typeface="Arial"/>
                <a:cs typeface="Arial"/>
              </a:rPr>
              <a:t> </a:t>
            </a:r>
            <a:r>
              <a:rPr lang="es-PR" sz="1400" b="1" dirty="0" err="1" smtClean="0"/>
              <a:t>Enrollee</a:t>
            </a:r>
            <a:r>
              <a:rPr lang="es-PR" sz="1400" b="1" dirty="0" smtClean="0"/>
              <a:t> </a:t>
            </a:r>
            <a:r>
              <a:rPr lang="es-PR" sz="1400" b="1" dirty="0" err="1" smtClean="0"/>
              <a:t>Services</a:t>
            </a:r>
            <a:r>
              <a:rPr lang="es-PR" sz="1400" b="1" dirty="0" smtClean="0"/>
              <a:t> </a:t>
            </a:r>
            <a:r>
              <a:rPr lang="es-PR" sz="1400" b="1" dirty="0" err="1" smtClean="0"/>
              <a:t>for</a:t>
            </a:r>
            <a:r>
              <a:rPr lang="es-PR" sz="1400" b="1" dirty="0" smtClean="0"/>
              <a:t> </a:t>
            </a:r>
            <a:r>
              <a:rPr lang="es-PR" sz="1400" b="1" dirty="0" err="1" smtClean="0"/>
              <a:t>confirmation</a:t>
            </a:r>
            <a:endParaRPr lang="es-ES_tradnl" sz="1300" b="1" dirty="0">
              <a:latin typeface="Arial"/>
              <a:cs typeface="Arial"/>
            </a:endParaRPr>
          </a:p>
          <a:p>
            <a:r>
              <a:rPr lang="es-ES_tradnl" sz="1200" dirty="0">
                <a:latin typeface="Arial"/>
                <a:cs typeface="Arial"/>
              </a:rPr>
              <a:t>1-844-336-3331 </a:t>
            </a:r>
            <a:r>
              <a:rPr lang="es-ES_tradnl" sz="1200" dirty="0" smtClean="0">
                <a:latin typeface="Arial"/>
                <a:cs typeface="Arial"/>
              </a:rPr>
              <a:t>(</a:t>
            </a:r>
            <a:r>
              <a:rPr lang="es-ES_tradnl" sz="1200" dirty="0" err="1" smtClean="0">
                <a:latin typeface="Arial"/>
                <a:cs typeface="Arial"/>
              </a:rPr>
              <a:t>toll</a:t>
            </a:r>
            <a:r>
              <a:rPr lang="es-ES_tradnl" sz="1200" dirty="0" smtClean="0">
                <a:latin typeface="Arial"/>
                <a:cs typeface="Arial"/>
              </a:rPr>
              <a:t> free), 787</a:t>
            </a:r>
            <a:r>
              <a:rPr lang="es-ES_tradnl" sz="1200" dirty="0">
                <a:latin typeface="Arial"/>
                <a:cs typeface="Arial"/>
              </a:rPr>
              <a:t>-999-4411 TTY </a:t>
            </a:r>
            <a:r>
              <a:rPr lang="es-ES_tradnl" sz="1200" dirty="0" smtClean="0">
                <a:latin typeface="Arial"/>
                <a:cs typeface="Arial"/>
              </a:rPr>
              <a:t>(</a:t>
            </a:r>
            <a:r>
              <a:rPr lang="es-ES_tradnl" sz="1200" dirty="0" err="1" smtClean="0">
                <a:latin typeface="Arial"/>
                <a:cs typeface="Arial"/>
              </a:rPr>
              <a:t>hearing</a:t>
            </a:r>
            <a:r>
              <a:rPr lang="es-ES_tradnl" sz="1200" dirty="0" smtClean="0">
                <a:latin typeface="Arial"/>
                <a:cs typeface="Arial"/>
              </a:rPr>
              <a:t> </a:t>
            </a:r>
            <a:r>
              <a:rPr lang="es-ES_tradnl" sz="1200" dirty="0" err="1" smtClean="0">
                <a:latin typeface="Arial"/>
                <a:cs typeface="Arial"/>
              </a:rPr>
              <a:t>impaired</a:t>
            </a:r>
            <a:r>
              <a:rPr lang="es-ES_tradnl" sz="1200" dirty="0" smtClean="0">
                <a:latin typeface="Arial"/>
                <a:cs typeface="Arial"/>
              </a:rPr>
              <a:t>)</a:t>
            </a:r>
            <a:r>
              <a:rPr lang="es-ES_tradnl" sz="1200" dirty="0">
                <a:latin typeface="Arial"/>
                <a:cs typeface="Arial"/>
              </a:rPr>
              <a:t> </a:t>
            </a:r>
            <a:r>
              <a:rPr lang="es-ES_tradnl" sz="1200" dirty="0" smtClean="0">
                <a:latin typeface="Arial"/>
                <a:cs typeface="Arial"/>
              </a:rPr>
              <a:t>de </a:t>
            </a:r>
            <a:r>
              <a:rPr lang="es-ES_tradnl" sz="1200" dirty="0" err="1" smtClean="0">
                <a:latin typeface="Arial"/>
                <a:cs typeface="Arial"/>
              </a:rPr>
              <a:t>Monday</a:t>
            </a:r>
            <a:r>
              <a:rPr lang="es-ES_tradnl" sz="1200" dirty="0" smtClean="0">
                <a:latin typeface="Arial"/>
                <a:cs typeface="Arial"/>
              </a:rPr>
              <a:t> </a:t>
            </a:r>
            <a:r>
              <a:rPr lang="es-ES_tradnl" sz="1200" dirty="0" err="1" smtClean="0">
                <a:latin typeface="Arial"/>
                <a:cs typeface="Arial"/>
              </a:rPr>
              <a:t>through</a:t>
            </a:r>
            <a:r>
              <a:rPr lang="es-ES_tradnl" sz="1200" dirty="0" smtClean="0">
                <a:latin typeface="Arial"/>
                <a:cs typeface="Arial"/>
              </a:rPr>
              <a:t> Friday </a:t>
            </a:r>
            <a:r>
              <a:rPr lang="es-ES_tradnl" sz="1200" dirty="0">
                <a:latin typeface="Arial"/>
                <a:cs typeface="Arial"/>
              </a:rPr>
              <a:t>7:00 a.m. </a:t>
            </a:r>
            <a:r>
              <a:rPr lang="es-ES_tradnl" sz="1200" dirty="0" smtClean="0">
                <a:latin typeface="Arial"/>
                <a:cs typeface="Arial"/>
              </a:rPr>
              <a:t>to  </a:t>
            </a:r>
            <a:r>
              <a:rPr lang="es-ES_tradnl" sz="1200" dirty="0">
                <a:latin typeface="Arial"/>
                <a:cs typeface="Arial"/>
              </a:rPr>
              <a:t>7:00 p.m.</a:t>
            </a:r>
          </a:p>
          <a:p>
            <a:endParaRPr lang="en-US" sz="1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357044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1723872"/>
            <a:ext cx="10058400" cy="28321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35255">
              <a:lnSpc>
                <a:spcPct val="100000"/>
              </a:lnSpc>
              <a:spcBef>
                <a:spcPts val="185"/>
              </a:spcBef>
              <a:tabLst>
                <a:tab pos="1382395" algn="l"/>
                <a:tab pos="4844415" algn="l"/>
                <a:tab pos="6835775" algn="l"/>
              </a:tabLst>
            </a:pPr>
            <a:r>
              <a:rPr sz="1150" b="1" spc="15" dirty="0">
                <a:solidFill>
                  <a:srgbClr val="231F20"/>
                </a:solidFill>
                <a:latin typeface="Arial"/>
                <a:cs typeface="Arial"/>
              </a:rPr>
              <a:t>MUNICIPIO	</a:t>
            </a:r>
            <a:r>
              <a:rPr sz="1150" b="1" spc="-20" dirty="0">
                <a:solidFill>
                  <a:srgbClr val="231F20"/>
                </a:solidFill>
                <a:latin typeface="Arial"/>
                <a:cs typeface="Arial"/>
              </a:rPr>
              <a:t>NOMBRE </a:t>
            </a:r>
            <a:r>
              <a:rPr sz="1150" b="1" spc="-60" dirty="0">
                <a:solidFill>
                  <a:srgbClr val="231F20"/>
                </a:solidFill>
                <a:latin typeface="Arial"/>
                <a:cs typeface="Arial"/>
              </a:rPr>
              <a:t>DE </a:t>
            </a:r>
            <a:r>
              <a:rPr sz="1150" b="1" spc="-55" dirty="0">
                <a:solidFill>
                  <a:srgbClr val="231F20"/>
                </a:solidFill>
                <a:latin typeface="Arial"/>
                <a:cs typeface="Arial"/>
              </a:rPr>
              <a:t>LA </a:t>
            </a:r>
            <a:r>
              <a:rPr sz="1150" b="1" spc="-30" dirty="0">
                <a:solidFill>
                  <a:srgbClr val="231F20"/>
                </a:solidFill>
                <a:latin typeface="Arial"/>
                <a:cs typeface="Arial"/>
              </a:rPr>
              <a:t>CLINICA </a:t>
            </a:r>
            <a:r>
              <a:rPr sz="1150" b="1" spc="155" dirty="0">
                <a:solidFill>
                  <a:srgbClr val="231F20"/>
                </a:solidFill>
                <a:latin typeface="Arial"/>
                <a:cs typeface="Arial"/>
              </a:rPr>
              <a:t>/</a:t>
            </a:r>
            <a:r>
              <a:rPr sz="1150" b="1" spc="-1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50" b="1" spc="-20" dirty="0">
                <a:solidFill>
                  <a:srgbClr val="231F20"/>
                </a:solidFill>
                <a:latin typeface="Arial"/>
                <a:cs typeface="Arial"/>
              </a:rPr>
              <a:t>TIPO </a:t>
            </a:r>
            <a:r>
              <a:rPr sz="1150" b="1" spc="-60" dirty="0">
                <a:solidFill>
                  <a:srgbClr val="231F20"/>
                </a:solidFill>
                <a:latin typeface="Arial"/>
                <a:cs typeface="Arial"/>
              </a:rPr>
              <a:t>DE </a:t>
            </a:r>
            <a:r>
              <a:rPr sz="1150" b="1" spc="-35" dirty="0">
                <a:solidFill>
                  <a:srgbClr val="231F20"/>
                </a:solidFill>
                <a:latin typeface="Arial"/>
                <a:cs typeface="Arial"/>
              </a:rPr>
              <a:t>FACILIDAD	</a:t>
            </a:r>
            <a:r>
              <a:rPr sz="1150" b="1" spc="-55" dirty="0">
                <a:solidFill>
                  <a:srgbClr val="231F20"/>
                </a:solidFill>
                <a:latin typeface="Arial"/>
                <a:cs typeface="Arial"/>
              </a:rPr>
              <a:t>TELÉFONO	</a:t>
            </a:r>
            <a:r>
              <a:rPr sz="1150" b="1" spc="-25" dirty="0">
                <a:solidFill>
                  <a:srgbClr val="231F20"/>
                </a:solidFill>
                <a:latin typeface="Arial"/>
                <a:cs typeface="Arial"/>
              </a:rPr>
              <a:t>HORARIO</a:t>
            </a:r>
            <a:endParaRPr sz="115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265770" y="1711523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0"/>
                </a:moveTo>
                <a:lnTo>
                  <a:pt x="0" y="12349"/>
                </a:lnTo>
              </a:path>
            </a:pathLst>
          </a:custGeom>
          <a:ln w="11010">
            <a:solidFill>
              <a:srgbClr val="F15D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22259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F15D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268234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F15D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293212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F15D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316492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F15D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341451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F15D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374408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F15D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398538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F15D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422668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F15D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446798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F15D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469831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F15D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730192" y="1711523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0"/>
                </a:moveTo>
                <a:lnTo>
                  <a:pt x="0" y="12349"/>
                </a:lnTo>
              </a:path>
            </a:pathLst>
          </a:custGeom>
          <a:ln w="11010">
            <a:solidFill>
              <a:srgbClr val="F15D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721636" y="1711523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0"/>
                </a:moveTo>
                <a:lnTo>
                  <a:pt x="0" y="12349"/>
                </a:lnTo>
              </a:path>
            </a:pathLst>
          </a:custGeom>
          <a:ln w="11010">
            <a:solidFill>
              <a:srgbClr val="F15D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6791058"/>
            <a:ext cx="6486652" cy="8060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0" y="1952370"/>
            <a:ext cx="10058400" cy="5820410"/>
          </a:xfrm>
          <a:prstGeom prst="rect">
            <a:avLst/>
          </a:prstGeom>
        </p:spPr>
        <p:txBody>
          <a:bodyPr vert="horz" wrap="square" lIns="0" tIns="82550" rIns="0" bIns="0" rtlCol="0">
            <a:spAutoFit/>
          </a:bodyPr>
          <a:lstStyle/>
          <a:p>
            <a:pPr marL="137795">
              <a:lnSpc>
                <a:spcPct val="100000"/>
              </a:lnSpc>
              <a:spcBef>
                <a:spcPts val="650"/>
              </a:spcBef>
              <a:tabLst>
                <a:tab pos="1382395" algn="l"/>
                <a:tab pos="4848860" algn="l"/>
                <a:tab pos="6855459" algn="l"/>
              </a:tabLst>
            </a:pPr>
            <a:r>
              <a:rPr sz="900" b="1" spc="35" dirty="0">
                <a:solidFill>
                  <a:srgbClr val="231F20"/>
                </a:solidFill>
                <a:latin typeface="Arial"/>
                <a:cs typeface="Arial"/>
              </a:rPr>
              <a:t>Bayamon	</a:t>
            </a:r>
            <a:r>
              <a:rPr sz="900" b="1" spc="-20" dirty="0">
                <a:solidFill>
                  <a:srgbClr val="231F20"/>
                </a:solidFill>
                <a:latin typeface="Arial"/>
                <a:cs typeface="Arial"/>
              </a:rPr>
              <a:t>CENTRO </a:t>
            </a:r>
            <a:r>
              <a:rPr sz="900" b="1" spc="-25" dirty="0">
                <a:solidFill>
                  <a:srgbClr val="231F20"/>
                </a:solidFill>
                <a:latin typeface="Arial"/>
                <a:cs typeface="Arial"/>
              </a:rPr>
              <a:t>DE </a:t>
            </a:r>
            <a:r>
              <a:rPr sz="900" b="1" spc="-35" dirty="0">
                <a:solidFill>
                  <a:srgbClr val="231F20"/>
                </a:solidFill>
                <a:latin typeface="Arial"/>
                <a:cs typeface="Arial"/>
              </a:rPr>
              <a:t>SERVICIOS</a:t>
            </a:r>
            <a:r>
              <a:rPr sz="900" b="1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25" dirty="0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sz="9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20" dirty="0">
                <a:solidFill>
                  <a:srgbClr val="231F20"/>
                </a:solidFill>
                <a:latin typeface="Arial"/>
                <a:cs typeface="Arial"/>
              </a:rPr>
              <a:t>SALUD	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(787)</a:t>
            </a:r>
            <a:r>
              <a:rPr sz="9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520-8449	</a:t>
            </a:r>
            <a:r>
              <a:rPr sz="900" b="1" spc="-20" dirty="0">
                <a:solidFill>
                  <a:srgbClr val="231F20"/>
                </a:solidFill>
                <a:latin typeface="Arial"/>
                <a:cs typeface="Arial"/>
              </a:rPr>
              <a:t>L-V</a:t>
            </a:r>
            <a:r>
              <a:rPr sz="900" b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231F20"/>
                </a:solidFill>
                <a:latin typeface="Arial"/>
                <a:cs typeface="Arial"/>
              </a:rPr>
              <a:t>8:00</a:t>
            </a:r>
            <a:r>
              <a:rPr sz="900" b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30" dirty="0">
                <a:solidFill>
                  <a:srgbClr val="231F20"/>
                </a:solidFill>
                <a:latin typeface="Arial"/>
                <a:cs typeface="Arial"/>
              </a:rPr>
              <a:t>AM-</a:t>
            </a:r>
            <a:r>
              <a:rPr sz="900" b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231F20"/>
                </a:solidFill>
                <a:latin typeface="Arial"/>
                <a:cs typeface="Arial"/>
              </a:rPr>
              <a:t>4:00</a:t>
            </a:r>
            <a:r>
              <a:rPr sz="900" b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40" dirty="0">
                <a:solidFill>
                  <a:srgbClr val="231F20"/>
                </a:solidFill>
                <a:latin typeface="Arial"/>
                <a:cs typeface="Arial"/>
              </a:rPr>
              <a:t>PM</a:t>
            </a:r>
            <a:endParaRPr sz="900">
              <a:latin typeface="Arial"/>
              <a:cs typeface="Arial"/>
            </a:endParaRPr>
          </a:p>
          <a:p>
            <a:pPr marL="137795">
              <a:lnSpc>
                <a:spcPts val="990"/>
              </a:lnSpc>
              <a:spcBef>
                <a:spcPts val="715"/>
              </a:spcBef>
              <a:tabLst>
                <a:tab pos="1382395" algn="l"/>
                <a:tab pos="4848860" algn="l"/>
                <a:tab pos="6855459" algn="l"/>
              </a:tabLst>
            </a:pPr>
            <a:r>
              <a:rPr sz="1350" b="1" spc="52" baseline="6172" dirty="0">
                <a:solidFill>
                  <a:srgbClr val="231F20"/>
                </a:solidFill>
                <a:latin typeface="Arial"/>
                <a:cs typeface="Arial"/>
              </a:rPr>
              <a:t>Bayamon	</a:t>
            </a:r>
            <a:r>
              <a:rPr sz="1350" b="1" spc="-30" baseline="6172" dirty="0">
                <a:solidFill>
                  <a:srgbClr val="231F20"/>
                </a:solidFill>
                <a:latin typeface="Arial"/>
                <a:cs typeface="Arial"/>
              </a:rPr>
              <a:t>CENTRO </a:t>
            </a:r>
            <a:r>
              <a:rPr sz="1350" b="1" spc="-22" baseline="6172" dirty="0">
                <a:solidFill>
                  <a:srgbClr val="231F20"/>
                </a:solidFill>
                <a:latin typeface="Arial"/>
                <a:cs typeface="Arial"/>
              </a:rPr>
              <a:t>PEDIATRICO </a:t>
            </a:r>
            <a:r>
              <a:rPr sz="1350" b="1" spc="-37" baseline="6172" dirty="0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sz="1350" b="1" spc="-120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15" baseline="6172" dirty="0">
                <a:solidFill>
                  <a:srgbClr val="231F20"/>
                </a:solidFill>
                <a:latin typeface="Arial"/>
                <a:cs typeface="Arial"/>
              </a:rPr>
              <a:t>RIO</a:t>
            </a:r>
            <a:r>
              <a:rPr sz="1350" b="1" spc="-60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67" baseline="6172" dirty="0">
                <a:solidFill>
                  <a:srgbClr val="231F20"/>
                </a:solidFill>
                <a:latin typeface="Arial"/>
                <a:cs typeface="Arial"/>
              </a:rPr>
              <a:t>HONDO	</a:t>
            </a:r>
            <a:r>
              <a:rPr sz="1350" b="1" spc="15" baseline="6172" dirty="0">
                <a:solidFill>
                  <a:srgbClr val="231F20"/>
                </a:solidFill>
                <a:latin typeface="Arial"/>
                <a:cs typeface="Arial"/>
              </a:rPr>
              <a:t>(787)780-1908	</a:t>
            </a:r>
            <a:r>
              <a:rPr sz="900" b="1" spc="30" dirty="0">
                <a:solidFill>
                  <a:srgbClr val="231F20"/>
                </a:solidFill>
                <a:latin typeface="Arial"/>
                <a:cs typeface="Arial"/>
              </a:rPr>
              <a:t>Dr.</a:t>
            </a:r>
            <a:r>
              <a:rPr sz="900" b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65" dirty="0">
                <a:solidFill>
                  <a:srgbClr val="231F20"/>
                </a:solidFill>
                <a:latin typeface="Arial"/>
                <a:cs typeface="Arial"/>
              </a:rPr>
              <a:t>Martín</a:t>
            </a:r>
            <a:r>
              <a:rPr sz="900" b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45" dirty="0">
                <a:solidFill>
                  <a:srgbClr val="231F20"/>
                </a:solidFill>
                <a:latin typeface="Arial"/>
                <a:cs typeface="Arial"/>
              </a:rPr>
              <a:t>Martinó-</a:t>
            </a:r>
            <a:r>
              <a:rPr sz="900" b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5" dirty="0">
                <a:solidFill>
                  <a:srgbClr val="231F20"/>
                </a:solidFill>
                <a:latin typeface="Arial"/>
                <a:cs typeface="Arial"/>
              </a:rPr>
              <a:t>L,M,M-7:30AM-4:00PM</a:t>
            </a:r>
            <a:endParaRPr sz="900">
              <a:latin typeface="Arial"/>
              <a:cs typeface="Arial"/>
            </a:endParaRPr>
          </a:p>
          <a:p>
            <a:pPr marR="419734" algn="r">
              <a:lnSpc>
                <a:spcPts val="900"/>
              </a:lnSpc>
            </a:pPr>
            <a:r>
              <a:rPr sz="900" b="1" spc="-5" dirty="0">
                <a:solidFill>
                  <a:srgbClr val="231F20"/>
                </a:solidFill>
                <a:latin typeface="Arial"/>
                <a:cs typeface="Arial"/>
              </a:rPr>
              <a:t>V- 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8:00-12:00PM/Vacunación-L-V</a:t>
            </a:r>
            <a:r>
              <a:rPr sz="900" b="1" spc="-1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7:30AM-11:00AM</a:t>
            </a:r>
            <a:endParaRPr sz="900">
              <a:latin typeface="Arial"/>
              <a:cs typeface="Arial"/>
            </a:endParaRPr>
          </a:p>
          <a:p>
            <a:pPr marL="6855459">
              <a:lnSpc>
                <a:spcPts val="990"/>
              </a:lnSpc>
            </a:pPr>
            <a:r>
              <a:rPr sz="900" b="1" spc="30" dirty="0">
                <a:solidFill>
                  <a:srgbClr val="231F20"/>
                </a:solidFill>
                <a:latin typeface="Arial"/>
                <a:cs typeface="Arial"/>
              </a:rPr>
              <a:t>Dr.</a:t>
            </a:r>
            <a:r>
              <a:rPr sz="9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50" dirty="0">
                <a:solidFill>
                  <a:srgbClr val="231F20"/>
                </a:solidFill>
                <a:latin typeface="Arial"/>
                <a:cs typeface="Arial"/>
              </a:rPr>
              <a:t>José</a:t>
            </a:r>
            <a:r>
              <a:rPr sz="9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40" dirty="0">
                <a:solidFill>
                  <a:srgbClr val="231F20"/>
                </a:solidFill>
                <a:latin typeface="Arial"/>
                <a:cs typeface="Arial"/>
              </a:rPr>
              <a:t>Martinó(orden</a:t>
            </a:r>
            <a:r>
              <a:rPr sz="9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35" dirty="0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sz="9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20" dirty="0">
                <a:solidFill>
                  <a:srgbClr val="231F20"/>
                </a:solidFill>
                <a:latin typeface="Arial"/>
                <a:cs typeface="Arial"/>
              </a:rPr>
              <a:t>llegada)</a:t>
            </a:r>
            <a:r>
              <a:rPr sz="9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231F20"/>
                </a:solidFill>
                <a:latin typeface="Arial"/>
                <a:cs typeface="Arial"/>
              </a:rPr>
              <a:t>L-V-8:30AM-2:00PM</a:t>
            </a:r>
            <a:endParaRPr sz="900">
              <a:latin typeface="Arial"/>
              <a:cs typeface="Arial"/>
            </a:endParaRPr>
          </a:p>
          <a:p>
            <a:pPr marL="137795" marR="2037714">
              <a:lnSpc>
                <a:spcPct val="185000"/>
              </a:lnSpc>
              <a:tabLst>
                <a:tab pos="1382395" algn="l"/>
                <a:tab pos="4848860" algn="l"/>
                <a:tab pos="6855459" algn="l"/>
              </a:tabLst>
            </a:pPr>
            <a:r>
              <a:rPr sz="900" b="1" spc="35" dirty="0">
                <a:solidFill>
                  <a:srgbClr val="231F20"/>
                </a:solidFill>
                <a:latin typeface="Arial"/>
                <a:cs typeface="Arial"/>
              </a:rPr>
              <a:t>Bayamon	</a:t>
            </a:r>
            <a:r>
              <a:rPr sz="900" b="1" spc="-5" dirty="0">
                <a:solidFill>
                  <a:srgbClr val="231F20"/>
                </a:solidFill>
                <a:latin typeface="Arial"/>
                <a:cs typeface="Arial"/>
              </a:rPr>
              <a:t>CLINICA </a:t>
            </a:r>
            <a:r>
              <a:rPr sz="900" b="1" spc="-25" dirty="0">
                <a:solidFill>
                  <a:srgbClr val="231F20"/>
                </a:solidFill>
                <a:latin typeface="Arial"/>
                <a:cs typeface="Arial"/>
              </a:rPr>
              <a:t>DE 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VACUNACION </a:t>
            </a:r>
            <a:r>
              <a:rPr sz="900" b="1" spc="-20" dirty="0">
                <a:solidFill>
                  <a:srgbClr val="231F20"/>
                </a:solidFill>
                <a:latin typeface="Arial"/>
                <a:cs typeface="Arial"/>
              </a:rPr>
              <a:t>CDT</a:t>
            </a:r>
            <a:r>
              <a:rPr sz="900" b="1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10" dirty="0">
                <a:solidFill>
                  <a:srgbClr val="231F20"/>
                </a:solidFill>
                <a:latin typeface="Arial"/>
                <a:cs typeface="Arial"/>
              </a:rPr>
              <a:t>GMSP,</a:t>
            </a:r>
            <a:r>
              <a:rPr sz="9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25" dirty="0">
                <a:solidFill>
                  <a:srgbClr val="231F20"/>
                </a:solidFill>
                <a:latin typeface="Arial"/>
                <a:cs typeface="Arial"/>
              </a:rPr>
              <a:t>INC	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(787)</a:t>
            </a:r>
            <a:r>
              <a:rPr sz="9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625-6129	</a:t>
            </a:r>
            <a:r>
              <a:rPr sz="1350" b="1" spc="-30" baseline="-12345" dirty="0">
                <a:solidFill>
                  <a:srgbClr val="231F20"/>
                </a:solidFill>
                <a:latin typeface="Arial"/>
                <a:cs typeface="Arial"/>
              </a:rPr>
              <a:t>L-V </a:t>
            </a:r>
            <a:r>
              <a:rPr sz="1350" b="1" baseline="-12345" dirty="0">
                <a:solidFill>
                  <a:srgbClr val="231F20"/>
                </a:solidFill>
                <a:latin typeface="Arial"/>
                <a:cs typeface="Arial"/>
              </a:rPr>
              <a:t>7:00</a:t>
            </a:r>
            <a:r>
              <a:rPr sz="1350" b="1" spc="-150" baseline="-123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15" baseline="-12345" dirty="0">
                <a:solidFill>
                  <a:srgbClr val="231F20"/>
                </a:solidFill>
                <a:latin typeface="Arial"/>
                <a:cs typeface="Arial"/>
              </a:rPr>
              <a:t>AM-2:00</a:t>
            </a:r>
            <a:r>
              <a:rPr sz="1350" b="1" spc="-89" baseline="-123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60" baseline="-12345" dirty="0">
                <a:solidFill>
                  <a:srgbClr val="231F20"/>
                </a:solidFill>
                <a:latin typeface="Arial"/>
                <a:cs typeface="Arial"/>
              </a:rPr>
              <a:t>PM </a:t>
            </a:r>
            <a:r>
              <a:rPr sz="1350" b="1" baseline="-123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52" baseline="6172" dirty="0">
                <a:solidFill>
                  <a:srgbClr val="231F20"/>
                </a:solidFill>
                <a:latin typeface="Arial"/>
                <a:cs typeface="Arial"/>
              </a:rPr>
              <a:t>Bayamon	</a:t>
            </a:r>
            <a:r>
              <a:rPr sz="1350" b="1" spc="22" baseline="6172" dirty="0">
                <a:solidFill>
                  <a:srgbClr val="231F20"/>
                </a:solidFill>
                <a:latin typeface="Arial"/>
                <a:cs typeface="Arial"/>
              </a:rPr>
              <a:t>NEW VISION</a:t>
            </a:r>
            <a:r>
              <a:rPr sz="1350" b="1" spc="-120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-7" baseline="6172" dirty="0">
                <a:solidFill>
                  <a:srgbClr val="231F20"/>
                </a:solidFill>
                <a:latin typeface="Arial"/>
                <a:cs typeface="Arial"/>
              </a:rPr>
              <a:t>MEDICAL</a:t>
            </a:r>
            <a:r>
              <a:rPr sz="1350" b="1" spc="-60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-7" baseline="6172" dirty="0">
                <a:solidFill>
                  <a:srgbClr val="231F20"/>
                </a:solidFill>
                <a:latin typeface="Arial"/>
                <a:cs typeface="Arial"/>
              </a:rPr>
              <a:t>DIAGNOSTIC	</a:t>
            </a:r>
            <a:r>
              <a:rPr sz="1350" b="1" spc="15" baseline="6172" dirty="0">
                <a:solidFill>
                  <a:srgbClr val="231F20"/>
                </a:solidFill>
                <a:latin typeface="Arial"/>
                <a:cs typeface="Arial"/>
              </a:rPr>
              <a:t>(787)778-5311</a:t>
            </a:r>
            <a:r>
              <a:rPr sz="1350" b="1" spc="-60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82" baseline="6172" dirty="0">
                <a:solidFill>
                  <a:srgbClr val="231F20"/>
                </a:solidFill>
                <a:latin typeface="Arial"/>
                <a:cs typeface="Arial"/>
              </a:rPr>
              <a:t>ext</a:t>
            </a:r>
            <a:r>
              <a:rPr sz="1350" b="1" spc="-60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30" baseline="6172" dirty="0">
                <a:solidFill>
                  <a:srgbClr val="231F20"/>
                </a:solidFill>
                <a:latin typeface="Arial"/>
                <a:cs typeface="Arial"/>
              </a:rPr>
              <a:t>213	</a:t>
            </a:r>
            <a:r>
              <a:rPr sz="900" b="1" spc="-20" dirty="0">
                <a:solidFill>
                  <a:srgbClr val="231F20"/>
                </a:solidFill>
                <a:latin typeface="Arial"/>
                <a:cs typeface="Arial"/>
              </a:rPr>
              <a:t>L-V</a:t>
            </a:r>
            <a:r>
              <a:rPr sz="900" b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231F20"/>
                </a:solidFill>
                <a:latin typeface="Arial"/>
                <a:cs typeface="Arial"/>
              </a:rPr>
              <a:t>7:00</a:t>
            </a:r>
            <a:r>
              <a:rPr sz="900" b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30" dirty="0">
                <a:solidFill>
                  <a:srgbClr val="231F20"/>
                </a:solidFill>
                <a:latin typeface="Arial"/>
                <a:cs typeface="Arial"/>
              </a:rPr>
              <a:t>AM-</a:t>
            </a:r>
            <a:r>
              <a:rPr sz="900" b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231F20"/>
                </a:solidFill>
                <a:latin typeface="Arial"/>
                <a:cs typeface="Arial"/>
              </a:rPr>
              <a:t>3:00</a:t>
            </a:r>
            <a:r>
              <a:rPr sz="900" b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40" dirty="0">
                <a:solidFill>
                  <a:srgbClr val="231F20"/>
                </a:solidFill>
                <a:latin typeface="Arial"/>
                <a:cs typeface="Arial"/>
              </a:rPr>
              <a:t>PM</a:t>
            </a:r>
            <a:endParaRPr sz="900">
              <a:latin typeface="Arial"/>
              <a:cs typeface="Arial"/>
            </a:endParaRPr>
          </a:p>
          <a:p>
            <a:pPr marL="137795">
              <a:lnSpc>
                <a:spcPct val="100000"/>
              </a:lnSpc>
              <a:spcBef>
                <a:spcPts val="720"/>
              </a:spcBef>
              <a:tabLst>
                <a:tab pos="1382395" algn="l"/>
                <a:tab pos="4848860" algn="l"/>
                <a:tab pos="6855459" algn="l"/>
              </a:tabLst>
            </a:pPr>
            <a:r>
              <a:rPr sz="900" b="1" spc="15" dirty="0">
                <a:solidFill>
                  <a:srgbClr val="231F20"/>
                </a:solidFill>
                <a:latin typeface="Arial"/>
                <a:cs typeface="Arial"/>
              </a:rPr>
              <a:t>Canovanas	</a:t>
            </a:r>
            <a:r>
              <a:rPr sz="900" b="1" spc="5" dirty="0">
                <a:solidFill>
                  <a:srgbClr val="231F20"/>
                </a:solidFill>
                <a:latin typeface="Arial"/>
                <a:cs typeface="Arial"/>
              </a:rPr>
              <a:t>S.M.</a:t>
            </a:r>
            <a:r>
              <a:rPr sz="9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5" dirty="0">
                <a:solidFill>
                  <a:srgbClr val="231F20"/>
                </a:solidFill>
                <a:latin typeface="Arial"/>
                <a:cs typeface="Arial"/>
              </a:rPr>
              <a:t>MEDICAL</a:t>
            </a:r>
            <a:r>
              <a:rPr sz="9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60" dirty="0">
                <a:solidFill>
                  <a:srgbClr val="231F20"/>
                </a:solidFill>
                <a:latin typeface="Arial"/>
                <a:cs typeface="Arial"/>
              </a:rPr>
              <a:t>SERVICES	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(787) 876-5000 </a:t>
            </a:r>
            <a:r>
              <a:rPr sz="900" b="1" spc="135" dirty="0">
                <a:solidFill>
                  <a:srgbClr val="231F20"/>
                </a:solidFill>
                <a:latin typeface="Arial"/>
                <a:cs typeface="Arial"/>
              </a:rPr>
              <a:t>/</a:t>
            </a:r>
            <a:r>
              <a:rPr sz="900" b="1" spc="-11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(787)</a:t>
            </a:r>
            <a:r>
              <a:rPr sz="9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957-0740	</a:t>
            </a:r>
            <a:r>
              <a:rPr sz="900" b="1" spc="-20" dirty="0">
                <a:solidFill>
                  <a:srgbClr val="231F20"/>
                </a:solidFill>
                <a:latin typeface="Arial"/>
                <a:cs typeface="Arial"/>
              </a:rPr>
              <a:t>L-V</a:t>
            </a:r>
            <a:r>
              <a:rPr sz="900" b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231F20"/>
                </a:solidFill>
                <a:latin typeface="Arial"/>
                <a:cs typeface="Arial"/>
              </a:rPr>
              <a:t>7:00</a:t>
            </a:r>
            <a:r>
              <a:rPr sz="900" b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30" dirty="0">
                <a:solidFill>
                  <a:srgbClr val="231F20"/>
                </a:solidFill>
                <a:latin typeface="Arial"/>
                <a:cs typeface="Arial"/>
              </a:rPr>
              <a:t>AM-</a:t>
            </a:r>
            <a:r>
              <a:rPr sz="900" b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231F20"/>
                </a:solidFill>
                <a:latin typeface="Arial"/>
                <a:cs typeface="Arial"/>
              </a:rPr>
              <a:t>3:00</a:t>
            </a:r>
            <a:r>
              <a:rPr sz="900" b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40" dirty="0">
                <a:solidFill>
                  <a:srgbClr val="231F20"/>
                </a:solidFill>
                <a:latin typeface="Arial"/>
                <a:cs typeface="Arial"/>
              </a:rPr>
              <a:t>PM</a:t>
            </a:r>
            <a:endParaRPr sz="900">
              <a:latin typeface="Arial"/>
              <a:cs typeface="Arial"/>
            </a:endParaRPr>
          </a:p>
          <a:p>
            <a:pPr marL="137795">
              <a:lnSpc>
                <a:spcPts val="940"/>
              </a:lnSpc>
              <a:spcBef>
                <a:spcPts val="815"/>
              </a:spcBef>
              <a:tabLst>
                <a:tab pos="1382395" algn="l"/>
                <a:tab pos="4848860" algn="l"/>
                <a:tab pos="6855459" algn="l"/>
              </a:tabLst>
            </a:pPr>
            <a:r>
              <a:rPr sz="900" b="1" spc="15" dirty="0">
                <a:solidFill>
                  <a:srgbClr val="231F20"/>
                </a:solidFill>
                <a:latin typeface="Arial"/>
                <a:cs typeface="Arial"/>
              </a:rPr>
              <a:t>Canóvanas	</a:t>
            </a:r>
            <a:r>
              <a:rPr sz="900" b="1" spc="-20" dirty="0">
                <a:solidFill>
                  <a:srgbClr val="231F20"/>
                </a:solidFill>
                <a:latin typeface="Arial"/>
                <a:cs typeface="Arial"/>
              </a:rPr>
              <a:t>CENTRO </a:t>
            </a:r>
            <a:r>
              <a:rPr sz="900" b="1" dirty="0">
                <a:solidFill>
                  <a:srgbClr val="231F20"/>
                </a:solidFill>
                <a:latin typeface="Arial"/>
                <a:cs typeface="Arial"/>
              </a:rPr>
              <a:t>DIAGNOSTICO </a:t>
            </a:r>
            <a:r>
              <a:rPr sz="900" b="1" spc="-15" dirty="0">
                <a:solidFill>
                  <a:srgbClr val="231F20"/>
                </a:solidFill>
                <a:latin typeface="Arial"/>
                <a:cs typeface="Arial"/>
              </a:rPr>
              <a:t>Y </a:t>
            </a:r>
            <a:r>
              <a:rPr sz="900" b="1" dirty="0">
                <a:solidFill>
                  <a:srgbClr val="231F20"/>
                </a:solidFill>
                <a:latin typeface="Arial"/>
                <a:cs typeface="Arial"/>
              </a:rPr>
              <a:t>TRATAMIENTO</a:t>
            </a:r>
            <a:r>
              <a:rPr sz="900" b="1" spc="-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20" dirty="0">
                <a:solidFill>
                  <a:srgbClr val="231F20"/>
                </a:solidFill>
                <a:latin typeface="Arial"/>
                <a:cs typeface="Arial"/>
              </a:rPr>
              <a:t>(cdt</a:t>
            </a:r>
            <a:r>
              <a:rPr sz="9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5" dirty="0">
                <a:solidFill>
                  <a:srgbClr val="231F20"/>
                </a:solidFill>
                <a:latin typeface="Arial"/>
                <a:cs typeface="Arial"/>
              </a:rPr>
              <a:t>canovanas)	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(787)438-6593	</a:t>
            </a:r>
            <a:r>
              <a:rPr sz="1350" b="1" spc="-30" baseline="6172" dirty="0">
                <a:solidFill>
                  <a:srgbClr val="231F20"/>
                </a:solidFill>
                <a:latin typeface="Arial"/>
                <a:cs typeface="Arial"/>
              </a:rPr>
              <a:t>L-V </a:t>
            </a:r>
            <a:r>
              <a:rPr sz="1350" b="1" spc="22" baseline="6172" dirty="0">
                <a:solidFill>
                  <a:srgbClr val="231F20"/>
                </a:solidFill>
                <a:latin typeface="Arial"/>
                <a:cs typeface="Arial"/>
              </a:rPr>
              <a:t>7:00AM </a:t>
            </a:r>
            <a:r>
              <a:rPr sz="1350" b="1" spc="15" baseline="6172" dirty="0">
                <a:solidFill>
                  <a:srgbClr val="231F20"/>
                </a:solidFill>
                <a:latin typeface="Arial"/>
                <a:cs typeface="Arial"/>
              </a:rPr>
              <a:t>-2:30PM </a:t>
            </a:r>
            <a:r>
              <a:rPr sz="1350" b="1" spc="22" baseline="6172" dirty="0">
                <a:solidFill>
                  <a:srgbClr val="231F20"/>
                </a:solidFill>
                <a:latin typeface="Arial"/>
                <a:cs typeface="Arial"/>
              </a:rPr>
              <a:t>Persona</a:t>
            </a:r>
            <a:r>
              <a:rPr sz="1350" b="1" spc="67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22" baseline="6172" dirty="0">
                <a:solidFill>
                  <a:srgbClr val="231F20"/>
                </a:solidFill>
                <a:latin typeface="Arial"/>
                <a:cs typeface="Arial"/>
              </a:rPr>
              <a:t>contacto:</a:t>
            </a:r>
            <a:endParaRPr sz="1350" baseline="6172">
              <a:latin typeface="Arial"/>
              <a:cs typeface="Arial"/>
            </a:endParaRPr>
          </a:p>
          <a:p>
            <a:pPr marR="1490345" algn="r">
              <a:lnSpc>
                <a:spcPts val="940"/>
              </a:lnSpc>
            </a:pPr>
            <a:r>
              <a:rPr sz="900" b="1" dirty="0">
                <a:solidFill>
                  <a:srgbClr val="231F20"/>
                </a:solidFill>
                <a:latin typeface="Arial"/>
                <a:cs typeface="Arial"/>
              </a:rPr>
              <a:t>Sra.</a:t>
            </a:r>
            <a:r>
              <a:rPr sz="900" b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60" dirty="0">
                <a:solidFill>
                  <a:srgbClr val="231F20"/>
                </a:solidFill>
                <a:latin typeface="Arial"/>
                <a:cs typeface="Arial"/>
              </a:rPr>
              <a:t>María</a:t>
            </a:r>
            <a:r>
              <a:rPr sz="900" b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35" dirty="0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sz="900" b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5" dirty="0">
                <a:solidFill>
                  <a:srgbClr val="231F20"/>
                </a:solidFill>
                <a:latin typeface="Arial"/>
                <a:cs typeface="Arial"/>
              </a:rPr>
              <a:t>los</a:t>
            </a:r>
            <a:r>
              <a:rPr sz="900" b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5" dirty="0">
                <a:solidFill>
                  <a:srgbClr val="231F20"/>
                </a:solidFill>
                <a:latin typeface="Arial"/>
                <a:cs typeface="Arial"/>
              </a:rPr>
              <a:t>Angeles</a:t>
            </a:r>
            <a:r>
              <a:rPr sz="900" b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5" dirty="0">
                <a:solidFill>
                  <a:srgbClr val="231F20"/>
                </a:solidFill>
                <a:latin typeface="Arial"/>
                <a:cs typeface="Arial"/>
              </a:rPr>
              <a:t>Díaz</a:t>
            </a:r>
            <a:endParaRPr sz="900">
              <a:latin typeface="Arial"/>
              <a:cs typeface="Arial"/>
            </a:endParaRPr>
          </a:p>
          <a:p>
            <a:pPr marL="137795" marR="664845">
              <a:lnSpc>
                <a:spcPts val="1900"/>
              </a:lnSpc>
              <a:spcBef>
                <a:spcPts val="105"/>
              </a:spcBef>
              <a:tabLst>
                <a:tab pos="1382395" algn="l"/>
                <a:tab pos="4848860" algn="l"/>
                <a:tab pos="6855459" algn="l"/>
              </a:tabLst>
            </a:pPr>
            <a:r>
              <a:rPr sz="900" b="1" spc="20" dirty="0">
                <a:solidFill>
                  <a:srgbClr val="231F20"/>
                </a:solidFill>
                <a:latin typeface="Arial"/>
                <a:cs typeface="Arial"/>
              </a:rPr>
              <a:t>Carolina	</a:t>
            </a:r>
            <a:r>
              <a:rPr sz="900" b="1" spc="-5" dirty="0">
                <a:solidFill>
                  <a:srgbClr val="231F20"/>
                </a:solidFill>
                <a:latin typeface="Arial"/>
                <a:cs typeface="Arial"/>
              </a:rPr>
              <a:t>CAROLINA </a:t>
            </a:r>
            <a:r>
              <a:rPr sz="900" b="1" spc="-20" dirty="0">
                <a:solidFill>
                  <a:srgbClr val="231F20"/>
                </a:solidFill>
                <a:latin typeface="Arial"/>
                <a:cs typeface="Arial"/>
              </a:rPr>
              <a:t>PEDIATRIC </a:t>
            </a:r>
            <a:r>
              <a:rPr sz="900" b="1" spc="-40" dirty="0">
                <a:solidFill>
                  <a:srgbClr val="231F20"/>
                </a:solidFill>
                <a:latin typeface="Arial"/>
                <a:cs typeface="Arial"/>
              </a:rPr>
              <a:t>CENTER </a:t>
            </a:r>
            <a:r>
              <a:rPr sz="900" b="1" spc="25" dirty="0">
                <a:solidFill>
                  <a:srgbClr val="231F20"/>
                </a:solidFill>
                <a:latin typeface="Arial"/>
                <a:cs typeface="Arial"/>
              </a:rPr>
              <a:t>(dra. </a:t>
            </a:r>
            <a:r>
              <a:rPr sz="900" b="1" spc="5" dirty="0">
                <a:solidFill>
                  <a:srgbClr val="231F20"/>
                </a:solidFill>
                <a:latin typeface="Arial"/>
                <a:cs typeface="Arial"/>
              </a:rPr>
              <a:t>Luz</a:t>
            </a:r>
            <a:r>
              <a:rPr sz="900" b="1" spc="-1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50" dirty="0">
                <a:solidFill>
                  <a:srgbClr val="231F20"/>
                </a:solidFill>
                <a:latin typeface="Arial"/>
                <a:cs typeface="Arial"/>
              </a:rPr>
              <a:t>Mundo</a:t>
            </a:r>
            <a:r>
              <a:rPr sz="9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Rodriguez)	(787)</a:t>
            </a:r>
            <a:r>
              <a:rPr sz="9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776-1570	</a:t>
            </a:r>
            <a:r>
              <a:rPr sz="900" b="1" spc="-85" dirty="0">
                <a:solidFill>
                  <a:srgbClr val="231F20"/>
                </a:solidFill>
                <a:latin typeface="Arial"/>
                <a:cs typeface="Arial"/>
              </a:rPr>
              <a:t>L-J</a:t>
            </a:r>
            <a:r>
              <a:rPr sz="9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231F20"/>
                </a:solidFill>
                <a:latin typeface="Arial"/>
                <a:cs typeface="Arial"/>
              </a:rPr>
              <a:t>8:00</a:t>
            </a:r>
            <a:r>
              <a:rPr sz="9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55" dirty="0">
                <a:solidFill>
                  <a:srgbClr val="231F20"/>
                </a:solidFill>
                <a:latin typeface="Arial"/>
                <a:cs typeface="Arial"/>
              </a:rPr>
              <a:t>AM</a:t>
            </a:r>
            <a:r>
              <a:rPr sz="9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231F20"/>
                </a:solidFill>
                <a:latin typeface="Arial"/>
                <a:cs typeface="Arial"/>
              </a:rPr>
              <a:t>-</a:t>
            </a:r>
            <a:r>
              <a:rPr sz="9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231F20"/>
                </a:solidFill>
                <a:latin typeface="Arial"/>
                <a:cs typeface="Arial"/>
              </a:rPr>
              <a:t>4:00</a:t>
            </a:r>
            <a:r>
              <a:rPr sz="9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50" dirty="0">
                <a:solidFill>
                  <a:srgbClr val="231F20"/>
                </a:solidFill>
                <a:latin typeface="Arial"/>
                <a:cs typeface="Arial"/>
              </a:rPr>
              <a:t>PM</a:t>
            </a:r>
            <a:r>
              <a:rPr sz="9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40" dirty="0">
                <a:solidFill>
                  <a:srgbClr val="231F20"/>
                </a:solidFill>
                <a:latin typeface="Arial"/>
                <a:cs typeface="Arial"/>
              </a:rPr>
              <a:t>V-S</a:t>
            </a:r>
            <a:r>
              <a:rPr sz="9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231F20"/>
                </a:solidFill>
                <a:latin typeface="Arial"/>
                <a:cs typeface="Arial"/>
              </a:rPr>
              <a:t>8:00</a:t>
            </a:r>
            <a:r>
              <a:rPr sz="9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AM-12:00</a:t>
            </a:r>
            <a:r>
              <a:rPr sz="9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40" dirty="0">
                <a:solidFill>
                  <a:srgbClr val="231F20"/>
                </a:solidFill>
                <a:latin typeface="Arial"/>
                <a:cs typeface="Arial"/>
              </a:rPr>
              <a:t>PM </a:t>
            </a:r>
            <a:r>
              <a:rPr sz="900" b="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20" dirty="0">
                <a:solidFill>
                  <a:srgbClr val="231F20"/>
                </a:solidFill>
                <a:latin typeface="Arial"/>
                <a:cs typeface="Arial"/>
              </a:rPr>
              <a:t>Carolina	</a:t>
            </a:r>
            <a:r>
              <a:rPr sz="900" b="1" spc="-10" dirty="0">
                <a:solidFill>
                  <a:srgbClr val="231F20"/>
                </a:solidFill>
                <a:latin typeface="Arial"/>
                <a:cs typeface="Arial"/>
              </a:rPr>
              <a:t>GRUPO </a:t>
            </a:r>
            <a:r>
              <a:rPr sz="900" b="1" spc="-50" dirty="0">
                <a:solidFill>
                  <a:srgbClr val="231F20"/>
                </a:solidFill>
                <a:latin typeface="Arial"/>
                <a:cs typeface="Arial"/>
              </a:rPr>
              <a:t>EMPRESAS </a:t>
            </a:r>
            <a:r>
              <a:rPr sz="900" b="1" spc="-25" dirty="0">
                <a:solidFill>
                  <a:srgbClr val="231F20"/>
                </a:solidFill>
                <a:latin typeface="Arial"/>
                <a:cs typeface="Arial"/>
              </a:rPr>
              <a:t>DE </a:t>
            </a:r>
            <a:r>
              <a:rPr sz="900" b="1" spc="-20" dirty="0">
                <a:solidFill>
                  <a:srgbClr val="231F20"/>
                </a:solidFill>
                <a:latin typeface="Arial"/>
                <a:cs typeface="Arial"/>
              </a:rPr>
              <a:t>SALUD </a:t>
            </a:r>
            <a:r>
              <a:rPr sz="900" b="1" spc="-25" dirty="0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sz="900" b="1" spc="-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5" dirty="0">
                <a:solidFill>
                  <a:srgbClr val="231F20"/>
                </a:solidFill>
                <a:latin typeface="Arial"/>
                <a:cs typeface="Arial"/>
              </a:rPr>
              <a:t>SAN</a:t>
            </a:r>
            <a:r>
              <a:rPr sz="9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20" dirty="0">
                <a:solidFill>
                  <a:srgbClr val="231F20"/>
                </a:solidFill>
                <a:latin typeface="Arial"/>
                <a:cs typeface="Arial"/>
              </a:rPr>
              <a:t>JUAN	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(787)</a:t>
            </a:r>
            <a:r>
              <a:rPr sz="9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767-1365	</a:t>
            </a:r>
            <a:r>
              <a:rPr sz="1350" b="1" spc="-30" baseline="6172" dirty="0">
                <a:solidFill>
                  <a:srgbClr val="231F20"/>
                </a:solidFill>
                <a:latin typeface="Arial"/>
                <a:cs typeface="Arial"/>
              </a:rPr>
              <a:t>L-V</a:t>
            </a:r>
            <a:r>
              <a:rPr sz="1350" b="1" spc="-67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baseline="6172" dirty="0">
                <a:solidFill>
                  <a:srgbClr val="231F20"/>
                </a:solidFill>
                <a:latin typeface="Arial"/>
                <a:cs typeface="Arial"/>
              </a:rPr>
              <a:t>7:00</a:t>
            </a:r>
            <a:r>
              <a:rPr sz="1350" b="1" spc="-67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15" baseline="6172" dirty="0">
                <a:solidFill>
                  <a:srgbClr val="231F20"/>
                </a:solidFill>
                <a:latin typeface="Arial"/>
                <a:cs typeface="Arial"/>
              </a:rPr>
              <a:t>AM-3:00</a:t>
            </a:r>
            <a:r>
              <a:rPr sz="1350" b="1" spc="-67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75" baseline="6172" dirty="0">
                <a:solidFill>
                  <a:srgbClr val="231F20"/>
                </a:solidFill>
                <a:latin typeface="Arial"/>
                <a:cs typeface="Arial"/>
              </a:rPr>
              <a:t>PM</a:t>
            </a:r>
            <a:r>
              <a:rPr sz="1350" b="1" spc="-67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15" baseline="6172" dirty="0">
                <a:solidFill>
                  <a:srgbClr val="231F20"/>
                </a:solidFill>
                <a:latin typeface="Arial"/>
                <a:cs typeface="Arial"/>
              </a:rPr>
              <a:t>Sábado</a:t>
            </a:r>
            <a:r>
              <a:rPr sz="1350" b="1" spc="-67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baseline="6172" dirty="0">
                <a:solidFill>
                  <a:srgbClr val="231F20"/>
                </a:solidFill>
                <a:latin typeface="Arial"/>
                <a:cs typeface="Arial"/>
              </a:rPr>
              <a:t>9:00</a:t>
            </a:r>
            <a:r>
              <a:rPr sz="1350" b="1" spc="-67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15" baseline="6172" dirty="0">
                <a:solidFill>
                  <a:srgbClr val="231F20"/>
                </a:solidFill>
                <a:latin typeface="Arial"/>
                <a:cs typeface="Arial"/>
              </a:rPr>
              <a:t>AM-2:00</a:t>
            </a:r>
            <a:r>
              <a:rPr sz="1350" b="1" spc="-67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60" baseline="6172" dirty="0">
                <a:solidFill>
                  <a:srgbClr val="231F20"/>
                </a:solidFill>
                <a:latin typeface="Arial"/>
                <a:cs typeface="Arial"/>
              </a:rPr>
              <a:t>PM </a:t>
            </a:r>
            <a:r>
              <a:rPr sz="1350" b="1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20" dirty="0">
                <a:solidFill>
                  <a:srgbClr val="231F20"/>
                </a:solidFill>
                <a:latin typeface="Arial"/>
                <a:cs typeface="Arial"/>
              </a:rPr>
              <a:t>Carolina	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VACUNACION</a:t>
            </a:r>
            <a:r>
              <a:rPr sz="9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25" dirty="0">
                <a:solidFill>
                  <a:srgbClr val="231F20"/>
                </a:solidFill>
                <a:latin typeface="Arial"/>
                <a:cs typeface="Arial"/>
              </a:rPr>
              <a:t>AL</a:t>
            </a:r>
            <a:r>
              <a:rPr sz="9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20" dirty="0">
                <a:solidFill>
                  <a:srgbClr val="231F20"/>
                </a:solidFill>
                <a:latin typeface="Arial"/>
                <a:cs typeface="Arial"/>
              </a:rPr>
              <a:t>DIA	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(787)</a:t>
            </a:r>
            <a:r>
              <a:rPr sz="9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701-5860	</a:t>
            </a:r>
            <a:r>
              <a:rPr sz="1350" b="1" spc="-127" baseline="6172" dirty="0">
                <a:solidFill>
                  <a:srgbClr val="231F20"/>
                </a:solidFill>
                <a:latin typeface="Arial"/>
                <a:cs typeface="Arial"/>
              </a:rPr>
              <a:t>L-J</a:t>
            </a:r>
            <a:r>
              <a:rPr sz="1350" b="1" spc="-82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baseline="6172" dirty="0">
                <a:solidFill>
                  <a:srgbClr val="231F20"/>
                </a:solidFill>
                <a:latin typeface="Arial"/>
                <a:cs typeface="Arial"/>
              </a:rPr>
              <a:t>9:00</a:t>
            </a:r>
            <a:r>
              <a:rPr sz="1350" b="1" spc="-82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82" baseline="6172" dirty="0">
                <a:solidFill>
                  <a:srgbClr val="231F20"/>
                </a:solidFill>
                <a:latin typeface="Arial"/>
                <a:cs typeface="Arial"/>
              </a:rPr>
              <a:t>AM</a:t>
            </a:r>
            <a:r>
              <a:rPr sz="1350" b="1" spc="-82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baseline="6172" dirty="0">
                <a:solidFill>
                  <a:srgbClr val="231F20"/>
                </a:solidFill>
                <a:latin typeface="Arial"/>
                <a:cs typeface="Arial"/>
              </a:rPr>
              <a:t>-</a:t>
            </a:r>
            <a:r>
              <a:rPr sz="1350" b="1" spc="-82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baseline="6172" dirty="0">
                <a:solidFill>
                  <a:srgbClr val="231F20"/>
                </a:solidFill>
                <a:latin typeface="Arial"/>
                <a:cs typeface="Arial"/>
              </a:rPr>
              <a:t>2:00</a:t>
            </a:r>
            <a:r>
              <a:rPr sz="1350" b="1" spc="-82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60" baseline="6172" dirty="0">
                <a:solidFill>
                  <a:srgbClr val="231F20"/>
                </a:solidFill>
                <a:latin typeface="Arial"/>
                <a:cs typeface="Arial"/>
              </a:rPr>
              <a:t>PM</a:t>
            </a:r>
            <a:endParaRPr sz="1350" baseline="6172">
              <a:latin typeface="Arial"/>
              <a:cs typeface="Arial"/>
            </a:endParaRPr>
          </a:p>
          <a:p>
            <a:pPr marL="137795">
              <a:lnSpc>
                <a:spcPct val="100000"/>
              </a:lnSpc>
              <a:spcBef>
                <a:spcPts val="620"/>
              </a:spcBef>
              <a:tabLst>
                <a:tab pos="1382395" algn="l"/>
                <a:tab pos="4848860" algn="l"/>
                <a:tab pos="6855459" algn="l"/>
              </a:tabLst>
            </a:pPr>
            <a:r>
              <a:rPr sz="900" b="1" spc="20" dirty="0">
                <a:solidFill>
                  <a:srgbClr val="231F20"/>
                </a:solidFill>
                <a:latin typeface="Arial"/>
                <a:cs typeface="Arial"/>
              </a:rPr>
              <a:t>Carolina	</a:t>
            </a:r>
            <a:r>
              <a:rPr sz="900" b="1" spc="-15" dirty="0">
                <a:solidFill>
                  <a:srgbClr val="231F20"/>
                </a:solidFill>
                <a:latin typeface="Arial"/>
                <a:cs typeface="Arial"/>
              </a:rPr>
              <a:t>VICTOR </a:t>
            </a:r>
            <a:r>
              <a:rPr sz="900" b="1" spc="-50" dirty="0">
                <a:solidFill>
                  <a:srgbClr val="231F20"/>
                </a:solidFill>
                <a:latin typeface="Arial"/>
                <a:cs typeface="Arial"/>
              </a:rPr>
              <a:t>TORRES</a:t>
            </a:r>
            <a:r>
              <a:rPr sz="9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5" dirty="0">
                <a:solidFill>
                  <a:srgbClr val="231F20"/>
                </a:solidFill>
                <a:latin typeface="Arial"/>
                <a:cs typeface="Arial"/>
              </a:rPr>
              <a:t>SANTO</a:t>
            </a:r>
            <a:r>
              <a:rPr sz="9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40" dirty="0">
                <a:solidFill>
                  <a:srgbClr val="231F20"/>
                </a:solidFill>
                <a:latin typeface="Arial"/>
                <a:cs typeface="Arial"/>
              </a:rPr>
              <a:t>DOMINGO	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(787)</a:t>
            </a:r>
            <a:r>
              <a:rPr sz="9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757-5075	</a:t>
            </a:r>
            <a:r>
              <a:rPr sz="1350" b="1" spc="-30" baseline="6172" dirty="0">
                <a:solidFill>
                  <a:srgbClr val="231F20"/>
                </a:solidFill>
                <a:latin typeface="Arial"/>
                <a:cs typeface="Arial"/>
              </a:rPr>
              <a:t>L-V </a:t>
            </a:r>
            <a:r>
              <a:rPr sz="1350" b="1" baseline="6172" dirty="0">
                <a:solidFill>
                  <a:srgbClr val="231F20"/>
                </a:solidFill>
                <a:latin typeface="Arial"/>
                <a:cs typeface="Arial"/>
              </a:rPr>
              <a:t>8:00 </a:t>
            </a:r>
            <a:r>
              <a:rPr sz="1350" b="1" spc="15" baseline="6172" dirty="0">
                <a:solidFill>
                  <a:srgbClr val="231F20"/>
                </a:solidFill>
                <a:latin typeface="Arial"/>
                <a:cs typeface="Arial"/>
              </a:rPr>
              <a:t>AM-1:00</a:t>
            </a:r>
            <a:r>
              <a:rPr sz="1350" b="1" spc="-240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60" baseline="6172" dirty="0">
                <a:solidFill>
                  <a:srgbClr val="231F20"/>
                </a:solidFill>
                <a:latin typeface="Arial"/>
                <a:cs typeface="Arial"/>
              </a:rPr>
              <a:t>PM</a:t>
            </a:r>
            <a:endParaRPr sz="1350" baseline="6172">
              <a:latin typeface="Arial"/>
              <a:cs typeface="Arial"/>
            </a:endParaRPr>
          </a:p>
          <a:p>
            <a:pPr marL="137795" marR="494030">
              <a:lnSpc>
                <a:spcPct val="175900"/>
              </a:lnSpc>
              <a:tabLst>
                <a:tab pos="1382395" algn="l"/>
                <a:tab pos="4848860" algn="l"/>
                <a:tab pos="6855459" algn="l"/>
              </a:tabLst>
            </a:pP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Ceiba	</a:t>
            </a:r>
            <a:r>
              <a:rPr sz="900" b="1" spc="-20" dirty="0">
                <a:solidFill>
                  <a:srgbClr val="231F20"/>
                </a:solidFill>
                <a:latin typeface="Arial"/>
                <a:cs typeface="Arial"/>
              </a:rPr>
              <a:t>CENTRO </a:t>
            </a:r>
            <a:r>
              <a:rPr sz="900" b="1" spc="-5" dirty="0">
                <a:solidFill>
                  <a:srgbClr val="231F20"/>
                </a:solidFill>
                <a:latin typeface="Arial"/>
                <a:cs typeface="Arial"/>
              </a:rPr>
              <a:t>DR. </a:t>
            </a:r>
            <a:r>
              <a:rPr sz="900" b="1" spc="-20" dirty="0">
                <a:solidFill>
                  <a:srgbClr val="231F20"/>
                </a:solidFill>
                <a:latin typeface="Arial"/>
                <a:cs typeface="Arial"/>
              </a:rPr>
              <a:t>ANGEL</a:t>
            </a:r>
            <a:r>
              <a:rPr sz="900" b="1" spc="-85" dirty="0">
                <a:solidFill>
                  <a:srgbClr val="231F20"/>
                </a:solidFill>
                <a:latin typeface="Arial"/>
                <a:cs typeface="Arial"/>
              </a:rPr>
              <a:t> S</a:t>
            </a:r>
            <a:r>
              <a:rPr sz="9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20" dirty="0">
                <a:solidFill>
                  <a:srgbClr val="231F20"/>
                </a:solidFill>
                <a:latin typeface="Arial"/>
                <a:cs typeface="Arial"/>
              </a:rPr>
              <a:t>MUNTANER	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(787)</a:t>
            </a:r>
            <a:r>
              <a:rPr sz="9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885-4446	</a:t>
            </a:r>
            <a:r>
              <a:rPr sz="1350" b="1" spc="60" baseline="12345" dirty="0">
                <a:solidFill>
                  <a:srgbClr val="231F20"/>
                </a:solidFill>
                <a:latin typeface="Arial"/>
                <a:cs typeface="Arial"/>
              </a:rPr>
              <a:t>Martes- </a:t>
            </a:r>
            <a:r>
              <a:rPr sz="1350" b="1" baseline="12345" dirty="0">
                <a:solidFill>
                  <a:srgbClr val="231F20"/>
                </a:solidFill>
                <a:latin typeface="Arial"/>
                <a:cs typeface="Arial"/>
              </a:rPr>
              <a:t>1:00 </a:t>
            </a:r>
            <a:r>
              <a:rPr sz="1350" b="1" spc="37" baseline="12345" dirty="0">
                <a:solidFill>
                  <a:srgbClr val="231F20"/>
                </a:solidFill>
                <a:latin typeface="Arial"/>
                <a:cs typeface="Arial"/>
              </a:rPr>
              <a:t>PM-4:00PM/</a:t>
            </a:r>
            <a:r>
              <a:rPr sz="1350" b="1" spc="-277" baseline="123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-30" baseline="12345" dirty="0">
                <a:solidFill>
                  <a:srgbClr val="231F20"/>
                </a:solidFill>
                <a:latin typeface="Arial"/>
                <a:cs typeface="Arial"/>
              </a:rPr>
              <a:t>Jueves</a:t>
            </a:r>
            <a:r>
              <a:rPr sz="1350" b="1" spc="-75" baseline="123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15" baseline="12345" dirty="0">
                <a:solidFill>
                  <a:srgbClr val="231F20"/>
                </a:solidFill>
                <a:latin typeface="Arial"/>
                <a:cs typeface="Arial"/>
              </a:rPr>
              <a:t>7:00AM-4:00PM </a:t>
            </a:r>
            <a:r>
              <a:rPr sz="1350" b="1" spc="-7" baseline="123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25" dirty="0">
                <a:solidFill>
                  <a:srgbClr val="231F20"/>
                </a:solidFill>
                <a:latin typeface="Arial"/>
                <a:cs typeface="Arial"/>
              </a:rPr>
              <a:t>Culebra	</a:t>
            </a:r>
            <a:r>
              <a:rPr sz="900" b="1" spc="-80" dirty="0">
                <a:solidFill>
                  <a:srgbClr val="231F20"/>
                </a:solidFill>
                <a:latin typeface="Arial"/>
                <a:cs typeface="Arial"/>
              </a:rPr>
              <a:t>CSC</a:t>
            </a:r>
            <a:r>
              <a:rPr sz="900" b="1" spc="-40" dirty="0">
                <a:solidFill>
                  <a:srgbClr val="231F20"/>
                </a:solidFill>
                <a:latin typeface="Arial"/>
                <a:cs typeface="Arial"/>
              </a:rPr>
              <a:t> CULEBRA	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(787)</a:t>
            </a:r>
            <a:r>
              <a:rPr sz="9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742-0001	</a:t>
            </a:r>
            <a:r>
              <a:rPr sz="1350" b="1" spc="-30" baseline="12345" dirty="0">
                <a:solidFill>
                  <a:srgbClr val="231F20"/>
                </a:solidFill>
                <a:latin typeface="Arial"/>
                <a:cs typeface="Arial"/>
              </a:rPr>
              <a:t>L-V </a:t>
            </a:r>
            <a:r>
              <a:rPr sz="1350" b="1" baseline="12345" dirty="0">
                <a:solidFill>
                  <a:srgbClr val="231F20"/>
                </a:solidFill>
                <a:latin typeface="Arial"/>
                <a:cs typeface="Arial"/>
              </a:rPr>
              <a:t>7:00 </a:t>
            </a:r>
            <a:r>
              <a:rPr sz="1350" b="1" spc="15" baseline="12345" dirty="0">
                <a:solidFill>
                  <a:srgbClr val="231F20"/>
                </a:solidFill>
                <a:latin typeface="Arial"/>
                <a:cs typeface="Arial"/>
              </a:rPr>
              <a:t>AM-4:30</a:t>
            </a:r>
            <a:r>
              <a:rPr sz="1350" b="1" spc="-240" baseline="123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60" baseline="12345" dirty="0">
                <a:solidFill>
                  <a:srgbClr val="231F20"/>
                </a:solidFill>
                <a:latin typeface="Arial"/>
                <a:cs typeface="Arial"/>
              </a:rPr>
              <a:t>PM</a:t>
            </a:r>
            <a:endParaRPr sz="1350" baseline="12345">
              <a:latin typeface="Arial"/>
              <a:cs typeface="Arial"/>
            </a:endParaRPr>
          </a:p>
          <a:p>
            <a:pPr marL="137795">
              <a:lnSpc>
                <a:spcPts val="840"/>
              </a:lnSpc>
              <a:spcBef>
                <a:spcPts val="819"/>
              </a:spcBef>
              <a:tabLst>
                <a:tab pos="1382395" algn="l"/>
                <a:tab pos="4848860" algn="l"/>
                <a:tab pos="6855459" algn="l"/>
              </a:tabLst>
            </a:pPr>
            <a:r>
              <a:rPr sz="900" b="1" spc="20" dirty="0">
                <a:solidFill>
                  <a:srgbClr val="231F20"/>
                </a:solidFill>
                <a:latin typeface="Arial"/>
                <a:cs typeface="Arial"/>
              </a:rPr>
              <a:t>Cupey/Trujillo</a:t>
            </a:r>
            <a:r>
              <a:rPr sz="9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25" dirty="0">
                <a:solidFill>
                  <a:srgbClr val="231F20"/>
                </a:solidFill>
                <a:latin typeface="Arial"/>
                <a:cs typeface="Arial"/>
              </a:rPr>
              <a:t>Alto	</a:t>
            </a:r>
            <a:r>
              <a:rPr sz="900" b="1" spc="-10" dirty="0">
                <a:solidFill>
                  <a:srgbClr val="231F20"/>
                </a:solidFill>
                <a:latin typeface="Arial"/>
                <a:cs typeface="Arial"/>
              </a:rPr>
              <a:t>GRUPO 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MEDICO</a:t>
            </a:r>
            <a:r>
              <a:rPr sz="900" b="1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5" dirty="0">
                <a:solidFill>
                  <a:srgbClr val="231F20"/>
                </a:solidFill>
                <a:latin typeface="Arial"/>
                <a:cs typeface="Arial"/>
              </a:rPr>
              <a:t>SAN</a:t>
            </a:r>
            <a:r>
              <a:rPr sz="9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30" dirty="0">
                <a:solidFill>
                  <a:srgbClr val="231F20"/>
                </a:solidFill>
                <a:latin typeface="Arial"/>
                <a:cs typeface="Arial"/>
              </a:rPr>
              <a:t>GERARDO	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(787) 293-2959 </a:t>
            </a:r>
            <a:r>
              <a:rPr sz="900" b="1" spc="135" dirty="0">
                <a:solidFill>
                  <a:srgbClr val="231F20"/>
                </a:solidFill>
                <a:latin typeface="Arial"/>
                <a:cs typeface="Arial"/>
              </a:rPr>
              <a:t>/</a:t>
            </a:r>
            <a:r>
              <a:rPr sz="900" b="1" spc="-1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(787)</a:t>
            </a:r>
            <a:r>
              <a:rPr sz="9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292-1836	</a:t>
            </a:r>
            <a:r>
              <a:rPr sz="1350" b="1" spc="15" baseline="18518" dirty="0">
                <a:solidFill>
                  <a:srgbClr val="231F20"/>
                </a:solidFill>
                <a:latin typeface="Arial"/>
                <a:cs typeface="Arial"/>
              </a:rPr>
              <a:t>Lunes</a:t>
            </a:r>
            <a:r>
              <a:rPr sz="1350" b="1" spc="-75" baseline="18518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44" baseline="18518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1350" b="1" spc="-75" baseline="18518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75" baseline="18518" dirty="0">
                <a:solidFill>
                  <a:srgbClr val="231F20"/>
                </a:solidFill>
                <a:latin typeface="Arial"/>
                <a:cs typeface="Arial"/>
              </a:rPr>
              <a:t>Martes</a:t>
            </a:r>
            <a:r>
              <a:rPr sz="1350" b="1" spc="-75" baseline="18518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baseline="18518" dirty="0">
                <a:solidFill>
                  <a:srgbClr val="231F20"/>
                </a:solidFill>
                <a:latin typeface="Arial"/>
                <a:cs typeface="Arial"/>
              </a:rPr>
              <a:t>8:00</a:t>
            </a:r>
            <a:r>
              <a:rPr sz="1350" b="1" spc="-75" baseline="18518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15" baseline="18518" dirty="0">
                <a:solidFill>
                  <a:srgbClr val="231F20"/>
                </a:solidFill>
                <a:latin typeface="Arial"/>
                <a:cs typeface="Arial"/>
              </a:rPr>
              <a:t>AM-1:00</a:t>
            </a:r>
            <a:r>
              <a:rPr sz="1350" b="1" spc="-75" baseline="18518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75" baseline="18518" dirty="0">
                <a:solidFill>
                  <a:srgbClr val="231F20"/>
                </a:solidFill>
                <a:latin typeface="Arial"/>
                <a:cs typeface="Arial"/>
              </a:rPr>
              <a:t>PM</a:t>
            </a:r>
            <a:r>
              <a:rPr sz="1350" b="1" spc="-75" baseline="18518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30" baseline="18518" dirty="0">
                <a:solidFill>
                  <a:srgbClr val="231F20"/>
                </a:solidFill>
                <a:latin typeface="Arial"/>
                <a:cs typeface="Arial"/>
              </a:rPr>
              <a:t>(Cupey)/Miercoles</a:t>
            </a:r>
            <a:endParaRPr sz="1350" baseline="18518">
              <a:latin typeface="Arial"/>
              <a:cs typeface="Arial"/>
            </a:endParaRPr>
          </a:p>
          <a:p>
            <a:pPr marR="1006475" algn="r">
              <a:lnSpc>
                <a:spcPts val="840"/>
              </a:lnSpc>
            </a:pPr>
            <a:r>
              <a:rPr sz="900" b="1" spc="30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9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20" dirty="0">
                <a:solidFill>
                  <a:srgbClr val="231F20"/>
                </a:solidFill>
                <a:latin typeface="Arial"/>
                <a:cs typeface="Arial"/>
              </a:rPr>
              <a:t>Jueves</a:t>
            </a:r>
            <a:r>
              <a:rPr sz="9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231F20"/>
                </a:solidFill>
                <a:latin typeface="Arial"/>
                <a:cs typeface="Arial"/>
              </a:rPr>
              <a:t>8:00</a:t>
            </a:r>
            <a:r>
              <a:rPr sz="9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AM-1:00</a:t>
            </a:r>
            <a:r>
              <a:rPr sz="9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50" dirty="0">
                <a:solidFill>
                  <a:srgbClr val="231F20"/>
                </a:solidFill>
                <a:latin typeface="Arial"/>
                <a:cs typeface="Arial"/>
              </a:rPr>
              <a:t>PM</a:t>
            </a:r>
            <a:r>
              <a:rPr sz="9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5" dirty="0">
                <a:solidFill>
                  <a:srgbClr val="231F20"/>
                </a:solidFill>
                <a:latin typeface="Arial"/>
                <a:cs typeface="Arial"/>
              </a:rPr>
              <a:t>(Trujillo</a:t>
            </a:r>
            <a:r>
              <a:rPr sz="900" b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5" dirty="0">
                <a:solidFill>
                  <a:srgbClr val="231F20"/>
                </a:solidFill>
                <a:latin typeface="Arial"/>
                <a:cs typeface="Arial"/>
              </a:rPr>
              <a:t>Alto)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400">
              <a:latin typeface="Times New Roman"/>
              <a:cs typeface="Times New Roman"/>
            </a:endParaRPr>
          </a:p>
          <a:p>
            <a:pPr marR="325755" algn="r">
              <a:lnSpc>
                <a:spcPct val="100000"/>
              </a:lnSpc>
            </a:pPr>
            <a:r>
              <a:rPr sz="700" b="1" spc="-190" dirty="0">
                <a:solidFill>
                  <a:srgbClr val="231F20"/>
                </a:solidFill>
                <a:latin typeface="Arial"/>
                <a:cs typeface="Arial"/>
              </a:rPr>
              <a:t>¿Ayuda                            </a:t>
            </a:r>
            <a:r>
              <a:rPr sz="700" b="1" spc="-195" dirty="0">
                <a:solidFill>
                  <a:srgbClr val="231F20"/>
                </a:solidFill>
                <a:latin typeface="Arial"/>
                <a:cs typeface="Arial"/>
              </a:rPr>
              <a:t>con</a:t>
            </a:r>
            <a:r>
              <a:rPr sz="700" b="1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00" b="1" spc="-190" dirty="0">
                <a:solidFill>
                  <a:srgbClr val="231F20"/>
                </a:solidFill>
                <a:latin typeface="Arial"/>
                <a:cs typeface="Arial"/>
              </a:rPr>
              <a:t>su                            </a:t>
            </a:r>
            <a:r>
              <a:rPr sz="700" b="1" spc="-160" dirty="0">
                <a:solidFill>
                  <a:srgbClr val="231F20"/>
                </a:solidFill>
                <a:latin typeface="Arial"/>
                <a:cs typeface="Arial"/>
              </a:rPr>
              <a:t>Plan    </a:t>
            </a:r>
            <a:r>
              <a:rPr sz="700" b="1" spc="-180" dirty="0">
                <a:solidFill>
                  <a:srgbClr val="231F20"/>
                </a:solidFill>
                <a:latin typeface="Arial"/>
                <a:cs typeface="Arial"/>
              </a:rPr>
              <a:t>de         </a:t>
            </a:r>
            <a:r>
              <a:rPr sz="700" b="1" spc="-170" dirty="0">
                <a:solidFill>
                  <a:srgbClr val="231F20"/>
                </a:solidFill>
                <a:latin typeface="Arial"/>
                <a:cs typeface="Arial"/>
              </a:rPr>
              <a:t>Salud     </a:t>
            </a:r>
            <a:r>
              <a:rPr sz="700" b="1" spc="-145" dirty="0">
                <a:solidFill>
                  <a:srgbClr val="231F20"/>
                </a:solidFill>
                <a:latin typeface="Arial"/>
                <a:cs typeface="Arial"/>
              </a:rPr>
              <a:t>del </a:t>
            </a:r>
            <a:r>
              <a:rPr sz="700" b="1" spc="-1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00" b="1" spc="-180" dirty="0">
                <a:solidFill>
                  <a:srgbClr val="231F20"/>
                </a:solidFill>
                <a:latin typeface="Arial"/>
                <a:cs typeface="Arial"/>
              </a:rPr>
              <a:t>Gobierno?</a:t>
            </a:r>
            <a:endParaRPr sz="700">
              <a:latin typeface="Arial"/>
              <a:cs typeface="Arial"/>
            </a:endParaRPr>
          </a:p>
          <a:p>
            <a:pPr marL="374015">
              <a:lnSpc>
                <a:spcPts val="3010"/>
              </a:lnSpc>
              <a:spcBef>
                <a:spcPts val="395"/>
              </a:spcBef>
            </a:pPr>
            <a:r>
              <a:rPr sz="2700" b="1" spc="15" dirty="0">
                <a:solidFill>
                  <a:srgbClr val="FFFFFF"/>
                </a:solidFill>
                <a:latin typeface="Arial"/>
                <a:cs typeface="Arial"/>
              </a:rPr>
              <a:t>Región</a:t>
            </a:r>
            <a:r>
              <a:rPr sz="2700" b="1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00" b="1" spc="120" dirty="0">
                <a:solidFill>
                  <a:srgbClr val="FFFFFF"/>
                </a:solidFill>
                <a:latin typeface="Arial"/>
                <a:cs typeface="Arial"/>
              </a:rPr>
              <a:t>Noreste</a:t>
            </a:r>
            <a:endParaRPr sz="2700">
              <a:latin typeface="Arial"/>
              <a:cs typeface="Arial"/>
            </a:endParaRPr>
          </a:p>
          <a:p>
            <a:pPr marR="304800" algn="r">
              <a:lnSpc>
                <a:spcPts val="480"/>
              </a:lnSpc>
            </a:pPr>
            <a:r>
              <a:rPr sz="600" spc="20" dirty="0">
                <a:solidFill>
                  <a:srgbClr val="231F20"/>
                </a:solidFill>
                <a:latin typeface="Gotham-Book"/>
                <a:cs typeface="Gotham-Book"/>
              </a:rPr>
              <a:t>Línea </a:t>
            </a:r>
            <a:r>
              <a:rPr sz="600" spc="10" dirty="0">
                <a:solidFill>
                  <a:srgbClr val="231F20"/>
                </a:solidFill>
                <a:latin typeface="Gotham-Book"/>
                <a:cs typeface="Gotham-Book"/>
              </a:rPr>
              <a:t>libre </a:t>
            </a:r>
            <a:r>
              <a:rPr sz="600" spc="20" dirty="0">
                <a:solidFill>
                  <a:srgbClr val="231F20"/>
                </a:solidFill>
                <a:latin typeface="Gotham-Book"/>
                <a:cs typeface="Gotham-Book"/>
              </a:rPr>
              <a:t>de</a:t>
            </a:r>
            <a:r>
              <a:rPr sz="600" spc="-35" dirty="0">
                <a:solidFill>
                  <a:srgbClr val="231F20"/>
                </a:solidFill>
                <a:latin typeface="Gotham-Book"/>
                <a:cs typeface="Gotham-Book"/>
              </a:rPr>
              <a:t> </a:t>
            </a:r>
            <a:r>
              <a:rPr sz="600" spc="15" dirty="0">
                <a:solidFill>
                  <a:srgbClr val="231F20"/>
                </a:solidFill>
                <a:latin typeface="Gotham-Book"/>
                <a:cs typeface="Gotham-Book"/>
              </a:rPr>
              <a:t>cargos</a:t>
            </a:r>
            <a:endParaRPr sz="600">
              <a:latin typeface="Gotham-Book"/>
              <a:cs typeface="Gotham-Book"/>
            </a:endParaRPr>
          </a:p>
          <a:p>
            <a:pPr marR="252095" algn="r">
              <a:lnSpc>
                <a:spcPts val="1130"/>
              </a:lnSpc>
            </a:pPr>
            <a:r>
              <a:rPr sz="900" b="1" spc="-5" dirty="0">
                <a:solidFill>
                  <a:srgbClr val="231F20"/>
                </a:solidFill>
                <a:latin typeface="Gotham"/>
                <a:cs typeface="Gotham"/>
              </a:rPr>
              <a:t>1-800-981-</a:t>
            </a:r>
            <a:r>
              <a:rPr sz="900" b="1" spc="-15" dirty="0">
                <a:solidFill>
                  <a:srgbClr val="231F20"/>
                </a:solidFill>
                <a:latin typeface="Gotham"/>
                <a:cs typeface="Gotham"/>
              </a:rPr>
              <a:t>2</a:t>
            </a:r>
            <a:r>
              <a:rPr sz="900" b="1" spc="-25" dirty="0">
                <a:solidFill>
                  <a:srgbClr val="231F20"/>
                </a:solidFill>
                <a:latin typeface="Gotham"/>
                <a:cs typeface="Gotham"/>
              </a:rPr>
              <a:t>7</a:t>
            </a:r>
            <a:r>
              <a:rPr sz="900" b="1" spc="-30" dirty="0">
                <a:solidFill>
                  <a:srgbClr val="231F20"/>
                </a:solidFill>
                <a:latin typeface="Gotham"/>
                <a:cs typeface="Gotham"/>
              </a:rPr>
              <a:t>3</a:t>
            </a:r>
            <a:r>
              <a:rPr sz="900" b="1" spc="-5" dirty="0">
                <a:solidFill>
                  <a:srgbClr val="231F20"/>
                </a:solidFill>
                <a:latin typeface="Gotham"/>
                <a:cs typeface="Gotham"/>
              </a:rPr>
              <a:t>7</a:t>
            </a:r>
            <a:endParaRPr sz="900">
              <a:latin typeface="Gotham"/>
              <a:cs typeface="Gotham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0" y="0"/>
            <a:ext cx="10058400" cy="77347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0"/>
            <a:ext cx="10058400" cy="737513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0" y="5425033"/>
            <a:ext cx="10058400" cy="234736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43414" y="299074"/>
            <a:ext cx="2012505" cy="82919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0" y="2006955"/>
            <a:ext cx="10058400" cy="5765800"/>
          </a:xfrm>
          <a:custGeom>
            <a:avLst/>
            <a:gdLst/>
            <a:ahLst/>
            <a:cxnLst/>
            <a:rect l="l" t="t" r="r" b="b"/>
            <a:pathLst>
              <a:path w="10058400" h="5765800">
                <a:moveTo>
                  <a:pt x="0" y="5765444"/>
                </a:moveTo>
                <a:lnTo>
                  <a:pt x="10058400" y="5765444"/>
                </a:lnTo>
                <a:lnTo>
                  <a:pt x="10058400" y="0"/>
                </a:lnTo>
                <a:lnTo>
                  <a:pt x="0" y="0"/>
                </a:lnTo>
                <a:lnTo>
                  <a:pt x="0" y="576544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0" y="6791083"/>
            <a:ext cx="6486639" cy="80601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 txBox="1"/>
          <p:nvPr/>
        </p:nvSpPr>
        <p:spPr>
          <a:xfrm>
            <a:off x="361900" y="6924902"/>
            <a:ext cx="3295700" cy="471283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lang="en-US" sz="2700" b="1" spc="15" smtClean="0">
                <a:solidFill>
                  <a:srgbClr val="FFFFFF"/>
                </a:solidFill>
                <a:latin typeface="Arial"/>
                <a:cs typeface="Arial"/>
              </a:rPr>
              <a:t>Northeast </a:t>
            </a:r>
            <a:r>
              <a:rPr lang="en-US" sz="2700" b="1" spc="15" dirty="0" smtClean="0">
                <a:solidFill>
                  <a:srgbClr val="FFFFFF"/>
                </a:solidFill>
                <a:latin typeface="Arial"/>
                <a:cs typeface="Arial"/>
              </a:rPr>
              <a:t>Region</a:t>
            </a:r>
            <a:r>
              <a:rPr lang="en-US" sz="2800" dirty="0" smtClean="0"/>
              <a:t> </a:t>
            </a:r>
            <a:endParaRPr lang="en-US" sz="2700" b="1" spc="15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02" name="Title 101"/>
          <p:cNvSpPr>
            <a:spLocks noGrp="1"/>
          </p:cNvSpPr>
          <p:nvPr>
            <p:ph type="title"/>
          </p:nvPr>
        </p:nvSpPr>
        <p:spPr>
          <a:xfrm>
            <a:off x="325551" y="460492"/>
            <a:ext cx="9407296" cy="377026"/>
          </a:xfrm>
        </p:spPr>
        <p:txBody>
          <a:bodyPr/>
          <a:lstStyle/>
          <a:p>
            <a:pPr algn="r"/>
            <a:r>
              <a:rPr lang="en-US" spc="-30" dirty="0" smtClean="0"/>
              <a:t>MONTHLY ACTIVITIES CALENDAR</a:t>
            </a:r>
            <a:endParaRPr lang="en-US" dirty="0"/>
          </a:p>
        </p:txBody>
      </p:sp>
      <p:pic>
        <p:nvPicPr>
          <p:cNvPr id="22" name="Picture 21" descr="logo MMMH ASES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909" y="6705600"/>
            <a:ext cx="2565091" cy="990600"/>
          </a:xfrm>
          <a:prstGeom prst="rect">
            <a:avLst/>
          </a:prstGeom>
        </p:spPr>
      </p:pic>
      <p:graphicFrame>
        <p:nvGraphicFramePr>
          <p:cNvPr id="29" name="object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0969690"/>
              </p:ext>
            </p:extLst>
          </p:nvPr>
        </p:nvGraphicFramePr>
        <p:xfrm>
          <a:off x="-6350" y="1828800"/>
          <a:ext cx="10058398" cy="425850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11350"/>
                <a:gridCol w="1295400"/>
                <a:gridCol w="1524000"/>
                <a:gridCol w="3657600"/>
                <a:gridCol w="1670048"/>
              </a:tblGrid>
              <a:tr h="283082">
                <a:tc>
                  <a:txBody>
                    <a:bodyPr/>
                    <a:lstStyle/>
                    <a:p>
                      <a:pPr marL="135255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lang="en-US" sz="1150" b="1" spc="15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NAME</a:t>
                      </a:r>
                      <a:r>
                        <a:rPr lang="en-US" sz="1150" b="1" spc="15" baseline="0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EVENT</a:t>
                      </a:r>
                      <a:endParaRPr sz="1150" dirty="0">
                        <a:latin typeface="Arial"/>
                        <a:cs typeface="Arial"/>
                      </a:endParaRPr>
                    </a:p>
                  </a:txBody>
                  <a:tcPr marL="0" marR="0" marT="48895" marB="0">
                    <a:solidFill>
                      <a:srgbClr val="F15D22"/>
                    </a:solidFill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lang="en-US" sz="1150" b="1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DAY</a:t>
                      </a:r>
                      <a:endParaRPr sz="1150" b="1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0" marR="0" marT="48895" marB="0">
                    <a:solidFill>
                      <a:srgbClr val="F15D22"/>
                    </a:solidFill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lang="en-US" sz="1150" b="1" spc="-55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TIME</a:t>
                      </a:r>
                      <a:endParaRPr sz="1150" dirty="0">
                        <a:latin typeface="Arial"/>
                        <a:cs typeface="Arial"/>
                      </a:endParaRPr>
                    </a:p>
                  </a:txBody>
                  <a:tcPr marL="0" marR="0" marT="48895" marB="0">
                    <a:solidFill>
                      <a:srgbClr val="F15D22"/>
                    </a:solidFill>
                  </a:tcPr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lang="en-US" sz="1150" b="1" spc="-25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VENUE</a:t>
                      </a:r>
                      <a:endParaRPr sz="1150" dirty="0">
                        <a:latin typeface="Arial"/>
                        <a:cs typeface="Arial"/>
                      </a:endParaRPr>
                    </a:p>
                  </a:txBody>
                  <a:tcPr marL="0" marR="0" marT="48895" marB="0"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15D22"/>
                    </a:solidFill>
                  </a:tcPr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lang="en-US" sz="1150" b="1" dirty="0" smtClean="0">
                          <a:latin typeface="Arial"/>
                          <a:cs typeface="Arial"/>
                        </a:rPr>
                        <a:t>DESCRIPTION</a:t>
                      </a:r>
                      <a:endParaRPr sz="1150" b="1" dirty="0">
                        <a:latin typeface="Arial"/>
                        <a:cs typeface="Arial"/>
                      </a:endParaRPr>
                    </a:p>
                  </a:txBody>
                  <a:tcPr marL="0" marR="0" marT="48895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15D22"/>
                    </a:solidFill>
                  </a:tcPr>
                </a:tc>
              </a:tr>
              <a:tr h="244195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Flu/ Integrated Model</a:t>
                      </a:r>
                    </a:p>
                  </a:txBody>
                  <a:tcPr marL="9525" marR="9525" marT="9525" marB="0"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01/18/2018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09:20AM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N50 Hematology Oncology Institute-Fajardo-Ave. Osvaldo Molina # 149 Fajardo, PR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lang="en-US" sz="800" dirty="0" smtClean="0">
                          <a:latin typeface="+mj-lt"/>
                          <a:cs typeface="Arial"/>
                        </a:rPr>
                        <a:t>Educational</a:t>
                      </a:r>
                      <a:r>
                        <a:rPr lang="en-US" sz="800" baseline="0" dirty="0" smtClean="0">
                          <a:latin typeface="+mj-lt"/>
                          <a:cs typeface="Arial"/>
                        </a:rPr>
                        <a:t> Activity</a:t>
                      </a:r>
                      <a:endParaRPr sz="800" dirty="0">
                        <a:latin typeface="+mj-lt"/>
                        <a:cs typeface="Arial"/>
                      </a:endParaRPr>
                    </a:p>
                  </a:txBody>
                  <a:tcPr marL="0" marR="0" marT="52704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673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Food and Water Safety/ Integrated Model </a:t>
                      </a:r>
                      <a:b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</a:b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01/18/2018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09:20AM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N25 CDT-Calle Corchado Final  Canóvanas, P.R.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lang="en-US" sz="800" dirty="0" smtClean="0">
                          <a:latin typeface="+mj-lt"/>
                          <a:cs typeface="Arial"/>
                        </a:rPr>
                        <a:t>Educational</a:t>
                      </a:r>
                      <a:r>
                        <a:rPr lang="en-US" sz="800" baseline="0" dirty="0" smtClean="0">
                          <a:latin typeface="+mj-lt"/>
                          <a:cs typeface="Arial"/>
                        </a:rPr>
                        <a:t> Activity</a:t>
                      </a:r>
                      <a:endParaRPr lang="en-US" sz="800" dirty="0">
                        <a:latin typeface="+mj-lt"/>
                        <a:cs typeface="Arial"/>
                      </a:endParaRPr>
                    </a:p>
                  </a:txBody>
                  <a:tcPr marL="0" marR="0" marT="1778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754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Flu/ Integrated Model</a:t>
                      </a:r>
                    </a:p>
                  </a:txBody>
                  <a:tcPr marL="9525" marR="9525" marT="9525" marB="0"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01/18/2018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10:00AM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Medicaid-Calle Corchado Final Canóvanas, PR 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lang="en-US" sz="800" dirty="0" smtClean="0">
                          <a:latin typeface="+mj-lt"/>
                          <a:cs typeface="Arial"/>
                        </a:rPr>
                        <a:t>Educational</a:t>
                      </a:r>
                      <a:r>
                        <a:rPr lang="en-US" sz="800" baseline="0" dirty="0" smtClean="0">
                          <a:latin typeface="+mj-lt"/>
                          <a:cs typeface="Arial"/>
                        </a:rPr>
                        <a:t> Activity</a:t>
                      </a:r>
                      <a:endParaRPr lang="en-US" sz="800" dirty="0">
                        <a:latin typeface="+mj-lt"/>
                        <a:cs typeface="Arial"/>
                      </a:endParaRPr>
                    </a:p>
                  </a:txBody>
                  <a:tcPr marL="0" marR="0" marT="2413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281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Gastroenteritis/ Integrated Model</a:t>
                      </a:r>
                    </a:p>
                  </a:txBody>
                  <a:tcPr marL="9525" marR="9525" marT="9525" marB="0"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01/18/2018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10:00AM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Centro CHAI-56 Calle del Carmen W   Fajardo, P.R.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lang="en-US" sz="800" dirty="0" smtClean="0">
                          <a:latin typeface="+mj-lt"/>
                          <a:cs typeface="Arial"/>
                        </a:rPr>
                        <a:t>Educational</a:t>
                      </a:r>
                      <a:r>
                        <a:rPr lang="en-US" sz="800" baseline="0" dirty="0" smtClean="0">
                          <a:latin typeface="+mj-lt"/>
                          <a:cs typeface="Arial"/>
                        </a:rPr>
                        <a:t> Activity</a:t>
                      </a:r>
                      <a:endParaRPr lang="en-US" sz="800" dirty="0">
                        <a:latin typeface="+mj-lt"/>
                        <a:cs typeface="Arial"/>
                      </a:endParaRPr>
                    </a:p>
                  </a:txBody>
                  <a:tcPr marL="0" marR="0" marT="50165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802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Flu/ Integrated Model</a:t>
                      </a:r>
                    </a:p>
                  </a:txBody>
                  <a:tcPr marL="9525" marR="9525" marT="9525" marB="0"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01/18/2018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10:20AM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Centro CHAI-56 Calle del Carmen W   Fajardo, P.R.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lang="en-US" sz="800" dirty="0" smtClean="0">
                          <a:latin typeface="+mj-lt"/>
                          <a:cs typeface="Arial"/>
                        </a:rPr>
                        <a:t>Educational</a:t>
                      </a:r>
                      <a:r>
                        <a:rPr lang="en-US" sz="800" baseline="0" dirty="0" smtClean="0">
                          <a:latin typeface="+mj-lt"/>
                          <a:cs typeface="Arial"/>
                        </a:rPr>
                        <a:t> Activity</a:t>
                      </a:r>
                      <a:endParaRPr lang="en-US" sz="800" dirty="0">
                        <a:latin typeface="+mj-lt"/>
                        <a:cs typeface="Arial"/>
                      </a:endParaRPr>
                    </a:p>
                  </a:txBody>
                  <a:tcPr marL="0" marR="0" marT="34925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Prevention of Suicide/ Integrated Model</a:t>
                      </a:r>
                      <a:b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</a:b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01/18/2018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10:20AM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Medicaid-Calle Corchado Final Canóvanas, PR 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lang="en-US" sz="800" dirty="0" smtClean="0">
                          <a:latin typeface="+mj-lt"/>
                          <a:cs typeface="Arial"/>
                        </a:rPr>
                        <a:t>Educational</a:t>
                      </a:r>
                      <a:r>
                        <a:rPr lang="en-US" sz="800" baseline="0" dirty="0" smtClean="0">
                          <a:latin typeface="+mj-lt"/>
                          <a:cs typeface="Arial"/>
                        </a:rPr>
                        <a:t> Activity</a:t>
                      </a:r>
                      <a:endParaRPr lang="en-US" sz="800" dirty="0">
                        <a:latin typeface="+mj-lt"/>
                        <a:cs typeface="Arial"/>
                      </a:endParaRPr>
                    </a:p>
                  </a:txBody>
                  <a:tcPr marL="0" marR="0" marT="29209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363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Leptospirosis / Integrated Model</a:t>
                      </a:r>
                    </a:p>
                  </a:txBody>
                  <a:tcPr marL="9525" marR="9525" marT="9525" marB="0"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01/18/2018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10:30AM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N36 Instituto Médico Familiar-Calle Ignacio Arzuaga # 105 Esquina San Rafael Carolina, PR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lang="en-US" sz="800" smtClean="0">
                          <a:latin typeface="+mj-lt"/>
                          <a:cs typeface="Arial"/>
                        </a:rPr>
                        <a:t>Educational</a:t>
                      </a:r>
                      <a:r>
                        <a:rPr lang="en-US" sz="800" baseline="0" smtClean="0">
                          <a:latin typeface="+mj-lt"/>
                          <a:cs typeface="Arial"/>
                        </a:rPr>
                        <a:t> Activity</a:t>
                      </a:r>
                      <a:endParaRPr lang="en-US" sz="800" dirty="0">
                        <a:latin typeface="+mj-lt"/>
                        <a:cs typeface="Arial"/>
                      </a:endParaRPr>
                    </a:p>
                  </a:txBody>
                  <a:tcPr marL="0" marR="0" marT="13335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053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Women and Diabetes/ Integrated Model</a:t>
                      </a:r>
                    </a:p>
                  </a:txBody>
                  <a:tcPr marL="9525" marR="9525" marT="9525" marB="0"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01/18/2018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10:40AM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Clínica Multidisciplinaria INSPIRA Loíza-Plaza del Norte Shopping Center Carr 3 Loíza, PR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lang="en-US" sz="800" dirty="0" smtClean="0">
                          <a:latin typeface="+mj-lt"/>
                          <a:cs typeface="Arial"/>
                        </a:rPr>
                        <a:t>Educational</a:t>
                      </a:r>
                      <a:r>
                        <a:rPr lang="en-US" sz="800" baseline="0" dirty="0" smtClean="0">
                          <a:latin typeface="+mj-lt"/>
                          <a:cs typeface="Arial"/>
                        </a:rPr>
                        <a:t> Activity</a:t>
                      </a:r>
                      <a:endParaRPr lang="en-US" sz="800" dirty="0">
                        <a:latin typeface="+mj-lt"/>
                        <a:cs typeface="Arial"/>
                      </a:endParaRPr>
                    </a:p>
                  </a:txBody>
                  <a:tcPr marL="0" marR="0" marT="3683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731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Gastroenteritis/ Integrated Model</a:t>
                      </a:r>
                    </a:p>
                  </a:txBody>
                  <a:tcPr marL="9525" marR="9525" marT="9525" marB="0"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01/18/2018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11:00AM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Clínica Multidisciplinaria INSPIRA Loíza-Plaza del Norte Shopping Center Carr 3 Loíza, PR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lang="en-US" sz="800" dirty="0" smtClean="0">
                          <a:latin typeface="+mj-lt"/>
                          <a:cs typeface="Arial"/>
                        </a:rPr>
                        <a:t>Educational</a:t>
                      </a:r>
                      <a:r>
                        <a:rPr lang="en-US" sz="800" baseline="0" dirty="0" smtClean="0">
                          <a:latin typeface="+mj-lt"/>
                          <a:cs typeface="Arial"/>
                        </a:rPr>
                        <a:t> Activity</a:t>
                      </a:r>
                      <a:endParaRPr lang="en-US" sz="800" dirty="0">
                        <a:latin typeface="+mj-lt"/>
                        <a:cs typeface="Arial"/>
                      </a:endParaRPr>
                    </a:p>
                  </a:txBody>
                  <a:tcPr marL="0" marR="0" marT="2413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526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Gastroenteritis/ Integrated Model</a:t>
                      </a:r>
                    </a:p>
                  </a:txBody>
                  <a:tcPr marL="9525" marR="9525" marT="9525" marB="0"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01/22/2018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08:00AM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N25 CDT-Calle Corchado Final  Canóvanas, P.R.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lang="en-US" sz="800" dirty="0" smtClean="0">
                          <a:latin typeface="+mj-lt"/>
                          <a:cs typeface="Arial"/>
                        </a:rPr>
                        <a:t>Educational</a:t>
                      </a:r>
                      <a:r>
                        <a:rPr lang="en-US" sz="800" baseline="0" dirty="0" smtClean="0">
                          <a:latin typeface="+mj-lt"/>
                          <a:cs typeface="Arial"/>
                        </a:rPr>
                        <a:t> Activity</a:t>
                      </a:r>
                      <a:endParaRPr lang="en-US" sz="800" dirty="0">
                        <a:latin typeface="+mj-lt"/>
                        <a:cs typeface="Arial"/>
                      </a:endParaRPr>
                    </a:p>
                  </a:txBody>
                  <a:tcPr marL="0" marR="0" marT="31115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217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Hypertension / Integrated Model</a:t>
                      </a:r>
                    </a:p>
                  </a:txBody>
                  <a:tcPr marL="9525" marR="9525" marT="9525" marB="0"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01/22/2018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08:00AM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N-44 Concilio de Salud Integral-Bo. Las Flores, Calle Pimentel #16 Rio Grande, PR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lang="en-US" sz="800" dirty="0" smtClean="0">
                          <a:latin typeface="+mj-lt"/>
                          <a:cs typeface="Arial"/>
                        </a:rPr>
                        <a:t>Educational</a:t>
                      </a:r>
                      <a:r>
                        <a:rPr lang="en-US" sz="800" baseline="0" dirty="0" smtClean="0">
                          <a:latin typeface="+mj-lt"/>
                          <a:cs typeface="Arial"/>
                        </a:rPr>
                        <a:t> Activity</a:t>
                      </a:r>
                      <a:endParaRPr lang="en-US" sz="800" dirty="0">
                        <a:latin typeface="+mj-lt"/>
                        <a:cs typeface="Arial"/>
                      </a:endParaRPr>
                    </a:p>
                  </a:txBody>
                  <a:tcPr marL="0" marR="0" marT="57785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673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Prevention of Suicide/ Integrated Model</a:t>
                      </a:r>
                      <a:b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</a:b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01/22/2018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08:00AM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Departamento de la Familia-Centro de Gubernamental Calle Victoria , esquina Dr. López  Fajardo, PR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lang="en-US" sz="800" dirty="0" smtClean="0">
                          <a:latin typeface="+mj-lt"/>
                          <a:cs typeface="Arial"/>
                        </a:rPr>
                        <a:t>Educational</a:t>
                      </a:r>
                      <a:r>
                        <a:rPr lang="en-US" sz="800" baseline="0" dirty="0" smtClean="0">
                          <a:latin typeface="+mj-lt"/>
                          <a:cs typeface="Arial"/>
                        </a:rPr>
                        <a:t> Activity</a:t>
                      </a:r>
                      <a:endParaRPr lang="en-US" sz="800" dirty="0">
                        <a:latin typeface="+mj-lt"/>
                        <a:cs typeface="Arial"/>
                      </a:endParaRPr>
                    </a:p>
                  </a:txBody>
                  <a:tcPr marL="0" marR="0" marT="4191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351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Gastroenteritis/ Integrated Model</a:t>
                      </a:r>
                    </a:p>
                  </a:txBody>
                  <a:tcPr marL="9525" marR="9525" marT="9525" marB="0"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01/22/2018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08:15AM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N-44 </a:t>
                      </a:r>
                      <a:r>
                        <a:rPr 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Concilio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de </a:t>
                      </a:r>
                      <a:r>
                        <a:rPr 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Salud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Integral-Bo. Las Flores, </a:t>
                      </a:r>
                      <a:r>
                        <a:rPr 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Calle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Pimentel #16 Rio Grande, PR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lang="en-US" sz="800" dirty="0" smtClean="0">
                          <a:latin typeface="+mj-lt"/>
                          <a:cs typeface="Arial"/>
                        </a:rPr>
                        <a:t>Educational</a:t>
                      </a:r>
                      <a:r>
                        <a:rPr lang="en-US" sz="800" baseline="0" dirty="0" smtClean="0">
                          <a:latin typeface="+mj-lt"/>
                          <a:cs typeface="Arial"/>
                        </a:rPr>
                        <a:t> Activity</a:t>
                      </a:r>
                      <a:endParaRPr lang="en-US" sz="800" dirty="0">
                        <a:latin typeface="+mj-lt"/>
                        <a:cs typeface="Arial"/>
                      </a:endParaRPr>
                    </a:p>
                  </a:txBody>
                  <a:tcPr marL="0" marR="0" marT="29844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228600" y="6172200"/>
            <a:ext cx="9525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300" b="1" dirty="0" err="1" smtClean="0">
                <a:latin typeface="Arial"/>
                <a:cs typeface="Arial"/>
              </a:rPr>
              <a:t>Activities</a:t>
            </a:r>
            <a:r>
              <a:rPr lang="es-ES_tradnl" sz="1300" b="1" dirty="0" smtClean="0">
                <a:latin typeface="Arial"/>
                <a:cs typeface="Arial"/>
              </a:rPr>
              <a:t> </a:t>
            </a:r>
            <a:r>
              <a:rPr lang="es-ES_tradnl" sz="1300" b="1" dirty="0" err="1" smtClean="0">
                <a:latin typeface="Arial"/>
                <a:cs typeface="Arial"/>
              </a:rPr>
              <a:t>subject</a:t>
            </a:r>
            <a:r>
              <a:rPr lang="es-ES_tradnl" sz="1300" b="1" dirty="0" smtClean="0">
                <a:latin typeface="Arial"/>
                <a:cs typeface="Arial"/>
              </a:rPr>
              <a:t> to </a:t>
            </a:r>
            <a:r>
              <a:rPr lang="es-ES_tradnl" sz="1300" b="1" dirty="0" err="1" smtClean="0">
                <a:latin typeface="Arial"/>
                <a:cs typeface="Arial"/>
              </a:rPr>
              <a:t>change</a:t>
            </a:r>
            <a:r>
              <a:rPr lang="es-ES_tradnl" sz="1300" b="1" dirty="0" smtClean="0">
                <a:latin typeface="Arial"/>
                <a:cs typeface="Arial"/>
              </a:rPr>
              <a:t>. </a:t>
            </a:r>
            <a:r>
              <a:rPr lang="es-ES_tradnl" sz="1300" b="1" dirty="0" err="1" smtClean="0">
                <a:latin typeface="Arial"/>
                <a:cs typeface="Arial"/>
              </a:rPr>
              <a:t>Contact</a:t>
            </a:r>
            <a:r>
              <a:rPr lang="es-ES_tradnl" sz="1300" b="1" dirty="0" smtClean="0">
                <a:latin typeface="Arial"/>
                <a:cs typeface="Arial"/>
              </a:rPr>
              <a:t> </a:t>
            </a:r>
            <a:r>
              <a:rPr lang="es-PR" sz="1400" b="1" dirty="0" err="1" smtClean="0"/>
              <a:t>Enrollee</a:t>
            </a:r>
            <a:r>
              <a:rPr lang="es-PR" sz="1400" b="1" dirty="0" smtClean="0"/>
              <a:t> </a:t>
            </a:r>
            <a:r>
              <a:rPr lang="es-PR" sz="1400" b="1" dirty="0" err="1" smtClean="0"/>
              <a:t>Services</a:t>
            </a:r>
            <a:r>
              <a:rPr lang="es-PR" sz="1400" b="1" dirty="0" smtClean="0"/>
              <a:t> </a:t>
            </a:r>
            <a:r>
              <a:rPr lang="es-PR" sz="1400" b="1" dirty="0" err="1" smtClean="0"/>
              <a:t>for</a:t>
            </a:r>
            <a:r>
              <a:rPr lang="es-PR" sz="1400" b="1" dirty="0" smtClean="0"/>
              <a:t> </a:t>
            </a:r>
            <a:r>
              <a:rPr lang="es-PR" sz="1400" b="1" dirty="0" err="1" smtClean="0"/>
              <a:t>confirmation</a:t>
            </a:r>
            <a:endParaRPr lang="es-ES_tradnl" sz="1300" b="1" dirty="0">
              <a:latin typeface="Arial"/>
              <a:cs typeface="Arial"/>
            </a:endParaRPr>
          </a:p>
          <a:p>
            <a:r>
              <a:rPr lang="es-ES_tradnl" sz="1200" dirty="0">
                <a:latin typeface="Arial"/>
                <a:cs typeface="Arial"/>
              </a:rPr>
              <a:t>1-844-336-3331 </a:t>
            </a:r>
            <a:r>
              <a:rPr lang="es-ES_tradnl" sz="1200" dirty="0" smtClean="0">
                <a:latin typeface="Arial"/>
                <a:cs typeface="Arial"/>
              </a:rPr>
              <a:t>(</a:t>
            </a:r>
            <a:r>
              <a:rPr lang="es-ES_tradnl" sz="1200" dirty="0" err="1" smtClean="0">
                <a:latin typeface="Arial"/>
                <a:cs typeface="Arial"/>
              </a:rPr>
              <a:t>toll</a:t>
            </a:r>
            <a:r>
              <a:rPr lang="es-ES_tradnl" sz="1200" dirty="0" smtClean="0">
                <a:latin typeface="Arial"/>
                <a:cs typeface="Arial"/>
              </a:rPr>
              <a:t> free), 787</a:t>
            </a:r>
            <a:r>
              <a:rPr lang="es-ES_tradnl" sz="1200" dirty="0">
                <a:latin typeface="Arial"/>
                <a:cs typeface="Arial"/>
              </a:rPr>
              <a:t>-999-4411 TTY </a:t>
            </a:r>
            <a:r>
              <a:rPr lang="es-ES_tradnl" sz="1200" dirty="0" smtClean="0">
                <a:latin typeface="Arial"/>
                <a:cs typeface="Arial"/>
              </a:rPr>
              <a:t>(</a:t>
            </a:r>
            <a:r>
              <a:rPr lang="es-ES_tradnl" sz="1200" dirty="0" err="1" smtClean="0">
                <a:latin typeface="Arial"/>
                <a:cs typeface="Arial"/>
              </a:rPr>
              <a:t>hearing</a:t>
            </a:r>
            <a:r>
              <a:rPr lang="es-ES_tradnl" sz="1200" dirty="0" smtClean="0">
                <a:latin typeface="Arial"/>
                <a:cs typeface="Arial"/>
              </a:rPr>
              <a:t> </a:t>
            </a:r>
            <a:r>
              <a:rPr lang="es-ES_tradnl" sz="1200" dirty="0" err="1" smtClean="0">
                <a:latin typeface="Arial"/>
                <a:cs typeface="Arial"/>
              </a:rPr>
              <a:t>impaired</a:t>
            </a:r>
            <a:r>
              <a:rPr lang="es-ES_tradnl" sz="1200" dirty="0" smtClean="0">
                <a:latin typeface="Arial"/>
                <a:cs typeface="Arial"/>
              </a:rPr>
              <a:t>)</a:t>
            </a:r>
            <a:r>
              <a:rPr lang="es-ES_tradnl" sz="1200" dirty="0">
                <a:latin typeface="Arial"/>
                <a:cs typeface="Arial"/>
              </a:rPr>
              <a:t> </a:t>
            </a:r>
            <a:r>
              <a:rPr lang="es-ES_tradnl" sz="1200" dirty="0" smtClean="0">
                <a:latin typeface="Arial"/>
                <a:cs typeface="Arial"/>
              </a:rPr>
              <a:t>de </a:t>
            </a:r>
            <a:r>
              <a:rPr lang="es-ES_tradnl" sz="1200" dirty="0" err="1" smtClean="0">
                <a:latin typeface="Arial"/>
                <a:cs typeface="Arial"/>
              </a:rPr>
              <a:t>Monday</a:t>
            </a:r>
            <a:r>
              <a:rPr lang="es-ES_tradnl" sz="1200" dirty="0" smtClean="0">
                <a:latin typeface="Arial"/>
                <a:cs typeface="Arial"/>
              </a:rPr>
              <a:t> </a:t>
            </a:r>
            <a:r>
              <a:rPr lang="es-ES_tradnl" sz="1200" dirty="0" err="1" smtClean="0">
                <a:latin typeface="Arial"/>
                <a:cs typeface="Arial"/>
              </a:rPr>
              <a:t>through</a:t>
            </a:r>
            <a:r>
              <a:rPr lang="es-ES_tradnl" sz="1200" dirty="0" smtClean="0">
                <a:latin typeface="Arial"/>
                <a:cs typeface="Arial"/>
              </a:rPr>
              <a:t> Friday </a:t>
            </a:r>
            <a:r>
              <a:rPr lang="es-ES_tradnl" sz="1200" dirty="0">
                <a:latin typeface="Arial"/>
                <a:cs typeface="Arial"/>
              </a:rPr>
              <a:t>7:00 a.m. </a:t>
            </a:r>
            <a:r>
              <a:rPr lang="es-ES_tradnl" sz="1200" dirty="0" smtClean="0">
                <a:latin typeface="Arial"/>
                <a:cs typeface="Arial"/>
              </a:rPr>
              <a:t>to  </a:t>
            </a:r>
            <a:r>
              <a:rPr lang="es-ES_tradnl" sz="1200" dirty="0">
                <a:latin typeface="Arial"/>
                <a:cs typeface="Arial"/>
              </a:rPr>
              <a:t>7:00 p.m.</a:t>
            </a:r>
          </a:p>
          <a:p>
            <a:endParaRPr lang="en-US" sz="1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772076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1723872"/>
            <a:ext cx="10058400" cy="28321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35255">
              <a:lnSpc>
                <a:spcPct val="100000"/>
              </a:lnSpc>
              <a:spcBef>
                <a:spcPts val="185"/>
              </a:spcBef>
              <a:tabLst>
                <a:tab pos="1382395" algn="l"/>
                <a:tab pos="4844415" algn="l"/>
                <a:tab pos="6835775" algn="l"/>
              </a:tabLst>
            </a:pPr>
            <a:r>
              <a:rPr sz="1150" b="1" spc="15" dirty="0">
                <a:solidFill>
                  <a:srgbClr val="231F20"/>
                </a:solidFill>
                <a:latin typeface="Arial"/>
                <a:cs typeface="Arial"/>
              </a:rPr>
              <a:t>MUNICIPIO	</a:t>
            </a:r>
            <a:r>
              <a:rPr sz="1150" b="1" spc="-20" dirty="0">
                <a:solidFill>
                  <a:srgbClr val="231F20"/>
                </a:solidFill>
                <a:latin typeface="Arial"/>
                <a:cs typeface="Arial"/>
              </a:rPr>
              <a:t>NOMBRE </a:t>
            </a:r>
            <a:r>
              <a:rPr sz="1150" b="1" spc="-60" dirty="0">
                <a:solidFill>
                  <a:srgbClr val="231F20"/>
                </a:solidFill>
                <a:latin typeface="Arial"/>
                <a:cs typeface="Arial"/>
              </a:rPr>
              <a:t>DE </a:t>
            </a:r>
            <a:r>
              <a:rPr sz="1150" b="1" spc="-55" dirty="0">
                <a:solidFill>
                  <a:srgbClr val="231F20"/>
                </a:solidFill>
                <a:latin typeface="Arial"/>
                <a:cs typeface="Arial"/>
              </a:rPr>
              <a:t>LA </a:t>
            </a:r>
            <a:r>
              <a:rPr sz="1150" b="1" spc="-30" dirty="0">
                <a:solidFill>
                  <a:srgbClr val="231F20"/>
                </a:solidFill>
                <a:latin typeface="Arial"/>
                <a:cs typeface="Arial"/>
              </a:rPr>
              <a:t>CLINICA </a:t>
            </a:r>
            <a:r>
              <a:rPr sz="1150" b="1" spc="155" dirty="0">
                <a:solidFill>
                  <a:srgbClr val="231F20"/>
                </a:solidFill>
                <a:latin typeface="Arial"/>
                <a:cs typeface="Arial"/>
              </a:rPr>
              <a:t>/</a:t>
            </a:r>
            <a:r>
              <a:rPr sz="1150" b="1" spc="-1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50" b="1" spc="-20" dirty="0">
                <a:solidFill>
                  <a:srgbClr val="231F20"/>
                </a:solidFill>
                <a:latin typeface="Arial"/>
                <a:cs typeface="Arial"/>
              </a:rPr>
              <a:t>TIPO </a:t>
            </a:r>
            <a:r>
              <a:rPr sz="1150" b="1" spc="-60" dirty="0">
                <a:solidFill>
                  <a:srgbClr val="231F20"/>
                </a:solidFill>
                <a:latin typeface="Arial"/>
                <a:cs typeface="Arial"/>
              </a:rPr>
              <a:t>DE </a:t>
            </a:r>
            <a:r>
              <a:rPr sz="1150" b="1" spc="-35" dirty="0">
                <a:solidFill>
                  <a:srgbClr val="231F20"/>
                </a:solidFill>
                <a:latin typeface="Arial"/>
                <a:cs typeface="Arial"/>
              </a:rPr>
              <a:t>FACILIDAD	</a:t>
            </a:r>
            <a:r>
              <a:rPr sz="1150" b="1" spc="-55" dirty="0">
                <a:solidFill>
                  <a:srgbClr val="231F20"/>
                </a:solidFill>
                <a:latin typeface="Arial"/>
                <a:cs typeface="Arial"/>
              </a:rPr>
              <a:t>TELÉFONO	</a:t>
            </a:r>
            <a:r>
              <a:rPr sz="1150" b="1" spc="-25" dirty="0">
                <a:solidFill>
                  <a:srgbClr val="231F20"/>
                </a:solidFill>
                <a:latin typeface="Arial"/>
                <a:cs typeface="Arial"/>
              </a:rPr>
              <a:t>HORARIO</a:t>
            </a:r>
            <a:endParaRPr sz="115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265770" y="1711523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0"/>
                </a:moveTo>
                <a:lnTo>
                  <a:pt x="0" y="12349"/>
                </a:lnTo>
              </a:path>
            </a:pathLst>
          </a:custGeom>
          <a:ln w="11010">
            <a:solidFill>
              <a:srgbClr val="F15D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22259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F15D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268234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F15D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293212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F15D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316492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F15D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341451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F15D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374408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F15D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398538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F15D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422668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F15D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446798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F15D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469831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F15D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730192" y="1711523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0"/>
                </a:moveTo>
                <a:lnTo>
                  <a:pt x="0" y="12349"/>
                </a:lnTo>
              </a:path>
            </a:pathLst>
          </a:custGeom>
          <a:ln w="11010">
            <a:solidFill>
              <a:srgbClr val="F15D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721636" y="1711523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0"/>
                </a:moveTo>
                <a:lnTo>
                  <a:pt x="0" y="12349"/>
                </a:lnTo>
              </a:path>
            </a:pathLst>
          </a:custGeom>
          <a:ln w="11010">
            <a:solidFill>
              <a:srgbClr val="F15D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6791058"/>
            <a:ext cx="6486652" cy="8060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0" y="1952370"/>
            <a:ext cx="10058400" cy="5820410"/>
          </a:xfrm>
          <a:prstGeom prst="rect">
            <a:avLst/>
          </a:prstGeom>
        </p:spPr>
        <p:txBody>
          <a:bodyPr vert="horz" wrap="square" lIns="0" tIns="82550" rIns="0" bIns="0" rtlCol="0">
            <a:spAutoFit/>
          </a:bodyPr>
          <a:lstStyle/>
          <a:p>
            <a:pPr marL="137795">
              <a:lnSpc>
                <a:spcPct val="100000"/>
              </a:lnSpc>
              <a:spcBef>
                <a:spcPts val="650"/>
              </a:spcBef>
              <a:tabLst>
                <a:tab pos="1382395" algn="l"/>
                <a:tab pos="4848860" algn="l"/>
                <a:tab pos="6855459" algn="l"/>
              </a:tabLst>
            </a:pPr>
            <a:r>
              <a:rPr sz="900" b="1" spc="35" dirty="0">
                <a:solidFill>
                  <a:srgbClr val="231F20"/>
                </a:solidFill>
                <a:latin typeface="Arial"/>
                <a:cs typeface="Arial"/>
              </a:rPr>
              <a:t>Bayamon	</a:t>
            </a:r>
            <a:r>
              <a:rPr sz="900" b="1" spc="-20" dirty="0">
                <a:solidFill>
                  <a:srgbClr val="231F20"/>
                </a:solidFill>
                <a:latin typeface="Arial"/>
                <a:cs typeface="Arial"/>
              </a:rPr>
              <a:t>CENTRO </a:t>
            </a:r>
            <a:r>
              <a:rPr sz="900" b="1" spc="-25" dirty="0">
                <a:solidFill>
                  <a:srgbClr val="231F20"/>
                </a:solidFill>
                <a:latin typeface="Arial"/>
                <a:cs typeface="Arial"/>
              </a:rPr>
              <a:t>DE </a:t>
            </a:r>
            <a:r>
              <a:rPr sz="900" b="1" spc="-35" dirty="0">
                <a:solidFill>
                  <a:srgbClr val="231F20"/>
                </a:solidFill>
                <a:latin typeface="Arial"/>
                <a:cs typeface="Arial"/>
              </a:rPr>
              <a:t>SERVICIOS</a:t>
            </a:r>
            <a:r>
              <a:rPr sz="900" b="1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25" dirty="0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sz="9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20" dirty="0">
                <a:solidFill>
                  <a:srgbClr val="231F20"/>
                </a:solidFill>
                <a:latin typeface="Arial"/>
                <a:cs typeface="Arial"/>
              </a:rPr>
              <a:t>SALUD	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(787)</a:t>
            </a:r>
            <a:r>
              <a:rPr sz="9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520-8449	</a:t>
            </a:r>
            <a:r>
              <a:rPr sz="900" b="1" spc="-20" dirty="0">
                <a:solidFill>
                  <a:srgbClr val="231F20"/>
                </a:solidFill>
                <a:latin typeface="Arial"/>
                <a:cs typeface="Arial"/>
              </a:rPr>
              <a:t>L-V</a:t>
            </a:r>
            <a:r>
              <a:rPr sz="900" b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231F20"/>
                </a:solidFill>
                <a:latin typeface="Arial"/>
                <a:cs typeface="Arial"/>
              </a:rPr>
              <a:t>8:00</a:t>
            </a:r>
            <a:r>
              <a:rPr sz="900" b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30" dirty="0">
                <a:solidFill>
                  <a:srgbClr val="231F20"/>
                </a:solidFill>
                <a:latin typeface="Arial"/>
                <a:cs typeface="Arial"/>
              </a:rPr>
              <a:t>AM-</a:t>
            </a:r>
            <a:r>
              <a:rPr sz="900" b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231F20"/>
                </a:solidFill>
                <a:latin typeface="Arial"/>
                <a:cs typeface="Arial"/>
              </a:rPr>
              <a:t>4:00</a:t>
            </a:r>
            <a:r>
              <a:rPr sz="900" b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40" dirty="0">
                <a:solidFill>
                  <a:srgbClr val="231F20"/>
                </a:solidFill>
                <a:latin typeface="Arial"/>
                <a:cs typeface="Arial"/>
              </a:rPr>
              <a:t>PM</a:t>
            </a:r>
            <a:endParaRPr sz="900">
              <a:latin typeface="Arial"/>
              <a:cs typeface="Arial"/>
            </a:endParaRPr>
          </a:p>
          <a:p>
            <a:pPr marL="137795">
              <a:lnSpc>
                <a:spcPts val="990"/>
              </a:lnSpc>
              <a:spcBef>
                <a:spcPts val="715"/>
              </a:spcBef>
              <a:tabLst>
                <a:tab pos="1382395" algn="l"/>
                <a:tab pos="4848860" algn="l"/>
                <a:tab pos="6855459" algn="l"/>
              </a:tabLst>
            </a:pPr>
            <a:r>
              <a:rPr sz="1350" b="1" spc="52" baseline="6172" dirty="0">
                <a:solidFill>
                  <a:srgbClr val="231F20"/>
                </a:solidFill>
                <a:latin typeface="Arial"/>
                <a:cs typeface="Arial"/>
              </a:rPr>
              <a:t>Bayamon	</a:t>
            </a:r>
            <a:r>
              <a:rPr sz="1350" b="1" spc="-30" baseline="6172" dirty="0">
                <a:solidFill>
                  <a:srgbClr val="231F20"/>
                </a:solidFill>
                <a:latin typeface="Arial"/>
                <a:cs typeface="Arial"/>
              </a:rPr>
              <a:t>CENTRO </a:t>
            </a:r>
            <a:r>
              <a:rPr sz="1350" b="1" spc="-22" baseline="6172" dirty="0">
                <a:solidFill>
                  <a:srgbClr val="231F20"/>
                </a:solidFill>
                <a:latin typeface="Arial"/>
                <a:cs typeface="Arial"/>
              </a:rPr>
              <a:t>PEDIATRICO </a:t>
            </a:r>
            <a:r>
              <a:rPr sz="1350" b="1" spc="-37" baseline="6172" dirty="0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sz="1350" b="1" spc="-120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15" baseline="6172" dirty="0">
                <a:solidFill>
                  <a:srgbClr val="231F20"/>
                </a:solidFill>
                <a:latin typeface="Arial"/>
                <a:cs typeface="Arial"/>
              </a:rPr>
              <a:t>RIO</a:t>
            </a:r>
            <a:r>
              <a:rPr sz="1350" b="1" spc="-60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67" baseline="6172" dirty="0">
                <a:solidFill>
                  <a:srgbClr val="231F20"/>
                </a:solidFill>
                <a:latin typeface="Arial"/>
                <a:cs typeface="Arial"/>
              </a:rPr>
              <a:t>HONDO	</a:t>
            </a:r>
            <a:r>
              <a:rPr sz="1350" b="1" spc="15" baseline="6172" dirty="0">
                <a:solidFill>
                  <a:srgbClr val="231F20"/>
                </a:solidFill>
                <a:latin typeface="Arial"/>
                <a:cs typeface="Arial"/>
              </a:rPr>
              <a:t>(787)780-1908	</a:t>
            </a:r>
            <a:r>
              <a:rPr sz="900" b="1" spc="30" dirty="0">
                <a:solidFill>
                  <a:srgbClr val="231F20"/>
                </a:solidFill>
                <a:latin typeface="Arial"/>
                <a:cs typeface="Arial"/>
              </a:rPr>
              <a:t>Dr.</a:t>
            </a:r>
            <a:r>
              <a:rPr sz="900" b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65" dirty="0">
                <a:solidFill>
                  <a:srgbClr val="231F20"/>
                </a:solidFill>
                <a:latin typeface="Arial"/>
                <a:cs typeface="Arial"/>
              </a:rPr>
              <a:t>Martín</a:t>
            </a:r>
            <a:r>
              <a:rPr sz="900" b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45" dirty="0">
                <a:solidFill>
                  <a:srgbClr val="231F20"/>
                </a:solidFill>
                <a:latin typeface="Arial"/>
                <a:cs typeface="Arial"/>
              </a:rPr>
              <a:t>Martinó-</a:t>
            </a:r>
            <a:r>
              <a:rPr sz="900" b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5" dirty="0">
                <a:solidFill>
                  <a:srgbClr val="231F20"/>
                </a:solidFill>
                <a:latin typeface="Arial"/>
                <a:cs typeface="Arial"/>
              </a:rPr>
              <a:t>L,M,M-7:30AM-4:00PM</a:t>
            </a:r>
            <a:endParaRPr sz="900">
              <a:latin typeface="Arial"/>
              <a:cs typeface="Arial"/>
            </a:endParaRPr>
          </a:p>
          <a:p>
            <a:pPr marR="419734" algn="r">
              <a:lnSpc>
                <a:spcPts val="900"/>
              </a:lnSpc>
            </a:pPr>
            <a:r>
              <a:rPr sz="900" b="1" spc="-5" dirty="0">
                <a:solidFill>
                  <a:srgbClr val="231F20"/>
                </a:solidFill>
                <a:latin typeface="Arial"/>
                <a:cs typeface="Arial"/>
              </a:rPr>
              <a:t>V- 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8:00-12:00PM/Vacunación-L-V</a:t>
            </a:r>
            <a:r>
              <a:rPr sz="900" b="1" spc="-1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7:30AM-11:00AM</a:t>
            </a:r>
            <a:endParaRPr sz="900">
              <a:latin typeface="Arial"/>
              <a:cs typeface="Arial"/>
            </a:endParaRPr>
          </a:p>
          <a:p>
            <a:pPr marL="6855459">
              <a:lnSpc>
                <a:spcPts val="990"/>
              </a:lnSpc>
            </a:pPr>
            <a:r>
              <a:rPr sz="900" b="1" spc="30" dirty="0">
                <a:solidFill>
                  <a:srgbClr val="231F20"/>
                </a:solidFill>
                <a:latin typeface="Arial"/>
                <a:cs typeface="Arial"/>
              </a:rPr>
              <a:t>Dr.</a:t>
            </a:r>
            <a:r>
              <a:rPr sz="9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50" dirty="0">
                <a:solidFill>
                  <a:srgbClr val="231F20"/>
                </a:solidFill>
                <a:latin typeface="Arial"/>
                <a:cs typeface="Arial"/>
              </a:rPr>
              <a:t>José</a:t>
            </a:r>
            <a:r>
              <a:rPr sz="9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40" dirty="0">
                <a:solidFill>
                  <a:srgbClr val="231F20"/>
                </a:solidFill>
                <a:latin typeface="Arial"/>
                <a:cs typeface="Arial"/>
              </a:rPr>
              <a:t>Martinó(orden</a:t>
            </a:r>
            <a:r>
              <a:rPr sz="9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35" dirty="0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sz="9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20" dirty="0">
                <a:solidFill>
                  <a:srgbClr val="231F20"/>
                </a:solidFill>
                <a:latin typeface="Arial"/>
                <a:cs typeface="Arial"/>
              </a:rPr>
              <a:t>llegada)</a:t>
            </a:r>
            <a:r>
              <a:rPr sz="9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231F20"/>
                </a:solidFill>
                <a:latin typeface="Arial"/>
                <a:cs typeface="Arial"/>
              </a:rPr>
              <a:t>L-V-8:30AM-2:00PM</a:t>
            </a:r>
            <a:endParaRPr sz="900">
              <a:latin typeface="Arial"/>
              <a:cs typeface="Arial"/>
            </a:endParaRPr>
          </a:p>
          <a:p>
            <a:pPr marL="137795" marR="2037714">
              <a:lnSpc>
                <a:spcPct val="185000"/>
              </a:lnSpc>
              <a:tabLst>
                <a:tab pos="1382395" algn="l"/>
                <a:tab pos="4848860" algn="l"/>
                <a:tab pos="6855459" algn="l"/>
              </a:tabLst>
            </a:pPr>
            <a:r>
              <a:rPr sz="900" b="1" spc="35" dirty="0">
                <a:solidFill>
                  <a:srgbClr val="231F20"/>
                </a:solidFill>
                <a:latin typeface="Arial"/>
                <a:cs typeface="Arial"/>
              </a:rPr>
              <a:t>Bayamon	</a:t>
            </a:r>
            <a:r>
              <a:rPr sz="900" b="1" spc="-5" dirty="0">
                <a:solidFill>
                  <a:srgbClr val="231F20"/>
                </a:solidFill>
                <a:latin typeface="Arial"/>
                <a:cs typeface="Arial"/>
              </a:rPr>
              <a:t>CLINICA </a:t>
            </a:r>
            <a:r>
              <a:rPr sz="900" b="1" spc="-25" dirty="0">
                <a:solidFill>
                  <a:srgbClr val="231F20"/>
                </a:solidFill>
                <a:latin typeface="Arial"/>
                <a:cs typeface="Arial"/>
              </a:rPr>
              <a:t>DE 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VACUNACION </a:t>
            </a:r>
            <a:r>
              <a:rPr sz="900" b="1" spc="-20" dirty="0">
                <a:solidFill>
                  <a:srgbClr val="231F20"/>
                </a:solidFill>
                <a:latin typeface="Arial"/>
                <a:cs typeface="Arial"/>
              </a:rPr>
              <a:t>CDT</a:t>
            </a:r>
            <a:r>
              <a:rPr sz="900" b="1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10" dirty="0">
                <a:solidFill>
                  <a:srgbClr val="231F20"/>
                </a:solidFill>
                <a:latin typeface="Arial"/>
                <a:cs typeface="Arial"/>
              </a:rPr>
              <a:t>GMSP,</a:t>
            </a:r>
            <a:r>
              <a:rPr sz="9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25" dirty="0">
                <a:solidFill>
                  <a:srgbClr val="231F20"/>
                </a:solidFill>
                <a:latin typeface="Arial"/>
                <a:cs typeface="Arial"/>
              </a:rPr>
              <a:t>INC	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(787)</a:t>
            </a:r>
            <a:r>
              <a:rPr sz="9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625-6129	</a:t>
            </a:r>
            <a:r>
              <a:rPr sz="1350" b="1" spc="-30" baseline="-12345" dirty="0">
                <a:solidFill>
                  <a:srgbClr val="231F20"/>
                </a:solidFill>
                <a:latin typeface="Arial"/>
                <a:cs typeface="Arial"/>
              </a:rPr>
              <a:t>L-V </a:t>
            </a:r>
            <a:r>
              <a:rPr sz="1350" b="1" baseline="-12345" dirty="0">
                <a:solidFill>
                  <a:srgbClr val="231F20"/>
                </a:solidFill>
                <a:latin typeface="Arial"/>
                <a:cs typeface="Arial"/>
              </a:rPr>
              <a:t>7:00</a:t>
            </a:r>
            <a:r>
              <a:rPr sz="1350" b="1" spc="-150" baseline="-123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15" baseline="-12345" dirty="0">
                <a:solidFill>
                  <a:srgbClr val="231F20"/>
                </a:solidFill>
                <a:latin typeface="Arial"/>
                <a:cs typeface="Arial"/>
              </a:rPr>
              <a:t>AM-2:00</a:t>
            </a:r>
            <a:r>
              <a:rPr sz="1350" b="1" spc="-89" baseline="-123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60" baseline="-12345" dirty="0">
                <a:solidFill>
                  <a:srgbClr val="231F20"/>
                </a:solidFill>
                <a:latin typeface="Arial"/>
                <a:cs typeface="Arial"/>
              </a:rPr>
              <a:t>PM </a:t>
            </a:r>
            <a:r>
              <a:rPr sz="1350" b="1" baseline="-123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52" baseline="6172" dirty="0">
                <a:solidFill>
                  <a:srgbClr val="231F20"/>
                </a:solidFill>
                <a:latin typeface="Arial"/>
                <a:cs typeface="Arial"/>
              </a:rPr>
              <a:t>Bayamon	</a:t>
            </a:r>
            <a:r>
              <a:rPr sz="1350" b="1" spc="22" baseline="6172" dirty="0">
                <a:solidFill>
                  <a:srgbClr val="231F20"/>
                </a:solidFill>
                <a:latin typeface="Arial"/>
                <a:cs typeface="Arial"/>
              </a:rPr>
              <a:t>NEW VISION</a:t>
            </a:r>
            <a:r>
              <a:rPr sz="1350" b="1" spc="-120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-7" baseline="6172" dirty="0">
                <a:solidFill>
                  <a:srgbClr val="231F20"/>
                </a:solidFill>
                <a:latin typeface="Arial"/>
                <a:cs typeface="Arial"/>
              </a:rPr>
              <a:t>MEDICAL</a:t>
            </a:r>
            <a:r>
              <a:rPr sz="1350" b="1" spc="-60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-7" baseline="6172" dirty="0">
                <a:solidFill>
                  <a:srgbClr val="231F20"/>
                </a:solidFill>
                <a:latin typeface="Arial"/>
                <a:cs typeface="Arial"/>
              </a:rPr>
              <a:t>DIAGNOSTIC	</a:t>
            </a:r>
            <a:r>
              <a:rPr sz="1350" b="1" spc="15" baseline="6172" dirty="0">
                <a:solidFill>
                  <a:srgbClr val="231F20"/>
                </a:solidFill>
                <a:latin typeface="Arial"/>
                <a:cs typeface="Arial"/>
              </a:rPr>
              <a:t>(787)778-5311</a:t>
            </a:r>
            <a:r>
              <a:rPr sz="1350" b="1" spc="-60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82" baseline="6172" dirty="0">
                <a:solidFill>
                  <a:srgbClr val="231F20"/>
                </a:solidFill>
                <a:latin typeface="Arial"/>
                <a:cs typeface="Arial"/>
              </a:rPr>
              <a:t>ext</a:t>
            </a:r>
            <a:r>
              <a:rPr sz="1350" b="1" spc="-60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30" baseline="6172" dirty="0">
                <a:solidFill>
                  <a:srgbClr val="231F20"/>
                </a:solidFill>
                <a:latin typeface="Arial"/>
                <a:cs typeface="Arial"/>
              </a:rPr>
              <a:t>213	</a:t>
            </a:r>
            <a:r>
              <a:rPr sz="900" b="1" spc="-20" dirty="0">
                <a:solidFill>
                  <a:srgbClr val="231F20"/>
                </a:solidFill>
                <a:latin typeface="Arial"/>
                <a:cs typeface="Arial"/>
              </a:rPr>
              <a:t>L-V</a:t>
            </a:r>
            <a:r>
              <a:rPr sz="900" b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231F20"/>
                </a:solidFill>
                <a:latin typeface="Arial"/>
                <a:cs typeface="Arial"/>
              </a:rPr>
              <a:t>7:00</a:t>
            </a:r>
            <a:r>
              <a:rPr sz="900" b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30" dirty="0">
                <a:solidFill>
                  <a:srgbClr val="231F20"/>
                </a:solidFill>
                <a:latin typeface="Arial"/>
                <a:cs typeface="Arial"/>
              </a:rPr>
              <a:t>AM-</a:t>
            </a:r>
            <a:r>
              <a:rPr sz="900" b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231F20"/>
                </a:solidFill>
                <a:latin typeface="Arial"/>
                <a:cs typeface="Arial"/>
              </a:rPr>
              <a:t>3:00</a:t>
            </a:r>
            <a:r>
              <a:rPr sz="900" b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40" dirty="0">
                <a:solidFill>
                  <a:srgbClr val="231F20"/>
                </a:solidFill>
                <a:latin typeface="Arial"/>
                <a:cs typeface="Arial"/>
              </a:rPr>
              <a:t>PM</a:t>
            </a:r>
            <a:endParaRPr sz="900">
              <a:latin typeface="Arial"/>
              <a:cs typeface="Arial"/>
            </a:endParaRPr>
          </a:p>
          <a:p>
            <a:pPr marL="137795">
              <a:lnSpc>
                <a:spcPct val="100000"/>
              </a:lnSpc>
              <a:spcBef>
                <a:spcPts val="720"/>
              </a:spcBef>
              <a:tabLst>
                <a:tab pos="1382395" algn="l"/>
                <a:tab pos="4848860" algn="l"/>
                <a:tab pos="6855459" algn="l"/>
              </a:tabLst>
            </a:pPr>
            <a:r>
              <a:rPr sz="900" b="1" spc="15" dirty="0">
                <a:solidFill>
                  <a:srgbClr val="231F20"/>
                </a:solidFill>
                <a:latin typeface="Arial"/>
                <a:cs typeface="Arial"/>
              </a:rPr>
              <a:t>Canovanas	</a:t>
            </a:r>
            <a:r>
              <a:rPr sz="900" b="1" spc="5" dirty="0">
                <a:solidFill>
                  <a:srgbClr val="231F20"/>
                </a:solidFill>
                <a:latin typeface="Arial"/>
                <a:cs typeface="Arial"/>
              </a:rPr>
              <a:t>S.M.</a:t>
            </a:r>
            <a:r>
              <a:rPr sz="9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5" dirty="0">
                <a:solidFill>
                  <a:srgbClr val="231F20"/>
                </a:solidFill>
                <a:latin typeface="Arial"/>
                <a:cs typeface="Arial"/>
              </a:rPr>
              <a:t>MEDICAL</a:t>
            </a:r>
            <a:r>
              <a:rPr sz="9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60" dirty="0">
                <a:solidFill>
                  <a:srgbClr val="231F20"/>
                </a:solidFill>
                <a:latin typeface="Arial"/>
                <a:cs typeface="Arial"/>
              </a:rPr>
              <a:t>SERVICES	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(787) 876-5000 </a:t>
            </a:r>
            <a:r>
              <a:rPr sz="900" b="1" spc="135" dirty="0">
                <a:solidFill>
                  <a:srgbClr val="231F20"/>
                </a:solidFill>
                <a:latin typeface="Arial"/>
                <a:cs typeface="Arial"/>
              </a:rPr>
              <a:t>/</a:t>
            </a:r>
            <a:r>
              <a:rPr sz="900" b="1" spc="-11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(787)</a:t>
            </a:r>
            <a:r>
              <a:rPr sz="9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957-0740	</a:t>
            </a:r>
            <a:r>
              <a:rPr sz="900" b="1" spc="-20" dirty="0">
                <a:solidFill>
                  <a:srgbClr val="231F20"/>
                </a:solidFill>
                <a:latin typeface="Arial"/>
                <a:cs typeface="Arial"/>
              </a:rPr>
              <a:t>L-V</a:t>
            </a:r>
            <a:r>
              <a:rPr sz="900" b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231F20"/>
                </a:solidFill>
                <a:latin typeface="Arial"/>
                <a:cs typeface="Arial"/>
              </a:rPr>
              <a:t>7:00</a:t>
            </a:r>
            <a:r>
              <a:rPr sz="900" b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30" dirty="0">
                <a:solidFill>
                  <a:srgbClr val="231F20"/>
                </a:solidFill>
                <a:latin typeface="Arial"/>
                <a:cs typeface="Arial"/>
              </a:rPr>
              <a:t>AM-</a:t>
            </a:r>
            <a:r>
              <a:rPr sz="900" b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231F20"/>
                </a:solidFill>
                <a:latin typeface="Arial"/>
                <a:cs typeface="Arial"/>
              </a:rPr>
              <a:t>3:00</a:t>
            </a:r>
            <a:r>
              <a:rPr sz="900" b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40" dirty="0">
                <a:solidFill>
                  <a:srgbClr val="231F20"/>
                </a:solidFill>
                <a:latin typeface="Arial"/>
                <a:cs typeface="Arial"/>
              </a:rPr>
              <a:t>PM</a:t>
            </a:r>
            <a:endParaRPr sz="900">
              <a:latin typeface="Arial"/>
              <a:cs typeface="Arial"/>
            </a:endParaRPr>
          </a:p>
          <a:p>
            <a:pPr marL="137795">
              <a:lnSpc>
                <a:spcPts val="940"/>
              </a:lnSpc>
              <a:spcBef>
                <a:spcPts val="815"/>
              </a:spcBef>
              <a:tabLst>
                <a:tab pos="1382395" algn="l"/>
                <a:tab pos="4848860" algn="l"/>
                <a:tab pos="6855459" algn="l"/>
              </a:tabLst>
            </a:pPr>
            <a:r>
              <a:rPr sz="900" b="1" spc="15" dirty="0">
                <a:solidFill>
                  <a:srgbClr val="231F20"/>
                </a:solidFill>
                <a:latin typeface="Arial"/>
                <a:cs typeface="Arial"/>
              </a:rPr>
              <a:t>Canóvanas	</a:t>
            </a:r>
            <a:r>
              <a:rPr sz="900" b="1" spc="-20" dirty="0">
                <a:solidFill>
                  <a:srgbClr val="231F20"/>
                </a:solidFill>
                <a:latin typeface="Arial"/>
                <a:cs typeface="Arial"/>
              </a:rPr>
              <a:t>CENTRO </a:t>
            </a:r>
            <a:r>
              <a:rPr sz="900" b="1" dirty="0">
                <a:solidFill>
                  <a:srgbClr val="231F20"/>
                </a:solidFill>
                <a:latin typeface="Arial"/>
                <a:cs typeface="Arial"/>
              </a:rPr>
              <a:t>DIAGNOSTICO </a:t>
            </a:r>
            <a:r>
              <a:rPr sz="900" b="1" spc="-15" dirty="0">
                <a:solidFill>
                  <a:srgbClr val="231F20"/>
                </a:solidFill>
                <a:latin typeface="Arial"/>
                <a:cs typeface="Arial"/>
              </a:rPr>
              <a:t>Y </a:t>
            </a:r>
            <a:r>
              <a:rPr sz="900" b="1" dirty="0">
                <a:solidFill>
                  <a:srgbClr val="231F20"/>
                </a:solidFill>
                <a:latin typeface="Arial"/>
                <a:cs typeface="Arial"/>
              </a:rPr>
              <a:t>TRATAMIENTO</a:t>
            </a:r>
            <a:r>
              <a:rPr sz="900" b="1" spc="-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20" dirty="0">
                <a:solidFill>
                  <a:srgbClr val="231F20"/>
                </a:solidFill>
                <a:latin typeface="Arial"/>
                <a:cs typeface="Arial"/>
              </a:rPr>
              <a:t>(cdt</a:t>
            </a:r>
            <a:r>
              <a:rPr sz="9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5" dirty="0">
                <a:solidFill>
                  <a:srgbClr val="231F20"/>
                </a:solidFill>
                <a:latin typeface="Arial"/>
                <a:cs typeface="Arial"/>
              </a:rPr>
              <a:t>canovanas)	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(787)438-6593	</a:t>
            </a:r>
            <a:r>
              <a:rPr sz="1350" b="1" spc="-30" baseline="6172" dirty="0">
                <a:solidFill>
                  <a:srgbClr val="231F20"/>
                </a:solidFill>
                <a:latin typeface="Arial"/>
                <a:cs typeface="Arial"/>
              </a:rPr>
              <a:t>L-V </a:t>
            </a:r>
            <a:r>
              <a:rPr sz="1350" b="1" spc="22" baseline="6172" dirty="0">
                <a:solidFill>
                  <a:srgbClr val="231F20"/>
                </a:solidFill>
                <a:latin typeface="Arial"/>
                <a:cs typeface="Arial"/>
              </a:rPr>
              <a:t>7:00AM </a:t>
            </a:r>
            <a:r>
              <a:rPr sz="1350" b="1" spc="15" baseline="6172" dirty="0">
                <a:solidFill>
                  <a:srgbClr val="231F20"/>
                </a:solidFill>
                <a:latin typeface="Arial"/>
                <a:cs typeface="Arial"/>
              </a:rPr>
              <a:t>-2:30PM </a:t>
            </a:r>
            <a:r>
              <a:rPr sz="1350" b="1" spc="22" baseline="6172" dirty="0">
                <a:solidFill>
                  <a:srgbClr val="231F20"/>
                </a:solidFill>
                <a:latin typeface="Arial"/>
                <a:cs typeface="Arial"/>
              </a:rPr>
              <a:t>Persona</a:t>
            </a:r>
            <a:r>
              <a:rPr sz="1350" b="1" spc="67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22" baseline="6172" dirty="0">
                <a:solidFill>
                  <a:srgbClr val="231F20"/>
                </a:solidFill>
                <a:latin typeface="Arial"/>
                <a:cs typeface="Arial"/>
              </a:rPr>
              <a:t>contacto:</a:t>
            </a:r>
            <a:endParaRPr sz="1350" baseline="6172">
              <a:latin typeface="Arial"/>
              <a:cs typeface="Arial"/>
            </a:endParaRPr>
          </a:p>
          <a:p>
            <a:pPr marR="1490345" algn="r">
              <a:lnSpc>
                <a:spcPts val="940"/>
              </a:lnSpc>
            </a:pPr>
            <a:r>
              <a:rPr sz="900" b="1" dirty="0">
                <a:solidFill>
                  <a:srgbClr val="231F20"/>
                </a:solidFill>
                <a:latin typeface="Arial"/>
                <a:cs typeface="Arial"/>
              </a:rPr>
              <a:t>Sra.</a:t>
            </a:r>
            <a:r>
              <a:rPr sz="900" b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60" dirty="0">
                <a:solidFill>
                  <a:srgbClr val="231F20"/>
                </a:solidFill>
                <a:latin typeface="Arial"/>
                <a:cs typeface="Arial"/>
              </a:rPr>
              <a:t>María</a:t>
            </a:r>
            <a:r>
              <a:rPr sz="900" b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35" dirty="0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sz="900" b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5" dirty="0">
                <a:solidFill>
                  <a:srgbClr val="231F20"/>
                </a:solidFill>
                <a:latin typeface="Arial"/>
                <a:cs typeface="Arial"/>
              </a:rPr>
              <a:t>los</a:t>
            </a:r>
            <a:r>
              <a:rPr sz="900" b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5" dirty="0">
                <a:solidFill>
                  <a:srgbClr val="231F20"/>
                </a:solidFill>
                <a:latin typeface="Arial"/>
                <a:cs typeface="Arial"/>
              </a:rPr>
              <a:t>Angeles</a:t>
            </a:r>
            <a:r>
              <a:rPr sz="900" b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5" dirty="0">
                <a:solidFill>
                  <a:srgbClr val="231F20"/>
                </a:solidFill>
                <a:latin typeface="Arial"/>
                <a:cs typeface="Arial"/>
              </a:rPr>
              <a:t>Díaz</a:t>
            </a:r>
            <a:endParaRPr sz="900">
              <a:latin typeface="Arial"/>
              <a:cs typeface="Arial"/>
            </a:endParaRPr>
          </a:p>
          <a:p>
            <a:pPr marL="137795" marR="664845">
              <a:lnSpc>
                <a:spcPts val="1900"/>
              </a:lnSpc>
              <a:spcBef>
                <a:spcPts val="105"/>
              </a:spcBef>
              <a:tabLst>
                <a:tab pos="1382395" algn="l"/>
                <a:tab pos="4848860" algn="l"/>
                <a:tab pos="6855459" algn="l"/>
              </a:tabLst>
            </a:pPr>
            <a:r>
              <a:rPr sz="900" b="1" spc="20" dirty="0">
                <a:solidFill>
                  <a:srgbClr val="231F20"/>
                </a:solidFill>
                <a:latin typeface="Arial"/>
                <a:cs typeface="Arial"/>
              </a:rPr>
              <a:t>Carolina	</a:t>
            </a:r>
            <a:r>
              <a:rPr sz="900" b="1" spc="-5" dirty="0">
                <a:solidFill>
                  <a:srgbClr val="231F20"/>
                </a:solidFill>
                <a:latin typeface="Arial"/>
                <a:cs typeface="Arial"/>
              </a:rPr>
              <a:t>CAROLINA </a:t>
            </a:r>
            <a:r>
              <a:rPr sz="900" b="1" spc="-20" dirty="0">
                <a:solidFill>
                  <a:srgbClr val="231F20"/>
                </a:solidFill>
                <a:latin typeface="Arial"/>
                <a:cs typeface="Arial"/>
              </a:rPr>
              <a:t>PEDIATRIC </a:t>
            </a:r>
            <a:r>
              <a:rPr sz="900" b="1" spc="-40" dirty="0">
                <a:solidFill>
                  <a:srgbClr val="231F20"/>
                </a:solidFill>
                <a:latin typeface="Arial"/>
                <a:cs typeface="Arial"/>
              </a:rPr>
              <a:t>CENTER </a:t>
            </a:r>
            <a:r>
              <a:rPr sz="900" b="1" spc="25" dirty="0">
                <a:solidFill>
                  <a:srgbClr val="231F20"/>
                </a:solidFill>
                <a:latin typeface="Arial"/>
                <a:cs typeface="Arial"/>
              </a:rPr>
              <a:t>(dra. </a:t>
            </a:r>
            <a:r>
              <a:rPr sz="900" b="1" spc="5" dirty="0">
                <a:solidFill>
                  <a:srgbClr val="231F20"/>
                </a:solidFill>
                <a:latin typeface="Arial"/>
                <a:cs typeface="Arial"/>
              </a:rPr>
              <a:t>Luz</a:t>
            </a:r>
            <a:r>
              <a:rPr sz="900" b="1" spc="-1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50" dirty="0">
                <a:solidFill>
                  <a:srgbClr val="231F20"/>
                </a:solidFill>
                <a:latin typeface="Arial"/>
                <a:cs typeface="Arial"/>
              </a:rPr>
              <a:t>Mundo</a:t>
            </a:r>
            <a:r>
              <a:rPr sz="9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Rodriguez)	(787)</a:t>
            </a:r>
            <a:r>
              <a:rPr sz="9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776-1570	</a:t>
            </a:r>
            <a:r>
              <a:rPr sz="900" b="1" spc="-85" dirty="0">
                <a:solidFill>
                  <a:srgbClr val="231F20"/>
                </a:solidFill>
                <a:latin typeface="Arial"/>
                <a:cs typeface="Arial"/>
              </a:rPr>
              <a:t>L-J</a:t>
            </a:r>
            <a:r>
              <a:rPr sz="9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231F20"/>
                </a:solidFill>
                <a:latin typeface="Arial"/>
                <a:cs typeface="Arial"/>
              </a:rPr>
              <a:t>8:00</a:t>
            </a:r>
            <a:r>
              <a:rPr sz="9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55" dirty="0">
                <a:solidFill>
                  <a:srgbClr val="231F20"/>
                </a:solidFill>
                <a:latin typeface="Arial"/>
                <a:cs typeface="Arial"/>
              </a:rPr>
              <a:t>AM</a:t>
            </a:r>
            <a:r>
              <a:rPr sz="9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231F20"/>
                </a:solidFill>
                <a:latin typeface="Arial"/>
                <a:cs typeface="Arial"/>
              </a:rPr>
              <a:t>-</a:t>
            </a:r>
            <a:r>
              <a:rPr sz="9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231F20"/>
                </a:solidFill>
                <a:latin typeface="Arial"/>
                <a:cs typeface="Arial"/>
              </a:rPr>
              <a:t>4:00</a:t>
            </a:r>
            <a:r>
              <a:rPr sz="9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50" dirty="0">
                <a:solidFill>
                  <a:srgbClr val="231F20"/>
                </a:solidFill>
                <a:latin typeface="Arial"/>
                <a:cs typeface="Arial"/>
              </a:rPr>
              <a:t>PM</a:t>
            </a:r>
            <a:r>
              <a:rPr sz="9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40" dirty="0">
                <a:solidFill>
                  <a:srgbClr val="231F20"/>
                </a:solidFill>
                <a:latin typeface="Arial"/>
                <a:cs typeface="Arial"/>
              </a:rPr>
              <a:t>V-S</a:t>
            </a:r>
            <a:r>
              <a:rPr sz="9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231F20"/>
                </a:solidFill>
                <a:latin typeface="Arial"/>
                <a:cs typeface="Arial"/>
              </a:rPr>
              <a:t>8:00</a:t>
            </a:r>
            <a:r>
              <a:rPr sz="9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AM-12:00</a:t>
            </a:r>
            <a:r>
              <a:rPr sz="9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40" dirty="0">
                <a:solidFill>
                  <a:srgbClr val="231F20"/>
                </a:solidFill>
                <a:latin typeface="Arial"/>
                <a:cs typeface="Arial"/>
              </a:rPr>
              <a:t>PM </a:t>
            </a:r>
            <a:r>
              <a:rPr sz="900" b="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20" dirty="0">
                <a:solidFill>
                  <a:srgbClr val="231F20"/>
                </a:solidFill>
                <a:latin typeface="Arial"/>
                <a:cs typeface="Arial"/>
              </a:rPr>
              <a:t>Carolina	</a:t>
            </a:r>
            <a:r>
              <a:rPr sz="900" b="1" spc="-10" dirty="0">
                <a:solidFill>
                  <a:srgbClr val="231F20"/>
                </a:solidFill>
                <a:latin typeface="Arial"/>
                <a:cs typeface="Arial"/>
              </a:rPr>
              <a:t>GRUPO </a:t>
            </a:r>
            <a:r>
              <a:rPr sz="900" b="1" spc="-50" dirty="0">
                <a:solidFill>
                  <a:srgbClr val="231F20"/>
                </a:solidFill>
                <a:latin typeface="Arial"/>
                <a:cs typeface="Arial"/>
              </a:rPr>
              <a:t>EMPRESAS </a:t>
            </a:r>
            <a:r>
              <a:rPr sz="900" b="1" spc="-25" dirty="0">
                <a:solidFill>
                  <a:srgbClr val="231F20"/>
                </a:solidFill>
                <a:latin typeface="Arial"/>
                <a:cs typeface="Arial"/>
              </a:rPr>
              <a:t>DE </a:t>
            </a:r>
            <a:r>
              <a:rPr sz="900" b="1" spc="-20" dirty="0">
                <a:solidFill>
                  <a:srgbClr val="231F20"/>
                </a:solidFill>
                <a:latin typeface="Arial"/>
                <a:cs typeface="Arial"/>
              </a:rPr>
              <a:t>SALUD </a:t>
            </a:r>
            <a:r>
              <a:rPr sz="900" b="1" spc="-25" dirty="0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sz="900" b="1" spc="-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5" dirty="0">
                <a:solidFill>
                  <a:srgbClr val="231F20"/>
                </a:solidFill>
                <a:latin typeface="Arial"/>
                <a:cs typeface="Arial"/>
              </a:rPr>
              <a:t>SAN</a:t>
            </a:r>
            <a:r>
              <a:rPr sz="9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20" dirty="0">
                <a:solidFill>
                  <a:srgbClr val="231F20"/>
                </a:solidFill>
                <a:latin typeface="Arial"/>
                <a:cs typeface="Arial"/>
              </a:rPr>
              <a:t>JUAN	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(787)</a:t>
            </a:r>
            <a:r>
              <a:rPr sz="9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767-1365	</a:t>
            </a:r>
            <a:r>
              <a:rPr sz="1350" b="1" spc="-30" baseline="6172" dirty="0">
                <a:solidFill>
                  <a:srgbClr val="231F20"/>
                </a:solidFill>
                <a:latin typeface="Arial"/>
                <a:cs typeface="Arial"/>
              </a:rPr>
              <a:t>L-V</a:t>
            </a:r>
            <a:r>
              <a:rPr sz="1350" b="1" spc="-67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baseline="6172" dirty="0">
                <a:solidFill>
                  <a:srgbClr val="231F20"/>
                </a:solidFill>
                <a:latin typeface="Arial"/>
                <a:cs typeface="Arial"/>
              </a:rPr>
              <a:t>7:00</a:t>
            </a:r>
            <a:r>
              <a:rPr sz="1350" b="1" spc="-67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15" baseline="6172" dirty="0">
                <a:solidFill>
                  <a:srgbClr val="231F20"/>
                </a:solidFill>
                <a:latin typeface="Arial"/>
                <a:cs typeface="Arial"/>
              </a:rPr>
              <a:t>AM-3:00</a:t>
            </a:r>
            <a:r>
              <a:rPr sz="1350" b="1" spc="-67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75" baseline="6172" dirty="0">
                <a:solidFill>
                  <a:srgbClr val="231F20"/>
                </a:solidFill>
                <a:latin typeface="Arial"/>
                <a:cs typeface="Arial"/>
              </a:rPr>
              <a:t>PM</a:t>
            </a:r>
            <a:r>
              <a:rPr sz="1350" b="1" spc="-67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15" baseline="6172" dirty="0">
                <a:solidFill>
                  <a:srgbClr val="231F20"/>
                </a:solidFill>
                <a:latin typeface="Arial"/>
                <a:cs typeface="Arial"/>
              </a:rPr>
              <a:t>Sábado</a:t>
            </a:r>
            <a:r>
              <a:rPr sz="1350" b="1" spc="-67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baseline="6172" dirty="0">
                <a:solidFill>
                  <a:srgbClr val="231F20"/>
                </a:solidFill>
                <a:latin typeface="Arial"/>
                <a:cs typeface="Arial"/>
              </a:rPr>
              <a:t>9:00</a:t>
            </a:r>
            <a:r>
              <a:rPr sz="1350" b="1" spc="-67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15" baseline="6172" dirty="0">
                <a:solidFill>
                  <a:srgbClr val="231F20"/>
                </a:solidFill>
                <a:latin typeface="Arial"/>
                <a:cs typeface="Arial"/>
              </a:rPr>
              <a:t>AM-2:00</a:t>
            </a:r>
            <a:r>
              <a:rPr sz="1350" b="1" spc="-67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60" baseline="6172" dirty="0">
                <a:solidFill>
                  <a:srgbClr val="231F20"/>
                </a:solidFill>
                <a:latin typeface="Arial"/>
                <a:cs typeface="Arial"/>
              </a:rPr>
              <a:t>PM </a:t>
            </a:r>
            <a:r>
              <a:rPr sz="1350" b="1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20" dirty="0">
                <a:solidFill>
                  <a:srgbClr val="231F20"/>
                </a:solidFill>
                <a:latin typeface="Arial"/>
                <a:cs typeface="Arial"/>
              </a:rPr>
              <a:t>Carolina	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VACUNACION</a:t>
            </a:r>
            <a:r>
              <a:rPr sz="9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25" dirty="0">
                <a:solidFill>
                  <a:srgbClr val="231F20"/>
                </a:solidFill>
                <a:latin typeface="Arial"/>
                <a:cs typeface="Arial"/>
              </a:rPr>
              <a:t>AL</a:t>
            </a:r>
            <a:r>
              <a:rPr sz="9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20" dirty="0">
                <a:solidFill>
                  <a:srgbClr val="231F20"/>
                </a:solidFill>
                <a:latin typeface="Arial"/>
                <a:cs typeface="Arial"/>
              </a:rPr>
              <a:t>DIA	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(787)</a:t>
            </a:r>
            <a:r>
              <a:rPr sz="9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701-5860	</a:t>
            </a:r>
            <a:r>
              <a:rPr sz="1350" b="1" spc="-127" baseline="6172" dirty="0">
                <a:solidFill>
                  <a:srgbClr val="231F20"/>
                </a:solidFill>
                <a:latin typeface="Arial"/>
                <a:cs typeface="Arial"/>
              </a:rPr>
              <a:t>L-J</a:t>
            </a:r>
            <a:r>
              <a:rPr sz="1350" b="1" spc="-82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baseline="6172" dirty="0">
                <a:solidFill>
                  <a:srgbClr val="231F20"/>
                </a:solidFill>
                <a:latin typeface="Arial"/>
                <a:cs typeface="Arial"/>
              </a:rPr>
              <a:t>9:00</a:t>
            </a:r>
            <a:r>
              <a:rPr sz="1350" b="1" spc="-82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82" baseline="6172" dirty="0">
                <a:solidFill>
                  <a:srgbClr val="231F20"/>
                </a:solidFill>
                <a:latin typeface="Arial"/>
                <a:cs typeface="Arial"/>
              </a:rPr>
              <a:t>AM</a:t>
            </a:r>
            <a:r>
              <a:rPr sz="1350" b="1" spc="-82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baseline="6172" dirty="0">
                <a:solidFill>
                  <a:srgbClr val="231F20"/>
                </a:solidFill>
                <a:latin typeface="Arial"/>
                <a:cs typeface="Arial"/>
              </a:rPr>
              <a:t>-</a:t>
            </a:r>
            <a:r>
              <a:rPr sz="1350" b="1" spc="-82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baseline="6172" dirty="0">
                <a:solidFill>
                  <a:srgbClr val="231F20"/>
                </a:solidFill>
                <a:latin typeface="Arial"/>
                <a:cs typeface="Arial"/>
              </a:rPr>
              <a:t>2:00</a:t>
            </a:r>
            <a:r>
              <a:rPr sz="1350" b="1" spc="-82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60" baseline="6172" dirty="0">
                <a:solidFill>
                  <a:srgbClr val="231F20"/>
                </a:solidFill>
                <a:latin typeface="Arial"/>
                <a:cs typeface="Arial"/>
              </a:rPr>
              <a:t>PM</a:t>
            </a:r>
            <a:endParaRPr sz="1350" baseline="6172">
              <a:latin typeface="Arial"/>
              <a:cs typeface="Arial"/>
            </a:endParaRPr>
          </a:p>
          <a:p>
            <a:pPr marL="137795">
              <a:lnSpc>
                <a:spcPct val="100000"/>
              </a:lnSpc>
              <a:spcBef>
                <a:spcPts val="620"/>
              </a:spcBef>
              <a:tabLst>
                <a:tab pos="1382395" algn="l"/>
                <a:tab pos="4848860" algn="l"/>
                <a:tab pos="6855459" algn="l"/>
              </a:tabLst>
            </a:pPr>
            <a:r>
              <a:rPr sz="900" b="1" spc="20" dirty="0">
                <a:solidFill>
                  <a:srgbClr val="231F20"/>
                </a:solidFill>
                <a:latin typeface="Arial"/>
                <a:cs typeface="Arial"/>
              </a:rPr>
              <a:t>Carolina	</a:t>
            </a:r>
            <a:r>
              <a:rPr sz="900" b="1" spc="-15" dirty="0">
                <a:solidFill>
                  <a:srgbClr val="231F20"/>
                </a:solidFill>
                <a:latin typeface="Arial"/>
                <a:cs typeface="Arial"/>
              </a:rPr>
              <a:t>VICTOR </a:t>
            </a:r>
            <a:r>
              <a:rPr sz="900" b="1" spc="-50" dirty="0">
                <a:solidFill>
                  <a:srgbClr val="231F20"/>
                </a:solidFill>
                <a:latin typeface="Arial"/>
                <a:cs typeface="Arial"/>
              </a:rPr>
              <a:t>TORRES</a:t>
            </a:r>
            <a:r>
              <a:rPr sz="9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5" dirty="0">
                <a:solidFill>
                  <a:srgbClr val="231F20"/>
                </a:solidFill>
                <a:latin typeface="Arial"/>
                <a:cs typeface="Arial"/>
              </a:rPr>
              <a:t>SANTO</a:t>
            </a:r>
            <a:r>
              <a:rPr sz="9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40" dirty="0">
                <a:solidFill>
                  <a:srgbClr val="231F20"/>
                </a:solidFill>
                <a:latin typeface="Arial"/>
                <a:cs typeface="Arial"/>
              </a:rPr>
              <a:t>DOMINGO	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(787)</a:t>
            </a:r>
            <a:r>
              <a:rPr sz="9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757-5075	</a:t>
            </a:r>
            <a:r>
              <a:rPr sz="1350" b="1" spc="-30" baseline="6172" dirty="0">
                <a:solidFill>
                  <a:srgbClr val="231F20"/>
                </a:solidFill>
                <a:latin typeface="Arial"/>
                <a:cs typeface="Arial"/>
              </a:rPr>
              <a:t>L-V </a:t>
            </a:r>
            <a:r>
              <a:rPr sz="1350" b="1" baseline="6172" dirty="0">
                <a:solidFill>
                  <a:srgbClr val="231F20"/>
                </a:solidFill>
                <a:latin typeface="Arial"/>
                <a:cs typeface="Arial"/>
              </a:rPr>
              <a:t>8:00 </a:t>
            </a:r>
            <a:r>
              <a:rPr sz="1350" b="1" spc="15" baseline="6172" dirty="0">
                <a:solidFill>
                  <a:srgbClr val="231F20"/>
                </a:solidFill>
                <a:latin typeface="Arial"/>
                <a:cs typeface="Arial"/>
              </a:rPr>
              <a:t>AM-1:00</a:t>
            </a:r>
            <a:r>
              <a:rPr sz="1350" b="1" spc="-240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60" baseline="6172" dirty="0">
                <a:solidFill>
                  <a:srgbClr val="231F20"/>
                </a:solidFill>
                <a:latin typeface="Arial"/>
                <a:cs typeface="Arial"/>
              </a:rPr>
              <a:t>PM</a:t>
            </a:r>
            <a:endParaRPr sz="1350" baseline="6172">
              <a:latin typeface="Arial"/>
              <a:cs typeface="Arial"/>
            </a:endParaRPr>
          </a:p>
          <a:p>
            <a:pPr marL="137795" marR="494030">
              <a:lnSpc>
                <a:spcPct val="175900"/>
              </a:lnSpc>
              <a:tabLst>
                <a:tab pos="1382395" algn="l"/>
                <a:tab pos="4848860" algn="l"/>
                <a:tab pos="6855459" algn="l"/>
              </a:tabLst>
            </a:pP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Ceiba	</a:t>
            </a:r>
            <a:r>
              <a:rPr sz="900" b="1" spc="-20" dirty="0">
                <a:solidFill>
                  <a:srgbClr val="231F20"/>
                </a:solidFill>
                <a:latin typeface="Arial"/>
                <a:cs typeface="Arial"/>
              </a:rPr>
              <a:t>CENTRO </a:t>
            </a:r>
            <a:r>
              <a:rPr sz="900" b="1" spc="-5" dirty="0">
                <a:solidFill>
                  <a:srgbClr val="231F20"/>
                </a:solidFill>
                <a:latin typeface="Arial"/>
                <a:cs typeface="Arial"/>
              </a:rPr>
              <a:t>DR. </a:t>
            </a:r>
            <a:r>
              <a:rPr sz="900" b="1" spc="-20" dirty="0">
                <a:solidFill>
                  <a:srgbClr val="231F20"/>
                </a:solidFill>
                <a:latin typeface="Arial"/>
                <a:cs typeface="Arial"/>
              </a:rPr>
              <a:t>ANGEL</a:t>
            </a:r>
            <a:r>
              <a:rPr sz="900" b="1" spc="-85" dirty="0">
                <a:solidFill>
                  <a:srgbClr val="231F20"/>
                </a:solidFill>
                <a:latin typeface="Arial"/>
                <a:cs typeface="Arial"/>
              </a:rPr>
              <a:t> S</a:t>
            </a:r>
            <a:r>
              <a:rPr sz="9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20" dirty="0">
                <a:solidFill>
                  <a:srgbClr val="231F20"/>
                </a:solidFill>
                <a:latin typeface="Arial"/>
                <a:cs typeface="Arial"/>
              </a:rPr>
              <a:t>MUNTANER	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(787)</a:t>
            </a:r>
            <a:r>
              <a:rPr sz="9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885-4446	</a:t>
            </a:r>
            <a:r>
              <a:rPr sz="1350" b="1" spc="60" baseline="12345" dirty="0">
                <a:solidFill>
                  <a:srgbClr val="231F20"/>
                </a:solidFill>
                <a:latin typeface="Arial"/>
                <a:cs typeface="Arial"/>
              </a:rPr>
              <a:t>Martes- </a:t>
            </a:r>
            <a:r>
              <a:rPr sz="1350" b="1" baseline="12345" dirty="0">
                <a:solidFill>
                  <a:srgbClr val="231F20"/>
                </a:solidFill>
                <a:latin typeface="Arial"/>
                <a:cs typeface="Arial"/>
              </a:rPr>
              <a:t>1:00 </a:t>
            </a:r>
            <a:r>
              <a:rPr sz="1350" b="1" spc="37" baseline="12345" dirty="0">
                <a:solidFill>
                  <a:srgbClr val="231F20"/>
                </a:solidFill>
                <a:latin typeface="Arial"/>
                <a:cs typeface="Arial"/>
              </a:rPr>
              <a:t>PM-4:00PM/</a:t>
            </a:r>
            <a:r>
              <a:rPr sz="1350" b="1" spc="-277" baseline="123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-30" baseline="12345" dirty="0">
                <a:solidFill>
                  <a:srgbClr val="231F20"/>
                </a:solidFill>
                <a:latin typeface="Arial"/>
                <a:cs typeface="Arial"/>
              </a:rPr>
              <a:t>Jueves</a:t>
            </a:r>
            <a:r>
              <a:rPr sz="1350" b="1" spc="-75" baseline="123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15" baseline="12345" dirty="0">
                <a:solidFill>
                  <a:srgbClr val="231F20"/>
                </a:solidFill>
                <a:latin typeface="Arial"/>
                <a:cs typeface="Arial"/>
              </a:rPr>
              <a:t>7:00AM-4:00PM </a:t>
            </a:r>
            <a:r>
              <a:rPr sz="1350" b="1" spc="-7" baseline="123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25" dirty="0">
                <a:solidFill>
                  <a:srgbClr val="231F20"/>
                </a:solidFill>
                <a:latin typeface="Arial"/>
                <a:cs typeface="Arial"/>
              </a:rPr>
              <a:t>Culebra	</a:t>
            </a:r>
            <a:r>
              <a:rPr sz="900" b="1" spc="-80" dirty="0">
                <a:solidFill>
                  <a:srgbClr val="231F20"/>
                </a:solidFill>
                <a:latin typeface="Arial"/>
                <a:cs typeface="Arial"/>
              </a:rPr>
              <a:t>CSC</a:t>
            </a:r>
            <a:r>
              <a:rPr sz="900" b="1" spc="-40" dirty="0">
                <a:solidFill>
                  <a:srgbClr val="231F20"/>
                </a:solidFill>
                <a:latin typeface="Arial"/>
                <a:cs typeface="Arial"/>
              </a:rPr>
              <a:t> CULEBRA	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(787)</a:t>
            </a:r>
            <a:r>
              <a:rPr sz="9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742-0001	</a:t>
            </a:r>
            <a:r>
              <a:rPr sz="1350" b="1" spc="-30" baseline="12345" dirty="0">
                <a:solidFill>
                  <a:srgbClr val="231F20"/>
                </a:solidFill>
                <a:latin typeface="Arial"/>
                <a:cs typeface="Arial"/>
              </a:rPr>
              <a:t>L-V </a:t>
            </a:r>
            <a:r>
              <a:rPr sz="1350" b="1" baseline="12345" dirty="0">
                <a:solidFill>
                  <a:srgbClr val="231F20"/>
                </a:solidFill>
                <a:latin typeface="Arial"/>
                <a:cs typeface="Arial"/>
              </a:rPr>
              <a:t>7:00 </a:t>
            </a:r>
            <a:r>
              <a:rPr sz="1350" b="1" spc="15" baseline="12345" dirty="0">
                <a:solidFill>
                  <a:srgbClr val="231F20"/>
                </a:solidFill>
                <a:latin typeface="Arial"/>
                <a:cs typeface="Arial"/>
              </a:rPr>
              <a:t>AM-4:30</a:t>
            </a:r>
            <a:r>
              <a:rPr sz="1350" b="1" spc="-240" baseline="123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60" baseline="12345" dirty="0">
                <a:solidFill>
                  <a:srgbClr val="231F20"/>
                </a:solidFill>
                <a:latin typeface="Arial"/>
                <a:cs typeface="Arial"/>
              </a:rPr>
              <a:t>PM</a:t>
            </a:r>
            <a:endParaRPr sz="1350" baseline="12345">
              <a:latin typeface="Arial"/>
              <a:cs typeface="Arial"/>
            </a:endParaRPr>
          </a:p>
          <a:p>
            <a:pPr marL="137795">
              <a:lnSpc>
                <a:spcPts val="840"/>
              </a:lnSpc>
              <a:spcBef>
                <a:spcPts val="819"/>
              </a:spcBef>
              <a:tabLst>
                <a:tab pos="1382395" algn="l"/>
                <a:tab pos="4848860" algn="l"/>
                <a:tab pos="6855459" algn="l"/>
              </a:tabLst>
            </a:pPr>
            <a:r>
              <a:rPr sz="900" b="1" spc="20" dirty="0">
                <a:solidFill>
                  <a:srgbClr val="231F20"/>
                </a:solidFill>
                <a:latin typeface="Arial"/>
                <a:cs typeface="Arial"/>
              </a:rPr>
              <a:t>Cupey/Trujillo</a:t>
            </a:r>
            <a:r>
              <a:rPr sz="9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25" dirty="0">
                <a:solidFill>
                  <a:srgbClr val="231F20"/>
                </a:solidFill>
                <a:latin typeface="Arial"/>
                <a:cs typeface="Arial"/>
              </a:rPr>
              <a:t>Alto	</a:t>
            </a:r>
            <a:r>
              <a:rPr sz="900" b="1" spc="-10" dirty="0">
                <a:solidFill>
                  <a:srgbClr val="231F20"/>
                </a:solidFill>
                <a:latin typeface="Arial"/>
                <a:cs typeface="Arial"/>
              </a:rPr>
              <a:t>GRUPO 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MEDICO</a:t>
            </a:r>
            <a:r>
              <a:rPr sz="900" b="1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5" dirty="0">
                <a:solidFill>
                  <a:srgbClr val="231F20"/>
                </a:solidFill>
                <a:latin typeface="Arial"/>
                <a:cs typeface="Arial"/>
              </a:rPr>
              <a:t>SAN</a:t>
            </a:r>
            <a:r>
              <a:rPr sz="9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30" dirty="0">
                <a:solidFill>
                  <a:srgbClr val="231F20"/>
                </a:solidFill>
                <a:latin typeface="Arial"/>
                <a:cs typeface="Arial"/>
              </a:rPr>
              <a:t>GERARDO	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(787) 293-2959 </a:t>
            </a:r>
            <a:r>
              <a:rPr sz="900" b="1" spc="135" dirty="0">
                <a:solidFill>
                  <a:srgbClr val="231F20"/>
                </a:solidFill>
                <a:latin typeface="Arial"/>
                <a:cs typeface="Arial"/>
              </a:rPr>
              <a:t>/</a:t>
            </a:r>
            <a:r>
              <a:rPr sz="900" b="1" spc="-1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(787)</a:t>
            </a:r>
            <a:r>
              <a:rPr sz="9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292-1836	</a:t>
            </a:r>
            <a:r>
              <a:rPr sz="1350" b="1" spc="15" baseline="18518" dirty="0">
                <a:solidFill>
                  <a:srgbClr val="231F20"/>
                </a:solidFill>
                <a:latin typeface="Arial"/>
                <a:cs typeface="Arial"/>
              </a:rPr>
              <a:t>Lunes</a:t>
            </a:r>
            <a:r>
              <a:rPr sz="1350" b="1" spc="-75" baseline="18518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44" baseline="18518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1350" b="1" spc="-75" baseline="18518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75" baseline="18518" dirty="0">
                <a:solidFill>
                  <a:srgbClr val="231F20"/>
                </a:solidFill>
                <a:latin typeface="Arial"/>
                <a:cs typeface="Arial"/>
              </a:rPr>
              <a:t>Martes</a:t>
            </a:r>
            <a:r>
              <a:rPr sz="1350" b="1" spc="-75" baseline="18518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baseline="18518" dirty="0">
                <a:solidFill>
                  <a:srgbClr val="231F20"/>
                </a:solidFill>
                <a:latin typeface="Arial"/>
                <a:cs typeface="Arial"/>
              </a:rPr>
              <a:t>8:00</a:t>
            </a:r>
            <a:r>
              <a:rPr sz="1350" b="1" spc="-75" baseline="18518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15" baseline="18518" dirty="0">
                <a:solidFill>
                  <a:srgbClr val="231F20"/>
                </a:solidFill>
                <a:latin typeface="Arial"/>
                <a:cs typeface="Arial"/>
              </a:rPr>
              <a:t>AM-1:00</a:t>
            </a:r>
            <a:r>
              <a:rPr sz="1350" b="1" spc="-75" baseline="18518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75" baseline="18518" dirty="0">
                <a:solidFill>
                  <a:srgbClr val="231F20"/>
                </a:solidFill>
                <a:latin typeface="Arial"/>
                <a:cs typeface="Arial"/>
              </a:rPr>
              <a:t>PM</a:t>
            </a:r>
            <a:r>
              <a:rPr sz="1350" b="1" spc="-75" baseline="18518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30" baseline="18518" dirty="0">
                <a:solidFill>
                  <a:srgbClr val="231F20"/>
                </a:solidFill>
                <a:latin typeface="Arial"/>
                <a:cs typeface="Arial"/>
              </a:rPr>
              <a:t>(Cupey)/Miercoles</a:t>
            </a:r>
            <a:endParaRPr sz="1350" baseline="18518">
              <a:latin typeface="Arial"/>
              <a:cs typeface="Arial"/>
            </a:endParaRPr>
          </a:p>
          <a:p>
            <a:pPr marR="1006475" algn="r">
              <a:lnSpc>
                <a:spcPts val="840"/>
              </a:lnSpc>
            </a:pPr>
            <a:r>
              <a:rPr sz="900" b="1" spc="30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9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20" dirty="0">
                <a:solidFill>
                  <a:srgbClr val="231F20"/>
                </a:solidFill>
                <a:latin typeface="Arial"/>
                <a:cs typeface="Arial"/>
              </a:rPr>
              <a:t>Jueves</a:t>
            </a:r>
            <a:r>
              <a:rPr sz="9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231F20"/>
                </a:solidFill>
                <a:latin typeface="Arial"/>
                <a:cs typeface="Arial"/>
              </a:rPr>
              <a:t>8:00</a:t>
            </a:r>
            <a:r>
              <a:rPr sz="9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AM-1:00</a:t>
            </a:r>
            <a:r>
              <a:rPr sz="9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50" dirty="0">
                <a:solidFill>
                  <a:srgbClr val="231F20"/>
                </a:solidFill>
                <a:latin typeface="Arial"/>
                <a:cs typeface="Arial"/>
              </a:rPr>
              <a:t>PM</a:t>
            </a:r>
            <a:r>
              <a:rPr sz="9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5" dirty="0">
                <a:solidFill>
                  <a:srgbClr val="231F20"/>
                </a:solidFill>
                <a:latin typeface="Arial"/>
                <a:cs typeface="Arial"/>
              </a:rPr>
              <a:t>(Trujillo</a:t>
            </a:r>
            <a:r>
              <a:rPr sz="900" b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5" dirty="0">
                <a:solidFill>
                  <a:srgbClr val="231F20"/>
                </a:solidFill>
                <a:latin typeface="Arial"/>
                <a:cs typeface="Arial"/>
              </a:rPr>
              <a:t>Alto)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400">
              <a:latin typeface="Times New Roman"/>
              <a:cs typeface="Times New Roman"/>
            </a:endParaRPr>
          </a:p>
          <a:p>
            <a:pPr marR="325755" algn="r">
              <a:lnSpc>
                <a:spcPct val="100000"/>
              </a:lnSpc>
            </a:pPr>
            <a:r>
              <a:rPr sz="700" b="1" spc="-190" dirty="0">
                <a:solidFill>
                  <a:srgbClr val="231F20"/>
                </a:solidFill>
                <a:latin typeface="Arial"/>
                <a:cs typeface="Arial"/>
              </a:rPr>
              <a:t>¿Ayuda                            </a:t>
            </a:r>
            <a:r>
              <a:rPr sz="700" b="1" spc="-195" dirty="0">
                <a:solidFill>
                  <a:srgbClr val="231F20"/>
                </a:solidFill>
                <a:latin typeface="Arial"/>
                <a:cs typeface="Arial"/>
              </a:rPr>
              <a:t>con</a:t>
            </a:r>
            <a:r>
              <a:rPr sz="700" b="1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00" b="1" spc="-190" dirty="0">
                <a:solidFill>
                  <a:srgbClr val="231F20"/>
                </a:solidFill>
                <a:latin typeface="Arial"/>
                <a:cs typeface="Arial"/>
              </a:rPr>
              <a:t>su                            </a:t>
            </a:r>
            <a:r>
              <a:rPr sz="700" b="1" spc="-160" dirty="0">
                <a:solidFill>
                  <a:srgbClr val="231F20"/>
                </a:solidFill>
                <a:latin typeface="Arial"/>
                <a:cs typeface="Arial"/>
              </a:rPr>
              <a:t>Plan    </a:t>
            </a:r>
            <a:r>
              <a:rPr sz="700" b="1" spc="-180" dirty="0">
                <a:solidFill>
                  <a:srgbClr val="231F20"/>
                </a:solidFill>
                <a:latin typeface="Arial"/>
                <a:cs typeface="Arial"/>
              </a:rPr>
              <a:t>de         </a:t>
            </a:r>
            <a:r>
              <a:rPr sz="700" b="1" spc="-170" dirty="0">
                <a:solidFill>
                  <a:srgbClr val="231F20"/>
                </a:solidFill>
                <a:latin typeface="Arial"/>
                <a:cs typeface="Arial"/>
              </a:rPr>
              <a:t>Salud     </a:t>
            </a:r>
            <a:r>
              <a:rPr sz="700" b="1" spc="-145" dirty="0">
                <a:solidFill>
                  <a:srgbClr val="231F20"/>
                </a:solidFill>
                <a:latin typeface="Arial"/>
                <a:cs typeface="Arial"/>
              </a:rPr>
              <a:t>del </a:t>
            </a:r>
            <a:r>
              <a:rPr sz="700" b="1" spc="-1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00" b="1" spc="-180" dirty="0">
                <a:solidFill>
                  <a:srgbClr val="231F20"/>
                </a:solidFill>
                <a:latin typeface="Arial"/>
                <a:cs typeface="Arial"/>
              </a:rPr>
              <a:t>Gobierno?</a:t>
            </a:r>
            <a:endParaRPr sz="700">
              <a:latin typeface="Arial"/>
              <a:cs typeface="Arial"/>
            </a:endParaRPr>
          </a:p>
          <a:p>
            <a:pPr marL="374015">
              <a:lnSpc>
                <a:spcPts val="3010"/>
              </a:lnSpc>
              <a:spcBef>
                <a:spcPts val="395"/>
              </a:spcBef>
            </a:pPr>
            <a:r>
              <a:rPr sz="2700" b="1" spc="15" dirty="0">
                <a:solidFill>
                  <a:srgbClr val="FFFFFF"/>
                </a:solidFill>
                <a:latin typeface="Arial"/>
                <a:cs typeface="Arial"/>
              </a:rPr>
              <a:t>Región</a:t>
            </a:r>
            <a:r>
              <a:rPr sz="2700" b="1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00" b="1" spc="120" dirty="0">
                <a:solidFill>
                  <a:srgbClr val="FFFFFF"/>
                </a:solidFill>
                <a:latin typeface="Arial"/>
                <a:cs typeface="Arial"/>
              </a:rPr>
              <a:t>Noreste</a:t>
            </a:r>
            <a:endParaRPr sz="2700">
              <a:latin typeface="Arial"/>
              <a:cs typeface="Arial"/>
            </a:endParaRPr>
          </a:p>
          <a:p>
            <a:pPr marR="304800" algn="r">
              <a:lnSpc>
                <a:spcPts val="480"/>
              </a:lnSpc>
            </a:pPr>
            <a:r>
              <a:rPr sz="600" spc="20" dirty="0">
                <a:solidFill>
                  <a:srgbClr val="231F20"/>
                </a:solidFill>
                <a:latin typeface="Gotham-Book"/>
                <a:cs typeface="Gotham-Book"/>
              </a:rPr>
              <a:t>Línea </a:t>
            </a:r>
            <a:r>
              <a:rPr sz="600" spc="10" dirty="0">
                <a:solidFill>
                  <a:srgbClr val="231F20"/>
                </a:solidFill>
                <a:latin typeface="Gotham-Book"/>
                <a:cs typeface="Gotham-Book"/>
              </a:rPr>
              <a:t>libre </a:t>
            </a:r>
            <a:r>
              <a:rPr sz="600" spc="20" dirty="0">
                <a:solidFill>
                  <a:srgbClr val="231F20"/>
                </a:solidFill>
                <a:latin typeface="Gotham-Book"/>
                <a:cs typeface="Gotham-Book"/>
              </a:rPr>
              <a:t>de</a:t>
            </a:r>
            <a:r>
              <a:rPr sz="600" spc="-35" dirty="0">
                <a:solidFill>
                  <a:srgbClr val="231F20"/>
                </a:solidFill>
                <a:latin typeface="Gotham-Book"/>
                <a:cs typeface="Gotham-Book"/>
              </a:rPr>
              <a:t> </a:t>
            </a:r>
            <a:r>
              <a:rPr sz="600" spc="15" dirty="0">
                <a:solidFill>
                  <a:srgbClr val="231F20"/>
                </a:solidFill>
                <a:latin typeface="Gotham-Book"/>
                <a:cs typeface="Gotham-Book"/>
              </a:rPr>
              <a:t>cargos</a:t>
            </a:r>
            <a:endParaRPr sz="600">
              <a:latin typeface="Gotham-Book"/>
              <a:cs typeface="Gotham-Book"/>
            </a:endParaRPr>
          </a:p>
          <a:p>
            <a:pPr marR="252095" algn="r">
              <a:lnSpc>
                <a:spcPts val="1130"/>
              </a:lnSpc>
            </a:pPr>
            <a:r>
              <a:rPr sz="900" b="1" spc="-5" dirty="0">
                <a:solidFill>
                  <a:srgbClr val="231F20"/>
                </a:solidFill>
                <a:latin typeface="Gotham"/>
                <a:cs typeface="Gotham"/>
              </a:rPr>
              <a:t>1-800-981-</a:t>
            </a:r>
            <a:r>
              <a:rPr sz="900" b="1" spc="-15" dirty="0">
                <a:solidFill>
                  <a:srgbClr val="231F20"/>
                </a:solidFill>
                <a:latin typeface="Gotham"/>
                <a:cs typeface="Gotham"/>
              </a:rPr>
              <a:t>2</a:t>
            </a:r>
            <a:r>
              <a:rPr sz="900" b="1" spc="-25" dirty="0">
                <a:solidFill>
                  <a:srgbClr val="231F20"/>
                </a:solidFill>
                <a:latin typeface="Gotham"/>
                <a:cs typeface="Gotham"/>
              </a:rPr>
              <a:t>7</a:t>
            </a:r>
            <a:r>
              <a:rPr sz="900" b="1" spc="-30" dirty="0">
                <a:solidFill>
                  <a:srgbClr val="231F20"/>
                </a:solidFill>
                <a:latin typeface="Gotham"/>
                <a:cs typeface="Gotham"/>
              </a:rPr>
              <a:t>3</a:t>
            </a:r>
            <a:r>
              <a:rPr sz="900" b="1" spc="-5" dirty="0">
                <a:solidFill>
                  <a:srgbClr val="231F20"/>
                </a:solidFill>
                <a:latin typeface="Gotham"/>
                <a:cs typeface="Gotham"/>
              </a:rPr>
              <a:t>7</a:t>
            </a:r>
            <a:endParaRPr sz="900">
              <a:latin typeface="Gotham"/>
              <a:cs typeface="Gotham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0" y="0"/>
            <a:ext cx="10058400" cy="77347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0"/>
            <a:ext cx="10058400" cy="737513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0" y="5425033"/>
            <a:ext cx="10058400" cy="234736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43414" y="299074"/>
            <a:ext cx="2012505" cy="82919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0" y="2006955"/>
            <a:ext cx="10058400" cy="5765800"/>
          </a:xfrm>
          <a:custGeom>
            <a:avLst/>
            <a:gdLst/>
            <a:ahLst/>
            <a:cxnLst/>
            <a:rect l="l" t="t" r="r" b="b"/>
            <a:pathLst>
              <a:path w="10058400" h="5765800">
                <a:moveTo>
                  <a:pt x="0" y="5765444"/>
                </a:moveTo>
                <a:lnTo>
                  <a:pt x="10058400" y="5765444"/>
                </a:lnTo>
                <a:lnTo>
                  <a:pt x="10058400" y="0"/>
                </a:lnTo>
                <a:lnTo>
                  <a:pt x="0" y="0"/>
                </a:lnTo>
                <a:lnTo>
                  <a:pt x="0" y="576544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0" y="6791083"/>
            <a:ext cx="6486639" cy="80601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 txBox="1"/>
          <p:nvPr/>
        </p:nvSpPr>
        <p:spPr>
          <a:xfrm>
            <a:off x="361900" y="6924902"/>
            <a:ext cx="3295700" cy="471283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lang="en-US" sz="2700" b="1" spc="15" smtClean="0">
                <a:solidFill>
                  <a:srgbClr val="FFFFFF"/>
                </a:solidFill>
                <a:latin typeface="Arial"/>
                <a:cs typeface="Arial"/>
              </a:rPr>
              <a:t>Northeast </a:t>
            </a:r>
            <a:r>
              <a:rPr lang="en-US" sz="2700" b="1" spc="15" dirty="0" smtClean="0">
                <a:solidFill>
                  <a:srgbClr val="FFFFFF"/>
                </a:solidFill>
                <a:latin typeface="Arial"/>
                <a:cs typeface="Arial"/>
              </a:rPr>
              <a:t>Region</a:t>
            </a:r>
            <a:r>
              <a:rPr lang="en-US" sz="2800" dirty="0" smtClean="0"/>
              <a:t> </a:t>
            </a:r>
            <a:endParaRPr lang="en-US" sz="2700" b="1" spc="15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02" name="Title 101"/>
          <p:cNvSpPr>
            <a:spLocks noGrp="1"/>
          </p:cNvSpPr>
          <p:nvPr>
            <p:ph type="title"/>
          </p:nvPr>
        </p:nvSpPr>
        <p:spPr>
          <a:xfrm>
            <a:off x="325551" y="460492"/>
            <a:ext cx="9407296" cy="377026"/>
          </a:xfrm>
        </p:spPr>
        <p:txBody>
          <a:bodyPr/>
          <a:lstStyle/>
          <a:p>
            <a:pPr algn="r"/>
            <a:r>
              <a:rPr lang="en-US" spc="-30" dirty="0" smtClean="0"/>
              <a:t>MONTHLY ACTIVITIES CALENDAR</a:t>
            </a:r>
            <a:endParaRPr lang="en-US" dirty="0"/>
          </a:p>
        </p:txBody>
      </p:sp>
      <p:pic>
        <p:nvPicPr>
          <p:cNvPr id="22" name="Picture 21" descr="logo MMMH ASES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909" y="6705600"/>
            <a:ext cx="2565091" cy="990600"/>
          </a:xfrm>
          <a:prstGeom prst="rect">
            <a:avLst/>
          </a:prstGeom>
        </p:spPr>
      </p:pic>
      <p:graphicFrame>
        <p:nvGraphicFramePr>
          <p:cNvPr id="29" name="object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612876"/>
              </p:ext>
            </p:extLst>
          </p:nvPr>
        </p:nvGraphicFramePr>
        <p:xfrm>
          <a:off x="-6350" y="1828800"/>
          <a:ext cx="10058398" cy="425850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11350"/>
                <a:gridCol w="1295400"/>
                <a:gridCol w="1524000"/>
                <a:gridCol w="3657600"/>
                <a:gridCol w="1670048"/>
              </a:tblGrid>
              <a:tr h="283082">
                <a:tc>
                  <a:txBody>
                    <a:bodyPr/>
                    <a:lstStyle/>
                    <a:p>
                      <a:pPr marL="135255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lang="en-US" sz="1150" b="1" spc="15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NAME</a:t>
                      </a:r>
                      <a:r>
                        <a:rPr lang="en-US" sz="1150" b="1" spc="15" baseline="0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EVENT</a:t>
                      </a:r>
                      <a:endParaRPr sz="1150" dirty="0">
                        <a:latin typeface="Arial"/>
                        <a:cs typeface="Arial"/>
                      </a:endParaRPr>
                    </a:p>
                  </a:txBody>
                  <a:tcPr marL="0" marR="0" marT="48895" marB="0">
                    <a:solidFill>
                      <a:srgbClr val="F15D22"/>
                    </a:solidFill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lang="en-US" sz="1150" b="1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DAY</a:t>
                      </a:r>
                      <a:endParaRPr sz="1150" b="1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0" marR="0" marT="48895" marB="0">
                    <a:solidFill>
                      <a:srgbClr val="F15D22"/>
                    </a:solidFill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lang="en-US" sz="1150" b="1" spc="-55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TIME</a:t>
                      </a:r>
                      <a:endParaRPr sz="1150" dirty="0">
                        <a:latin typeface="Arial"/>
                        <a:cs typeface="Arial"/>
                      </a:endParaRPr>
                    </a:p>
                  </a:txBody>
                  <a:tcPr marL="0" marR="0" marT="48895" marB="0">
                    <a:solidFill>
                      <a:srgbClr val="F15D22"/>
                    </a:solidFill>
                  </a:tcPr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lang="en-US" sz="1150" b="1" spc="-25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VENUE</a:t>
                      </a:r>
                      <a:endParaRPr sz="1150" dirty="0">
                        <a:latin typeface="Arial"/>
                        <a:cs typeface="Arial"/>
                      </a:endParaRPr>
                    </a:p>
                  </a:txBody>
                  <a:tcPr marL="0" marR="0" marT="48895" marB="0"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15D22"/>
                    </a:solidFill>
                  </a:tcPr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lang="en-US" sz="1150" b="1" dirty="0" smtClean="0">
                          <a:latin typeface="Arial"/>
                          <a:cs typeface="Arial"/>
                        </a:rPr>
                        <a:t>DESCRIPTION</a:t>
                      </a:r>
                      <a:endParaRPr sz="1150" b="1" dirty="0">
                        <a:latin typeface="Arial"/>
                        <a:cs typeface="Arial"/>
                      </a:endParaRPr>
                    </a:p>
                  </a:txBody>
                  <a:tcPr marL="0" marR="0" marT="48895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15D22"/>
                    </a:solidFill>
                  </a:tcPr>
                </a:tc>
              </a:tr>
              <a:tr h="244195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Hand Wash/ Integrated Model</a:t>
                      </a:r>
                    </a:p>
                  </a:txBody>
                  <a:tcPr marL="9525" marR="9525" marT="9525" marB="0"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01/22/2018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08:20AM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N25 CDT-</a:t>
                      </a:r>
                      <a:r>
                        <a:rPr 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Calle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Corchado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Final  </a:t>
                      </a:r>
                      <a:r>
                        <a:rPr 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Canóvanas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, P.R.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lang="en-US" sz="800" dirty="0" smtClean="0">
                          <a:latin typeface="+mj-lt"/>
                          <a:cs typeface="Arial"/>
                        </a:rPr>
                        <a:t>Educational</a:t>
                      </a:r>
                      <a:r>
                        <a:rPr lang="en-US" sz="800" baseline="0" dirty="0" smtClean="0">
                          <a:latin typeface="+mj-lt"/>
                          <a:cs typeface="Arial"/>
                        </a:rPr>
                        <a:t> Activity</a:t>
                      </a:r>
                      <a:endParaRPr sz="800" dirty="0">
                        <a:latin typeface="+mj-lt"/>
                        <a:cs typeface="Arial"/>
                      </a:endParaRPr>
                    </a:p>
                  </a:txBody>
                  <a:tcPr marL="0" marR="0" marT="52704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673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Women and Diabetes/ Integrated Model</a:t>
                      </a:r>
                    </a:p>
                  </a:txBody>
                  <a:tcPr marL="9525" marR="9525" marT="9525" marB="0"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01/22/2018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08:30AM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Departamento de la Familia-Centro de Gubernamental Calle Victoria , esquina Dr. López  Fajardo, PR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lang="en-US" sz="800" dirty="0" smtClean="0">
                          <a:latin typeface="+mj-lt"/>
                          <a:cs typeface="Arial"/>
                        </a:rPr>
                        <a:t>Educational</a:t>
                      </a:r>
                      <a:r>
                        <a:rPr lang="en-US" sz="800" baseline="0" dirty="0" smtClean="0">
                          <a:latin typeface="+mj-lt"/>
                          <a:cs typeface="Arial"/>
                        </a:rPr>
                        <a:t> Activity</a:t>
                      </a:r>
                      <a:endParaRPr lang="en-US" sz="800" dirty="0">
                        <a:latin typeface="+mj-lt"/>
                        <a:cs typeface="Arial"/>
                      </a:endParaRPr>
                    </a:p>
                  </a:txBody>
                  <a:tcPr marL="0" marR="0" marT="1778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754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Flu/ Integrated Model</a:t>
                      </a:r>
                    </a:p>
                  </a:txBody>
                  <a:tcPr marL="9525" marR="9525" marT="9525" marB="0"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01/22/2018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08:30AM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Hospital UPR Dr. Federico Trilla-Carretera 3 Km 8.3 Ave 65 Infanterria  Carolina, PR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lang="en-US" sz="800" dirty="0" smtClean="0">
                          <a:latin typeface="+mj-lt"/>
                          <a:cs typeface="Arial"/>
                        </a:rPr>
                        <a:t>Educational</a:t>
                      </a:r>
                      <a:r>
                        <a:rPr lang="en-US" sz="800" baseline="0" dirty="0" smtClean="0">
                          <a:latin typeface="+mj-lt"/>
                          <a:cs typeface="Arial"/>
                        </a:rPr>
                        <a:t> Activity</a:t>
                      </a:r>
                      <a:endParaRPr lang="en-US" sz="800" dirty="0">
                        <a:latin typeface="+mj-lt"/>
                        <a:cs typeface="Arial"/>
                      </a:endParaRPr>
                    </a:p>
                  </a:txBody>
                  <a:tcPr marL="0" marR="0" marT="2413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281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Flu/ Integrated Model</a:t>
                      </a:r>
                    </a:p>
                  </a:txBody>
                  <a:tcPr marL="9525" marR="9525" marT="9525" marB="0"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01/22/2018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09:00AM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Centro CHAI-56 Calle del Carmen W   Fajardo, P.R.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lang="en-US" sz="800" dirty="0" smtClean="0">
                          <a:latin typeface="+mj-lt"/>
                          <a:cs typeface="Arial"/>
                        </a:rPr>
                        <a:t>Educational</a:t>
                      </a:r>
                      <a:r>
                        <a:rPr lang="en-US" sz="800" baseline="0" dirty="0" smtClean="0">
                          <a:latin typeface="+mj-lt"/>
                          <a:cs typeface="Arial"/>
                        </a:rPr>
                        <a:t> Activity</a:t>
                      </a:r>
                      <a:endParaRPr lang="en-US" sz="800" dirty="0">
                        <a:latin typeface="+mj-lt"/>
                        <a:cs typeface="Arial"/>
                      </a:endParaRPr>
                    </a:p>
                  </a:txBody>
                  <a:tcPr marL="0" marR="0" marT="50165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802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Hypertension / Integrated Model</a:t>
                      </a:r>
                    </a:p>
                  </a:txBody>
                  <a:tcPr marL="9525" marR="9525" marT="9525" marB="0"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01/22/2018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09:00AM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N-50 Dra. Carmen López De la Cruz-Calle 4 L-1 Villas de Rio Grande Rio Grande, PR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lang="en-US" sz="800" dirty="0" smtClean="0">
                          <a:latin typeface="+mj-lt"/>
                          <a:cs typeface="Arial"/>
                        </a:rPr>
                        <a:t>Educational</a:t>
                      </a:r>
                      <a:r>
                        <a:rPr lang="en-US" sz="800" baseline="0" dirty="0" smtClean="0">
                          <a:latin typeface="+mj-lt"/>
                          <a:cs typeface="Arial"/>
                        </a:rPr>
                        <a:t> Activity</a:t>
                      </a:r>
                      <a:endParaRPr lang="en-US" sz="800" dirty="0">
                        <a:latin typeface="+mj-lt"/>
                        <a:cs typeface="Arial"/>
                      </a:endParaRPr>
                    </a:p>
                  </a:txBody>
                  <a:tcPr marL="0" marR="0" marT="34925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Gastroenteritis/ Integrated Model</a:t>
                      </a:r>
                    </a:p>
                  </a:txBody>
                  <a:tcPr marL="9525" marR="9525" marT="9525" marB="0"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01/22/2018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09:00AM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Medicaid-Calle Corchado Final Canóvanas, PR 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lang="en-US" sz="800" dirty="0" smtClean="0">
                          <a:latin typeface="+mj-lt"/>
                          <a:cs typeface="Arial"/>
                        </a:rPr>
                        <a:t>Educational</a:t>
                      </a:r>
                      <a:r>
                        <a:rPr lang="en-US" sz="800" baseline="0" dirty="0" smtClean="0">
                          <a:latin typeface="+mj-lt"/>
                          <a:cs typeface="Arial"/>
                        </a:rPr>
                        <a:t> Activity</a:t>
                      </a:r>
                      <a:endParaRPr lang="en-US" sz="800" dirty="0">
                        <a:latin typeface="+mj-lt"/>
                        <a:cs typeface="Arial"/>
                      </a:endParaRPr>
                    </a:p>
                  </a:txBody>
                  <a:tcPr marL="0" marR="0" marT="29209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363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Gastroenteritis/ Integrated Model</a:t>
                      </a:r>
                    </a:p>
                  </a:txBody>
                  <a:tcPr marL="9525" marR="9525" marT="9525" marB="0"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01/22/2018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09:15AM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N-50 Dra. Carmen López De la Cruz-Calle 4 L-1 Villas de Rio Grande Rio Grande, PR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lang="en-US" sz="800" dirty="0" smtClean="0">
                          <a:latin typeface="+mj-lt"/>
                          <a:cs typeface="Arial"/>
                        </a:rPr>
                        <a:t>Educational</a:t>
                      </a:r>
                      <a:r>
                        <a:rPr lang="en-US" sz="800" baseline="0" dirty="0" smtClean="0">
                          <a:latin typeface="+mj-lt"/>
                          <a:cs typeface="Arial"/>
                        </a:rPr>
                        <a:t> Activity</a:t>
                      </a:r>
                      <a:endParaRPr lang="en-US" sz="800" dirty="0">
                        <a:latin typeface="+mj-lt"/>
                        <a:cs typeface="Arial"/>
                      </a:endParaRPr>
                    </a:p>
                  </a:txBody>
                  <a:tcPr marL="0" marR="0" marT="13335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053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Flu/ Integrated Model</a:t>
                      </a:r>
                    </a:p>
                  </a:txBody>
                  <a:tcPr marL="9525" marR="9525" marT="9525" marB="0"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01/22/2018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09:15AM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Hospital UPR Dr. Federico Trilla-Carretera 3 Km 8.3 Ave 65 Infanterria  Carolina, PR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lang="en-US" sz="800" dirty="0" smtClean="0">
                          <a:latin typeface="+mj-lt"/>
                          <a:cs typeface="Arial"/>
                        </a:rPr>
                        <a:t>Educational</a:t>
                      </a:r>
                      <a:r>
                        <a:rPr lang="en-US" sz="800" baseline="0" dirty="0" smtClean="0">
                          <a:latin typeface="+mj-lt"/>
                          <a:cs typeface="Arial"/>
                        </a:rPr>
                        <a:t> Activity</a:t>
                      </a:r>
                      <a:endParaRPr lang="en-US" sz="800" dirty="0">
                        <a:latin typeface="+mj-lt"/>
                        <a:cs typeface="Arial"/>
                      </a:endParaRPr>
                    </a:p>
                  </a:txBody>
                  <a:tcPr marL="0" marR="0" marT="3683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731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Women and Diabetes/ Integrated Model</a:t>
                      </a:r>
                    </a:p>
                  </a:txBody>
                  <a:tcPr marL="9525" marR="9525" marT="9525" marB="0"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01/22/2018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09:20AM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Medicaid-Calle Corchado Final Canóvanas, PR 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lang="en-US" sz="800" dirty="0" smtClean="0">
                          <a:latin typeface="+mj-lt"/>
                          <a:cs typeface="Arial"/>
                        </a:rPr>
                        <a:t>Educational</a:t>
                      </a:r>
                      <a:r>
                        <a:rPr lang="en-US" sz="800" baseline="0" dirty="0" smtClean="0">
                          <a:latin typeface="+mj-lt"/>
                          <a:cs typeface="Arial"/>
                        </a:rPr>
                        <a:t> Activity</a:t>
                      </a:r>
                      <a:endParaRPr lang="en-US" sz="800" dirty="0">
                        <a:latin typeface="+mj-lt"/>
                        <a:cs typeface="Arial"/>
                      </a:endParaRPr>
                    </a:p>
                  </a:txBody>
                  <a:tcPr marL="0" marR="0" marT="2413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526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Hand Wash/ Integrated Model</a:t>
                      </a:r>
                    </a:p>
                  </a:txBody>
                  <a:tcPr marL="9525" marR="9525" marT="9525" marB="0"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01/22/2018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09:20AM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Centro CHAI-56 Calle del Carmen W   Fajardo, P.R.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lang="en-US" sz="800" dirty="0" smtClean="0">
                          <a:latin typeface="+mj-lt"/>
                          <a:cs typeface="Arial"/>
                        </a:rPr>
                        <a:t>Educational</a:t>
                      </a:r>
                      <a:r>
                        <a:rPr lang="en-US" sz="800" baseline="0" dirty="0" smtClean="0">
                          <a:latin typeface="+mj-lt"/>
                          <a:cs typeface="Arial"/>
                        </a:rPr>
                        <a:t> Activity</a:t>
                      </a:r>
                      <a:endParaRPr lang="en-US" sz="800" dirty="0">
                        <a:latin typeface="+mj-lt"/>
                        <a:cs typeface="Arial"/>
                      </a:endParaRPr>
                    </a:p>
                  </a:txBody>
                  <a:tcPr marL="0" marR="0" marT="31115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217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Hypertension / Integrated Model</a:t>
                      </a:r>
                    </a:p>
                  </a:txBody>
                  <a:tcPr marL="9525" marR="9525" marT="9525" marB="0"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01/22/2018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10:00AM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Medicaid-Urb. Villas de Río Grande P1 Calle 8  Rio Grande, PR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lang="en-US" sz="800" dirty="0" smtClean="0">
                          <a:latin typeface="+mj-lt"/>
                          <a:cs typeface="Arial"/>
                        </a:rPr>
                        <a:t>Educational</a:t>
                      </a:r>
                      <a:r>
                        <a:rPr lang="en-US" sz="800" baseline="0" dirty="0" smtClean="0">
                          <a:latin typeface="+mj-lt"/>
                          <a:cs typeface="Arial"/>
                        </a:rPr>
                        <a:t> Activity</a:t>
                      </a:r>
                      <a:endParaRPr lang="en-US" sz="800" dirty="0">
                        <a:latin typeface="+mj-lt"/>
                        <a:cs typeface="Arial"/>
                      </a:endParaRPr>
                    </a:p>
                  </a:txBody>
                  <a:tcPr marL="0" marR="0" marT="57785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673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Flu/ Integrated Model</a:t>
                      </a:r>
                    </a:p>
                  </a:txBody>
                  <a:tcPr marL="9525" marR="9525" marT="9525" marB="0"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01/22/2018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10:00AM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Medicaid-Fajardo Market Square Al lado de Papa John's Fajardo Fajardo, PR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lang="en-US" sz="800" dirty="0" smtClean="0">
                          <a:latin typeface="+mj-lt"/>
                          <a:cs typeface="Arial"/>
                        </a:rPr>
                        <a:t>Educational</a:t>
                      </a:r>
                      <a:r>
                        <a:rPr lang="en-US" sz="800" baseline="0" dirty="0" smtClean="0">
                          <a:latin typeface="+mj-lt"/>
                          <a:cs typeface="Arial"/>
                        </a:rPr>
                        <a:t> Activity</a:t>
                      </a:r>
                      <a:endParaRPr lang="en-US" sz="800" dirty="0">
                        <a:latin typeface="+mj-lt"/>
                        <a:cs typeface="Arial"/>
                      </a:endParaRPr>
                    </a:p>
                  </a:txBody>
                  <a:tcPr marL="0" marR="0" marT="4191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351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Flu/ Integrated Model</a:t>
                      </a:r>
                    </a:p>
                  </a:txBody>
                  <a:tcPr marL="9525" marR="9525" marT="9525" marB="0"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01/22/2018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10:00AM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Departamento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de la </a:t>
                      </a:r>
                      <a:r>
                        <a:rPr 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Familia-Canóvanas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Mall </a:t>
                      </a:r>
                      <a:r>
                        <a:rPr 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Quintas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de </a:t>
                      </a:r>
                      <a:r>
                        <a:rPr 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Canóvanas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Carr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. 185 </a:t>
                      </a:r>
                      <a:r>
                        <a:rPr 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Canóvanas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, P.R.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lang="en-US" sz="800" dirty="0" smtClean="0">
                          <a:latin typeface="+mj-lt"/>
                          <a:cs typeface="Arial"/>
                        </a:rPr>
                        <a:t>Educational</a:t>
                      </a:r>
                      <a:r>
                        <a:rPr lang="en-US" sz="800" baseline="0" dirty="0" smtClean="0">
                          <a:latin typeface="+mj-lt"/>
                          <a:cs typeface="Arial"/>
                        </a:rPr>
                        <a:t> Activity</a:t>
                      </a:r>
                      <a:endParaRPr lang="en-US" sz="800" dirty="0">
                        <a:latin typeface="+mj-lt"/>
                        <a:cs typeface="Arial"/>
                      </a:endParaRPr>
                    </a:p>
                  </a:txBody>
                  <a:tcPr marL="0" marR="0" marT="29844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228600" y="6172200"/>
            <a:ext cx="9525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300" b="1" dirty="0" err="1" smtClean="0">
                <a:latin typeface="Arial"/>
                <a:cs typeface="Arial"/>
              </a:rPr>
              <a:t>Activities</a:t>
            </a:r>
            <a:r>
              <a:rPr lang="es-ES_tradnl" sz="1300" b="1" dirty="0" smtClean="0">
                <a:latin typeface="Arial"/>
                <a:cs typeface="Arial"/>
              </a:rPr>
              <a:t> </a:t>
            </a:r>
            <a:r>
              <a:rPr lang="es-ES_tradnl" sz="1300" b="1" dirty="0" err="1" smtClean="0">
                <a:latin typeface="Arial"/>
                <a:cs typeface="Arial"/>
              </a:rPr>
              <a:t>subject</a:t>
            </a:r>
            <a:r>
              <a:rPr lang="es-ES_tradnl" sz="1300" b="1" dirty="0" smtClean="0">
                <a:latin typeface="Arial"/>
                <a:cs typeface="Arial"/>
              </a:rPr>
              <a:t> to </a:t>
            </a:r>
            <a:r>
              <a:rPr lang="es-ES_tradnl" sz="1300" b="1" dirty="0" err="1" smtClean="0">
                <a:latin typeface="Arial"/>
                <a:cs typeface="Arial"/>
              </a:rPr>
              <a:t>change</a:t>
            </a:r>
            <a:r>
              <a:rPr lang="es-ES_tradnl" sz="1300" b="1" dirty="0" smtClean="0">
                <a:latin typeface="Arial"/>
                <a:cs typeface="Arial"/>
              </a:rPr>
              <a:t>. </a:t>
            </a:r>
            <a:r>
              <a:rPr lang="es-ES_tradnl" sz="1300" b="1" dirty="0" err="1" smtClean="0">
                <a:latin typeface="Arial"/>
                <a:cs typeface="Arial"/>
              </a:rPr>
              <a:t>Contact</a:t>
            </a:r>
            <a:r>
              <a:rPr lang="es-ES_tradnl" sz="1300" b="1" dirty="0" smtClean="0">
                <a:latin typeface="Arial"/>
                <a:cs typeface="Arial"/>
              </a:rPr>
              <a:t> </a:t>
            </a:r>
            <a:r>
              <a:rPr lang="es-PR" sz="1400" b="1" dirty="0" err="1" smtClean="0"/>
              <a:t>Enrollee</a:t>
            </a:r>
            <a:r>
              <a:rPr lang="es-PR" sz="1400" b="1" dirty="0" smtClean="0"/>
              <a:t> </a:t>
            </a:r>
            <a:r>
              <a:rPr lang="es-PR" sz="1400" b="1" dirty="0" err="1" smtClean="0"/>
              <a:t>Services</a:t>
            </a:r>
            <a:r>
              <a:rPr lang="es-PR" sz="1400" b="1" dirty="0" smtClean="0"/>
              <a:t> </a:t>
            </a:r>
            <a:r>
              <a:rPr lang="es-PR" sz="1400" b="1" dirty="0" err="1" smtClean="0"/>
              <a:t>for</a:t>
            </a:r>
            <a:r>
              <a:rPr lang="es-PR" sz="1400" b="1" dirty="0" smtClean="0"/>
              <a:t> </a:t>
            </a:r>
            <a:r>
              <a:rPr lang="es-PR" sz="1400" b="1" dirty="0" err="1" smtClean="0"/>
              <a:t>confirmation</a:t>
            </a:r>
            <a:endParaRPr lang="es-ES_tradnl" sz="1300" b="1" dirty="0">
              <a:latin typeface="Arial"/>
              <a:cs typeface="Arial"/>
            </a:endParaRPr>
          </a:p>
          <a:p>
            <a:r>
              <a:rPr lang="es-ES_tradnl" sz="1200" dirty="0">
                <a:latin typeface="Arial"/>
                <a:cs typeface="Arial"/>
              </a:rPr>
              <a:t>1-844-336-3331 </a:t>
            </a:r>
            <a:r>
              <a:rPr lang="es-ES_tradnl" sz="1200" dirty="0" smtClean="0">
                <a:latin typeface="Arial"/>
                <a:cs typeface="Arial"/>
              </a:rPr>
              <a:t>(</a:t>
            </a:r>
            <a:r>
              <a:rPr lang="es-ES_tradnl" sz="1200" dirty="0" err="1" smtClean="0">
                <a:latin typeface="Arial"/>
                <a:cs typeface="Arial"/>
              </a:rPr>
              <a:t>toll</a:t>
            </a:r>
            <a:r>
              <a:rPr lang="es-ES_tradnl" sz="1200" dirty="0" smtClean="0">
                <a:latin typeface="Arial"/>
                <a:cs typeface="Arial"/>
              </a:rPr>
              <a:t> free), 787</a:t>
            </a:r>
            <a:r>
              <a:rPr lang="es-ES_tradnl" sz="1200" dirty="0">
                <a:latin typeface="Arial"/>
                <a:cs typeface="Arial"/>
              </a:rPr>
              <a:t>-999-4411 TTY </a:t>
            </a:r>
            <a:r>
              <a:rPr lang="es-ES_tradnl" sz="1200" dirty="0" smtClean="0">
                <a:latin typeface="Arial"/>
                <a:cs typeface="Arial"/>
              </a:rPr>
              <a:t>(</a:t>
            </a:r>
            <a:r>
              <a:rPr lang="es-ES_tradnl" sz="1200" dirty="0" err="1" smtClean="0">
                <a:latin typeface="Arial"/>
                <a:cs typeface="Arial"/>
              </a:rPr>
              <a:t>hearing</a:t>
            </a:r>
            <a:r>
              <a:rPr lang="es-ES_tradnl" sz="1200" dirty="0" smtClean="0">
                <a:latin typeface="Arial"/>
                <a:cs typeface="Arial"/>
              </a:rPr>
              <a:t> </a:t>
            </a:r>
            <a:r>
              <a:rPr lang="es-ES_tradnl" sz="1200" dirty="0" err="1" smtClean="0">
                <a:latin typeface="Arial"/>
                <a:cs typeface="Arial"/>
              </a:rPr>
              <a:t>impaired</a:t>
            </a:r>
            <a:r>
              <a:rPr lang="es-ES_tradnl" sz="1200" dirty="0" smtClean="0">
                <a:latin typeface="Arial"/>
                <a:cs typeface="Arial"/>
              </a:rPr>
              <a:t>)</a:t>
            </a:r>
            <a:r>
              <a:rPr lang="es-ES_tradnl" sz="1200" dirty="0">
                <a:latin typeface="Arial"/>
                <a:cs typeface="Arial"/>
              </a:rPr>
              <a:t> </a:t>
            </a:r>
            <a:r>
              <a:rPr lang="es-ES_tradnl" sz="1200" dirty="0" smtClean="0">
                <a:latin typeface="Arial"/>
                <a:cs typeface="Arial"/>
              </a:rPr>
              <a:t>de </a:t>
            </a:r>
            <a:r>
              <a:rPr lang="es-ES_tradnl" sz="1200" dirty="0" err="1" smtClean="0">
                <a:latin typeface="Arial"/>
                <a:cs typeface="Arial"/>
              </a:rPr>
              <a:t>Monday</a:t>
            </a:r>
            <a:r>
              <a:rPr lang="es-ES_tradnl" sz="1200" dirty="0" smtClean="0">
                <a:latin typeface="Arial"/>
                <a:cs typeface="Arial"/>
              </a:rPr>
              <a:t> </a:t>
            </a:r>
            <a:r>
              <a:rPr lang="es-ES_tradnl" sz="1200" dirty="0" err="1" smtClean="0">
                <a:latin typeface="Arial"/>
                <a:cs typeface="Arial"/>
              </a:rPr>
              <a:t>through</a:t>
            </a:r>
            <a:r>
              <a:rPr lang="es-ES_tradnl" sz="1200" dirty="0" smtClean="0">
                <a:latin typeface="Arial"/>
                <a:cs typeface="Arial"/>
              </a:rPr>
              <a:t> Friday </a:t>
            </a:r>
            <a:r>
              <a:rPr lang="es-ES_tradnl" sz="1200" dirty="0">
                <a:latin typeface="Arial"/>
                <a:cs typeface="Arial"/>
              </a:rPr>
              <a:t>7:00 a.m. </a:t>
            </a:r>
            <a:r>
              <a:rPr lang="es-ES_tradnl" sz="1200" dirty="0" smtClean="0">
                <a:latin typeface="Arial"/>
                <a:cs typeface="Arial"/>
              </a:rPr>
              <a:t>to  </a:t>
            </a:r>
            <a:r>
              <a:rPr lang="es-ES_tradnl" sz="1200" dirty="0">
                <a:latin typeface="Arial"/>
                <a:cs typeface="Arial"/>
              </a:rPr>
              <a:t>7:00 p.m.</a:t>
            </a:r>
          </a:p>
          <a:p>
            <a:endParaRPr lang="en-US" sz="1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014768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1723872"/>
            <a:ext cx="10058400" cy="28321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35255">
              <a:lnSpc>
                <a:spcPct val="100000"/>
              </a:lnSpc>
              <a:spcBef>
                <a:spcPts val="185"/>
              </a:spcBef>
              <a:tabLst>
                <a:tab pos="1382395" algn="l"/>
                <a:tab pos="4844415" algn="l"/>
                <a:tab pos="6835775" algn="l"/>
              </a:tabLst>
            </a:pPr>
            <a:r>
              <a:rPr sz="1150" b="1" spc="15" dirty="0">
                <a:solidFill>
                  <a:srgbClr val="231F20"/>
                </a:solidFill>
                <a:latin typeface="Arial"/>
                <a:cs typeface="Arial"/>
              </a:rPr>
              <a:t>MUNICIPIO	</a:t>
            </a:r>
            <a:r>
              <a:rPr sz="1150" b="1" spc="-20" dirty="0">
                <a:solidFill>
                  <a:srgbClr val="231F20"/>
                </a:solidFill>
                <a:latin typeface="Arial"/>
                <a:cs typeface="Arial"/>
              </a:rPr>
              <a:t>NOMBRE </a:t>
            </a:r>
            <a:r>
              <a:rPr sz="1150" b="1" spc="-60" dirty="0">
                <a:solidFill>
                  <a:srgbClr val="231F20"/>
                </a:solidFill>
                <a:latin typeface="Arial"/>
                <a:cs typeface="Arial"/>
              </a:rPr>
              <a:t>DE </a:t>
            </a:r>
            <a:r>
              <a:rPr sz="1150" b="1" spc="-55" dirty="0">
                <a:solidFill>
                  <a:srgbClr val="231F20"/>
                </a:solidFill>
                <a:latin typeface="Arial"/>
                <a:cs typeface="Arial"/>
              </a:rPr>
              <a:t>LA </a:t>
            </a:r>
            <a:r>
              <a:rPr sz="1150" b="1" spc="-30" dirty="0">
                <a:solidFill>
                  <a:srgbClr val="231F20"/>
                </a:solidFill>
                <a:latin typeface="Arial"/>
                <a:cs typeface="Arial"/>
              </a:rPr>
              <a:t>CLINICA </a:t>
            </a:r>
            <a:r>
              <a:rPr sz="1150" b="1" spc="155" dirty="0">
                <a:solidFill>
                  <a:srgbClr val="231F20"/>
                </a:solidFill>
                <a:latin typeface="Arial"/>
                <a:cs typeface="Arial"/>
              </a:rPr>
              <a:t>/</a:t>
            </a:r>
            <a:r>
              <a:rPr sz="1150" b="1" spc="-1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50" b="1" spc="-20" dirty="0">
                <a:solidFill>
                  <a:srgbClr val="231F20"/>
                </a:solidFill>
                <a:latin typeface="Arial"/>
                <a:cs typeface="Arial"/>
              </a:rPr>
              <a:t>TIPO </a:t>
            </a:r>
            <a:r>
              <a:rPr sz="1150" b="1" spc="-60" dirty="0">
                <a:solidFill>
                  <a:srgbClr val="231F20"/>
                </a:solidFill>
                <a:latin typeface="Arial"/>
                <a:cs typeface="Arial"/>
              </a:rPr>
              <a:t>DE </a:t>
            </a:r>
            <a:r>
              <a:rPr sz="1150" b="1" spc="-35" dirty="0">
                <a:solidFill>
                  <a:srgbClr val="231F20"/>
                </a:solidFill>
                <a:latin typeface="Arial"/>
                <a:cs typeface="Arial"/>
              </a:rPr>
              <a:t>FACILIDAD	</a:t>
            </a:r>
            <a:r>
              <a:rPr sz="1150" b="1" spc="-55" dirty="0">
                <a:solidFill>
                  <a:srgbClr val="231F20"/>
                </a:solidFill>
                <a:latin typeface="Arial"/>
                <a:cs typeface="Arial"/>
              </a:rPr>
              <a:t>TELÉFONO	</a:t>
            </a:r>
            <a:r>
              <a:rPr sz="1150" b="1" spc="-25" dirty="0">
                <a:solidFill>
                  <a:srgbClr val="231F20"/>
                </a:solidFill>
                <a:latin typeface="Arial"/>
                <a:cs typeface="Arial"/>
              </a:rPr>
              <a:t>HORARIO</a:t>
            </a:r>
            <a:endParaRPr sz="115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265770" y="1711523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0"/>
                </a:moveTo>
                <a:lnTo>
                  <a:pt x="0" y="12349"/>
                </a:lnTo>
              </a:path>
            </a:pathLst>
          </a:custGeom>
          <a:ln w="11010">
            <a:solidFill>
              <a:srgbClr val="F15D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22259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F15D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268234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F15D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293212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F15D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316492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F15D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341451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F15D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374408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F15D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398538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F15D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422668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F15D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446798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F15D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469831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F15D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730192" y="1711523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0"/>
                </a:moveTo>
                <a:lnTo>
                  <a:pt x="0" y="12349"/>
                </a:lnTo>
              </a:path>
            </a:pathLst>
          </a:custGeom>
          <a:ln w="11010">
            <a:solidFill>
              <a:srgbClr val="F15D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721636" y="1711523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0"/>
                </a:moveTo>
                <a:lnTo>
                  <a:pt x="0" y="12349"/>
                </a:lnTo>
              </a:path>
            </a:pathLst>
          </a:custGeom>
          <a:ln w="11010">
            <a:solidFill>
              <a:srgbClr val="F15D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6791058"/>
            <a:ext cx="6486652" cy="8060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0" y="1952370"/>
            <a:ext cx="10058400" cy="5820410"/>
          </a:xfrm>
          <a:prstGeom prst="rect">
            <a:avLst/>
          </a:prstGeom>
        </p:spPr>
        <p:txBody>
          <a:bodyPr vert="horz" wrap="square" lIns="0" tIns="82550" rIns="0" bIns="0" rtlCol="0">
            <a:spAutoFit/>
          </a:bodyPr>
          <a:lstStyle/>
          <a:p>
            <a:pPr marL="137795">
              <a:lnSpc>
                <a:spcPct val="100000"/>
              </a:lnSpc>
              <a:spcBef>
                <a:spcPts val="650"/>
              </a:spcBef>
              <a:tabLst>
                <a:tab pos="1382395" algn="l"/>
                <a:tab pos="4848860" algn="l"/>
                <a:tab pos="6855459" algn="l"/>
              </a:tabLst>
            </a:pPr>
            <a:r>
              <a:rPr sz="900" b="1" spc="35" dirty="0">
                <a:solidFill>
                  <a:srgbClr val="231F20"/>
                </a:solidFill>
                <a:latin typeface="Arial"/>
                <a:cs typeface="Arial"/>
              </a:rPr>
              <a:t>Bayamon	</a:t>
            </a:r>
            <a:r>
              <a:rPr sz="900" b="1" spc="-20" dirty="0">
                <a:solidFill>
                  <a:srgbClr val="231F20"/>
                </a:solidFill>
                <a:latin typeface="Arial"/>
                <a:cs typeface="Arial"/>
              </a:rPr>
              <a:t>CENTRO </a:t>
            </a:r>
            <a:r>
              <a:rPr sz="900" b="1" spc="-25" dirty="0">
                <a:solidFill>
                  <a:srgbClr val="231F20"/>
                </a:solidFill>
                <a:latin typeface="Arial"/>
                <a:cs typeface="Arial"/>
              </a:rPr>
              <a:t>DE </a:t>
            </a:r>
            <a:r>
              <a:rPr sz="900" b="1" spc="-35" dirty="0">
                <a:solidFill>
                  <a:srgbClr val="231F20"/>
                </a:solidFill>
                <a:latin typeface="Arial"/>
                <a:cs typeface="Arial"/>
              </a:rPr>
              <a:t>SERVICIOS</a:t>
            </a:r>
            <a:r>
              <a:rPr sz="900" b="1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25" dirty="0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sz="9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20" dirty="0">
                <a:solidFill>
                  <a:srgbClr val="231F20"/>
                </a:solidFill>
                <a:latin typeface="Arial"/>
                <a:cs typeface="Arial"/>
              </a:rPr>
              <a:t>SALUD	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(787)</a:t>
            </a:r>
            <a:r>
              <a:rPr sz="9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520-8449	</a:t>
            </a:r>
            <a:r>
              <a:rPr sz="900" b="1" spc="-20" dirty="0">
                <a:solidFill>
                  <a:srgbClr val="231F20"/>
                </a:solidFill>
                <a:latin typeface="Arial"/>
                <a:cs typeface="Arial"/>
              </a:rPr>
              <a:t>L-V</a:t>
            </a:r>
            <a:r>
              <a:rPr sz="900" b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231F20"/>
                </a:solidFill>
                <a:latin typeface="Arial"/>
                <a:cs typeface="Arial"/>
              </a:rPr>
              <a:t>8:00</a:t>
            </a:r>
            <a:r>
              <a:rPr sz="900" b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30" dirty="0">
                <a:solidFill>
                  <a:srgbClr val="231F20"/>
                </a:solidFill>
                <a:latin typeface="Arial"/>
                <a:cs typeface="Arial"/>
              </a:rPr>
              <a:t>AM-</a:t>
            </a:r>
            <a:r>
              <a:rPr sz="900" b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231F20"/>
                </a:solidFill>
                <a:latin typeface="Arial"/>
                <a:cs typeface="Arial"/>
              </a:rPr>
              <a:t>4:00</a:t>
            </a:r>
            <a:r>
              <a:rPr sz="900" b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40" dirty="0">
                <a:solidFill>
                  <a:srgbClr val="231F20"/>
                </a:solidFill>
                <a:latin typeface="Arial"/>
                <a:cs typeface="Arial"/>
              </a:rPr>
              <a:t>PM</a:t>
            </a:r>
            <a:endParaRPr sz="900">
              <a:latin typeface="Arial"/>
              <a:cs typeface="Arial"/>
            </a:endParaRPr>
          </a:p>
          <a:p>
            <a:pPr marL="137795">
              <a:lnSpc>
                <a:spcPts val="990"/>
              </a:lnSpc>
              <a:spcBef>
                <a:spcPts val="715"/>
              </a:spcBef>
              <a:tabLst>
                <a:tab pos="1382395" algn="l"/>
                <a:tab pos="4848860" algn="l"/>
                <a:tab pos="6855459" algn="l"/>
              </a:tabLst>
            </a:pPr>
            <a:r>
              <a:rPr sz="1350" b="1" spc="52" baseline="6172" dirty="0">
                <a:solidFill>
                  <a:srgbClr val="231F20"/>
                </a:solidFill>
                <a:latin typeface="Arial"/>
                <a:cs typeface="Arial"/>
              </a:rPr>
              <a:t>Bayamon	</a:t>
            </a:r>
            <a:r>
              <a:rPr sz="1350" b="1" spc="-30" baseline="6172" dirty="0">
                <a:solidFill>
                  <a:srgbClr val="231F20"/>
                </a:solidFill>
                <a:latin typeface="Arial"/>
                <a:cs typeface="Arial"/>
              </a:rPr>
              <a:t>CENTRO </a:t>
            </a:r>
            <a:r>
              <a:rPr sz="1350" b="1" spc="-22" baseline="6172" dirty="0">
                <a:solidFill>
                  <a:srgbClr val="231F20"/>
                </a:solidFill>
                <a:latin typeface="Arial"/>
                <a:cs typeface="Arial"/>
              </a:rPr>
              <a:t>PEDIATRICO </a:t>
            </a:r>
            <a:r>
              <a:rPr sz="1350" b="1" spc="-37" baseline="6172" dirty="0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sz="1350" b="1" spc="-120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15" baseline="6172" dirty="0">
                <a:solidFill>
                  <a:srgbClr val="231F20"/>
                </a:solidFill>
                <a:latin typeface="Arial"/>
                <a:cs typeface="Arial"/>
              </a:rPr>
              <a:t>RIO</a:t>
            </a:r>
            <a:r>
              <a:rPr sz="1350" b="1" spc="-60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67" baseline="6172" dirty="0">
                <a:solidFill>
                  <a:srgbClr val="231F20"/>
                </a:solidFill>
                <a:latin typeface="Arial"/>
                <a:cs typeface="Arial"/>
              </a:rPr>
              <a:t>HONDO	</a:t>
            </a:r>
            <a:r>
              <a:rPr sz="1350" b="1" spc="15" baseline="6172" dirty="0">
                <a:solidFill>
                  <a:srgbClr val="231F20"/>
                </a:solidFill>
                <a:latin typeface="Arial"/>
                <a:cs typeface="Arial"/>
              </a:rPr>
              <a:t>(787)780-1908	</a:t>
            </a:r>
            <a:r>
              <a:rPr sz="900" b="1" spc="30" dirty="0">
                <a:solidFill>
                  <a:srgbClr val="231F20"/>
                </a:solidFill>
                <a:latin typeface="Arial"/>
                <a:cs typeface="Arial"/>
              </a:rPr>
              <a:t>Dr.</a:t>
            </a:r>
            <a:r>
              <a:rPr sz="900" b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65" dirty="0">
                <a:solidFill>
                  <a:srgbClr val="231F20"/>
                </a:solidFill>
                <a:latin typeface="Arial"/>
                <a:cs typeface="Arial"/>
              </a:rPr>
              <a:t>Martín</a:t>
            </a:r>
            <a:r>
              <a:rPr sz="900" b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45" dirty="0">
                <a:solidFill>
                  <a:srgbClr val="231F20"/>
                </a:solidFill>
                <a:latin typeface="Arial"/>
                <a:cs typeface="Arial"/>
              </a:rPr>
              <a:t>Martinó-</a:t>
            </a:r>
            <a:r>
              <a:rPr sz="900" b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5" dirty="0">
                <a:solidFill>
                  <a:srgbClr val="231F20"/>
                </a:solidFill>
                <a:latin typeface="Arial"/>
                <a:cs typeface="Arial"/>
              </a:rPr>
              <a:t>L,M,M-7:30AM-4:00PM</a:t>
            </a:r>
            <a:endParaRPr sz="900">
              <a:latin typeface="Arial"/>
              <a:cs typeface="Arial"/>
            </a:endParaRPr>
          </a:p>
          <a:p>
            <a:pPr marR="419734" algn="r">
              <a:lnSpc>
                <a:spcPts val="900"/>
              </a:lnSpc>
            </a:pPr>
            <a:r>
              <a:rPr sz="900" b="1" spc="-5" dirty="0">
                <a:solidFill>
                  <a:srgbClr val="231F20"/>
                </a:solidFill>
                <a:latin typeface="Arial"/>
                <a:cs typeface="Arial"/>
              </a:rPr>
              <a:t>V- 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8:00-12:00PM/Vacunación-L-V</a:t>
            </a:r>
            <a:r>
              <a:rPr sz="900" b="1" spc="-1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7:30AM-11:00AM</a:t>
            </a:r>
            <a:endParaRPr sz="900">
              <a:latin typeface="Arial"/>
              <a:cs typeface="Arial"/>
            </a:endParaRPr>
          </a:p>
          <a:p>
            <a:pPr marL="6855459">
              <a:lnSpc>
                <a:spcPts val="990"/>
              </a:lnSpc>
            </a:pPr>
            <a:r>
              <a:rPr sz="900" b="1" spc="30" dirty="0">
                <a:solidFill>
                  <a:srgbClr val="231F20"/>
                </a:solidFill>
                <a:latin typeface="Arial"/>
                <a:cs typeface="Arial"/>
              </a:rPr>
              <a:t>Dr.</a:t>
            </a:r>
            <a:r>
              <a:rPr sz="9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50" dirty="0">
                <a:solidFill>
                  <a:srgbClr val="231F20"/>
                </a:solidFill>
                <a:latin typeface="Arial"/>
                <a:cs typeface="Arial"/>
              </a:rPr>
              <a:t>José</a:t>
            </a:r>
            <a:r>
              <a:rPr sz="9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40" dirty="0">
                <a:solidFill>
                  <a:srgbClr val="231F20"/>
                </a:solidFill>
                <a:latin typeface="Arial"/>
                <a:cs typeface="Arial"/>
              </a:rPr>
              <a:t>Martinó(orden</a:t>
            </a:r>
            <a:r>
              <a:rPr sz="9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35" dirty="0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sz="9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20" dirty="0">
                <a:solidFill>
                  <a:srgbClr val="231F20"/>
                </a:solidFill>
                <a:latin typeface="Arial"/>
                <a:cs typeface="Arial"/>
              </a:rPr>
              <a:t>llegada)</a:t>
            </a:r>
            <a:r>
              <a:rPr sz="9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231F20"/>
                </a:solidFill>
                <a:latin typeface="Arial"/>
                <a:cs typeface="Arial"/>
              </a:rPr>
              <a:t>L-V-8:30AM-2:00PM</a:t>
            </a:r>
            <a:endParaRPr sz="900">
              <a:latin typeface="Arial"/>
              <a:cs typeface="Arial"/>
            </a:endParaRPr>
          </a:p>
          <a:p>
            <a:pPr marL="137795" marR="2037714">
              <a:lnSpc>
                <a:spcPct val="185000"/>
              </a:lnSpc>
              <a:tabLst>
                <a:tab pos="1382395" algn="l"/>
                <a:tab pos="4848860" algn="l"/>
                <a:tab pos="6855459" algn="l"/>
              </a:tabLst>
            </a:pPr>
            <a:r>
              <a:rPr sz="900" b="1" spc="35" dirty="0">
                <a:solidFill>
                  <a:srgbClr val="231F20"/>
                </a:solidFill>
                <a:latin typeface="Arial"/>
                <a:cs typeface="Arial"/>
              </a:rPr>
              <a:t>Bayamon	</a:t>
            </a:r>
            <a:r>
              <a:rPr sz="900" b="1" spc="-5" dirty="0">
                <a:solidFill>
                  <a:srgbClr val="231F20"/>
                </a:solidFill>
                <a:latin typeface="Arial"/>
                <a:cs typeface="Arial"/>
              </a:rPr>
              <a:t>CLINICA </a:t>
            </a:r>
            <a:r>
              <a:rPr sz="900" b="1" spc="-25" dirty="0">
                <a:solidFill>
                  <a:srgbClr val="231F20"/>
                </a:solidFill>
                <a:latin typeface="Arial"/>
                <a:cs typeface="Arial"/>
              </a:rPr>
              <a:t>DE 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VACUNACION </a:t>
            </a:r>
            <a:r>
              <a:rPr sz="900" b="1" spc="-20" dirty="0">
                <a:solidFill>
                  <a:srgbClr val="231F20"/>
                </a:solidFill>
                <a:latin typeface="Arial"/>
                <a:cs typeface="Arial"/>
              </a:rPr>
              <a:t>CDT</a:t>
            </a:r>
            <a:r>
              <a:rPr sz="900" b="1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10" dirty="0">
                <a:solidFill>
                  <a:srgbClr val="231F20"/>
                </a:solidFill>
                <a:latin typeface="Arial"/>
                <a:cs typeface="Arial"/>
              </a:rPr>
              <a:t>GMSP,</a:t>
            </a:r>
            <a:r>
              <a:rPr sz="9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25" dirty="0">
                <a:solidFill>
                  <a:srgbClr val="231F20"/>
                </a:solidFill>
                <a:latin typeface="Arial"/>
                <a:cs typeface="Arial"/>
              </a:rPr>
              <a:t>INC	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(787)</a:t>
            </a:r>
            <a:r>
              <a:rPr sz="9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625-6129	</a:t>
            </a:r>
            <a:r>
              <a:rPr sz="1350" b="1" spc="-30" baseline="-12345" dirty="0">
                <a:solidFill>
                  <a:srgbClr val="231F20"/>
                </a:solidFill>
                <a:latin typeface="Arial"/>
                <a:cs typeface="Arial"/>
              </a:rPr>
              <a:t>L-V </a:t>
            </a:r>
            <a:r>
              <a:rPr sz="1350" b="1" baseline="-12345" dirty="0">
                <a:solidFill>
                  <a:srgbClr val="231F20"/>
                </a:solidFill>
                <a:latin typeface="Arial"/>
                <a:cs typeface="Arial"/>
              </a:rPr>
              <a:t>7:00</a:t>
            </a:r>
            <a:r>
              <a:rPr sz="1350" b="1" spc="-150" baseline="-123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15" baseline="-12345" dirty="0">
                <a:solidFill>
                  <a:srgbClr val="231F20"/>
                </a:solidFill>
                <a:latin typeface="Arial"/>
                <a:cs typeface="Arial"/>
              </a:rPr>
              <a:t>AM-2:00</a:t>
            </a:r>
            <a:r>
              <a:rPr sz="1350" b="1" spc="-89" baseline="-123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60" baseline="-12345" dirty="0">
                <a:solidFill>
                  <a:srgbClr val="231F20"/>
                </a:solidFill>
                <a:latin typeface="Arial"/>
                <a:cs typeface="Arial"/>
              </a:rPr>
              <a:t>PM </a:t>
            </a:r>
            <a:r>
              <a:rPr sz="1350" b="1" baseline="-123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52" baseline="6172" dirty="0">
                <a:solidFill>
                  <a:srgbClr val="231F20"/>
                </a:solidFill>
                <a:latin typeface="Arial"/>
                <a:cs typeface="Arial"/>
              </a:rPr>
              <a:t>Bayamon	</a:t>
            </a:r>
            <a:r>
              <a:rPr sz="1350" b="1" spc="22" baseline="6172" dirty="0">
                <a:solidFill>
                  <a:srgbClr val="231F20"/>
                </a:solidFill>
                <a:latin typeface="Arial"/>
                <a:cs typeface="Arial"/>
              </a:rPr>
              <a:t>NEW VISION</a:t>
            </a:r>
            <a:r>
              <a:rPr sz="1350" b="1" spc="-120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-7" baseline="6172" dirty="0">
                <a:solidFill>
                  <a:srgbClr val="231F20"/>
                </a:solidFill>
                <a:latin typeface="Arial"/>
                <a:cs typeface="Arial"/>
              </a:rPr>
              <a:t>MEDICAL</a:t>
            </a:r>
            <a:r>
              <a:rPr sz="1350" b="1" spc="-60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-7" baseline="6172" dirty="0">
                <a:solidFill>
                  <a:srgbClr val="231F20"/>
                </a:solidFill>
                <a:latin typeface="Arial"/>
                <a:cs typeface="Arial"/>
              </a:rPr>
              <a:t>DIAGNOSTIC	</a:t>
            </a:r>
            <a:r>
              <a:rPr sz="1350" b="1" spc="15" baseline="6172" dirty="0">
                <a:solidFill>
                  <a:srgbClr val="231F20"/>
                </a:solidFill>
                <a:latin typeface="Arial"/>
                <a:cs typeface="Arial"/>
              </a:rPr>
              <a:t>(787)778-5311</a:t>
            </a:r>
            <a:r>
              <a:rPr sz="1350" b="1" spc="-60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82" baseline="6172" dirty="0">
                <a:solidFill>
                  <a:srgbClr val="231F20"/>
                </a:solidFill>
                <a:latin typeface="Arial"/>
                <a:cs typeface="Arial"/>
              </a:rPr>
              <a:t>ext</a:t>
            </a:r>
            <a:r>
              <a:rPr sz="1350" b="1" spc="-60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30" baseline="6172" dirty="0">
                <a:solidFill>
                  <a:srgbClr val="231F20"/>
                </a:solidFill>
                <a:latin typeface="Arial"/>
                <a:cs typeface="Arial"/>
              </a:rPr>
              <a:t>213	</a:t>
            </a:r>
            <a:r>
              <a:rPr sz="900" b="1" spc="-20" dirty="0">
                <a:solidFill>
                  <a:srgbClr val="231F20"/>
                </a:solidFill>
                <a:latin typeface="Arial"/>
                <a:cs typeface="Arial"/>
              </a:rPr>
              <a:t>L-V</a:t>
            </a:r>
            <a:r>
              <a:rPr sz="900" b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231F20"/>
                </a:solidFill>
                <a:latin typeface="Arial"/>
                <a:cs typeface="Arial"/>
              </a:rPr>
              <a:t>7:00</a:t>
            </a:r>
            <a:r>
              <a:rPr sz="900" b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30" dirty="0">
                <a:solidFill>
                  <a:srgbClr val="231F20"/>
                </a:solidFill>
                <a:latin typeface="Arial"/>
                <a:cs typeface="Arial"/>
              </a:rPr>
              <a:t>AM-</a:t>
            </a:r>
            <a:r>
              <a:rPr sz="900" b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231F20"/>
                </a:solidFill>
                <a:latin typeface="Arial"/>
                <a:cs typeface="Arial"/>
              </a:rPr>
              <a:t>3:00</a:t>
            </a:r>
            <a:r>
              <a:rPr sz="900" b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40" dirty="0">
                <a:solidFill>
                  <a:srgbClr val="231F20"/>
                </a:solidFill>
                <a:latin typeface="Arial"/>
                <a:cs typeface="Arial"/>
              </a:rPr>
              <a:t>PM</a:t>
            </a:r>
            <a:endParaRPr sz="900">
              <a:latin typeface="Arial"/>
              <a:cs typeface="Arial"/>
            </a:endParaRPr>
          </a:p>
          <a:p>
            <a:pPr marL="137795">
              <a:lnSpc>
                <a:spcPct val="100000"/>
              </a:lnSpc>
              <a:spcBef>
                <a:spcPts val="720"/>
              </a:spcBef>
              <a:tabLst>
                <a:tab pos="1382395" algn="l"/>
                <a:tab pos="4848860" algn="l"/>
                <a:tab pos="6855459" algn="l"/>
              </a:tabLst>
            </a:pPr>
            <a:r>
              <a:rPr sz="900" b="1" spc="15" dirty="0">
                <a:solidFill>
                  <a:srgbClr val="231F20"/>
                </a:solidFill>
                <a:latin typeface="Arial"/>
                <a:cs typeface="Arial"/>
              </a:rPr>
              <a:t>Canovanas	</a:t>
            </a:r>
            <a:r>
              <a:rPr sz="900" b="1" spc="5" dirty="0">
                <a:solidFill>
                  <a:srgbClr val="231F20"/>
                </a:solidFill>
                <a:latin typeface="Arial"/>
                <a:cs typeface="Arial"/>
              </a:rPr>
              <a:t>S.M.</a:t>
            </a:r>
            <a:r>
              <a:rPr sz="9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5" dirty="0">
                <a:solidFill>
                  <a:srgbClr val="231F20"/>
                </a:solidFill>
                <a:latin typeface="Arial"/>
                <a:cs typeface="Arial"/>
              </a:rPr>
              <a:t>MEDICAL</a:t>
            </a:r>
            <a:r>
              <a:rPr sz="9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60" dirty="0">
                <a:solidFill>
                  <a:srgbClr val="231F20"/>
                </a:solidFill>
                <a:latin typeface="Arial"/>
                <a:cs typeface="Arial"/>
              </a:rPr>
              <a:t>SERVICES	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(787) 876-5000 </a:t>
            </a:r>
            <a:r>
              <a:rPr sz="900" b="1" spc="135" dirty="0">
                <a:solidFill>
                  <a:srgbClr val="231F20"/>
                </a:solidFill>
                <a:latin typeface="Arial"/>
                <a:cs typeface="Arial"/>
              </a:rPr>
              <a:t>/</a:t>
            </a:r>
            <a:r>
              <a:rPr sz="900" b="1" spc="-11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(787)</a:t>
            </a:r>
            <a:r>
              <a:rPr sz="9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957-0740	</a:t>
            </a:r>
            <a:r>
              <a:rPr sz="900" b="1" spc="-20" dirty="0">
                <a:solidFill>
                  <a:srgbClr val="231F20"/>
                </a:solidFill>
                <a:latin typeface="Arial"/>
                <a:cs typeface="Arial"/>
              </a:rPr>
              <a:t>L-V</a:t>
            </a:r>
            <a:r>
              <a:rPr sz="900" b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231F20"/>
                </a:solidFill>
                <a:latin typeface="Arial"/>
                <a:cs typeface="Arial"/>
              </a:rPr>
              <a:t>7:00</a:t>
            </a:r>
            <a:r>
              <a:rPr sz="900" b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30" dirty="0">
                <a:solidFill>
                  <a:srgbClr val="231F20"/>
                </a:solidFill>
                <a:latin typeface="Arial"/>
                <a:cs typeface="Arial"/>
              </a:rPr>
              <a:t>AM-</a:t>
            </a:r>
            <a:r>
              <a:rPr sz="900" b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231F20"/>
                </a:solidFill>
                <a:latin typeface="Arial"/>
                <a:cs typeface="Arial"/>
              </a:rPr>
              <a:t>3:00</a:t>
            </a:r>
            <a:r>
              <a:rPr sz="900" b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40" dirty="0">
                <a:solidFill>
                  <a:srgbClr val="231F20"/>
                </a:solidFill>
                <a:latin typeface="Arial"/>
                <a:cs typeface="Arial"/>
              </a:rPr>
              <a:t>PM</a:t>
            </a:r>
            <a:endParaRPr sz="900">
              <a:latin typeface="Arial"/>
              <a:cs typeface="Arial"/>
            </a:endParaRPr>
          </a:p>
          <a:p>
            <a:pPr marL="137795">
              <a:lnSpc>
                <a:spcPts val="940"/>
              </a:lnSpc>
              <a:spcBef>
                <a:spcPts val="815"/>
              </a:spcBef>
              <a:tabLst>
                <a:tab pos="1382395" algn="l"/>
                <a:tab pos="4848860" algn="l"/>
                <a:tab pos="6855459" algn="l"/>
              </a:tabLst>
            </a:pPr>
            <a:r>
              <a:rPr sz="900" b="1" spc="15" dirty="0">
                <a:solidFill>
                  <a:srgbClr val="231F20"/>
                </a:solidFill>
                <a:latin typeface="Arial"/>
                <a:cs typeface="Arial"/>
              </a:rPr>
              <a:t>Canóvanas	</a:t>
            </a:r>
            <a:r>
              <a:rPr sz="900" b="1" spc="-20" dirty="0">
                <a:solidFill>
                  <a:srgbClr val="231F20"/>
                </a:solidFill>
                <a:latin typeface="Arial"/>
                <a:cs typeface="Arial"/>
              </a:rPr>
              <a:t>CENTRO </a:t>
            </a:r>
            <a:r>
              <a:rPr sz="900" b="1" dirty="0">
                <a:solidFill>
                  <a:srgbClr val="231F20"/>
                </a:solidFill>
                <a:latin typeface="Arial"/>
                <a:cs typeface="Arial"/>
              </a:rPr>
              <a:t>DIAGNOSTICO </a:t>
            </a:r>
            <a:r>
              <a:rPr sz="900" b="1" spc="-15" dirty="0">
                <a:solidFill>
                  <a:srgbClr val="231F20"/>
                </a:solidFill>
                <a:latin typeface="Arial"/>
                <a:cs typeface="Arial"/>
              </a:rPr>
              <a:t>Y </a:t>
            </a:r>
            <a:r>
              <a:rPr sz="900" b="1" dirty="0">
                <a:solidFill>
                  <a:srgbClr val="231F20"/>
                </a:solidFill>
                <a:latin typeface="Arial"/>
                <a:cs typeface="Arial"/>
              </a:rPr>
              <a:t>TRATAMIENTO</a:t>
            </a:r>
            <a:r>
              <a:rPr sz="900" b="1" spc="-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20" dirty="0">
                <a:solidFill>
                  <a:srgbClr val="231F20"/>
                </a:solidFill>
                <a:latin typeface="Arial"/>
                <a:cs typeface="Arial"/>
              </a:rPr>
              <a:t>(cdt</a:t>
            </a:r>
            <a:r>
              <a:rPr sz="9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5" dirty="0">
                <a:solidFill>
                  <a:srgbClr val="231F20"/>
                </a:solidFill>
                <a:latin typeface="Arial"/>
                <a:cs typeface="Arial"/>
              </a:rPr>
              <a:t>canovanas)	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(787)438-6593	</a:t>
            </a:r>
            <a:r>
              <a:rPr sz="1350" b="1" spc="-30" baseline="6172" dirty="0">
                <a:solidFill>
                  <a:srgbClr val="231F20"/>
                </a:solidFill>
                <a:latin typeface="Arial"/>
                <a:cs typeface="Arial"/>
              </a:rPr>
              <a:t>L-V </a:t>
            </a:r>
            <a:r>
              <a:rPr sz="1350" b="1" spc="22" baseline="6172" dirty="0">
                <a:solidFill>
                  <a:srgbClr val="231F20"/>
                </a:solidFill>
                <a:latin typeface="Arial"/>
                <a:cs typeface="Arial"/>
              </a:rPr>
              <a:t>7:00AM </a:t>
            </a:r>
            <a:r>
              <a:rPr sz="1350" b="1" spc="15" baseline="6172" dirty="0">
                <a:solidFill>
                  <a:srgbClr val="231F20"/>
                </a:solidFill>
                <a:latin typeface="Arial"/>
                <a:cs typeface="Arial"/>
              </a:rPr>
              <a:t>-2:30PM </a:t>
            </a:r>
            <a:r>
              <a:rPr sz="1350" b="1" spc="22" baseline="6172" dirty="0">
                <a:solidFill>
                  <a:srgbClr val="231F20"/>
                </a:solidFill>
                <a:latin typeface="Arial"/>
                <a:cs typeface="Arial"/>
              </a:rPr>
              <a:t>Persona</a:t>
            </a:r>
            <a:r>
              <a:rPr sz="1350" b="1" spc="67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22" baseline="6172" dirty="0">
                <a:solidFill>
                  <a:srgbClr val="231F20"/>
                </a:solidFill>
                <a:latin typeface="Arial"/>
                <a:cs typeface="Arial"/>
              </a:rPr>
              <a:t>contacto:</a:t>
            </a:r>
            <a:endParaRPr sz="1350" baseline="6172">
              <a:latin typeface="Arial"/>
              <a:cs typeface="Arial"/>
            </a:endParaRPr>
          </a:p>
          <a:p>
            <a:pPr marR="1490345" algn="r">
              <a:lnSpc>
                <a:spcPts val="940"/>
              </a:lnSpc>
            </a:pPr>
            <a:r>
              <a:rPr sz="900" b="1" dirty="0">
                <a:solidFill>
                  <a:srgbClr val="231F20"/>
                </a:solidFill>
                <a:latin typeface="Arial"/>
                <a:cs typeface="Arial"/>
              </a:rPr>
              <a:t>Sra.</a:t>
            </a:r>
            <a:r>
              <a:rPr sz="900" b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60" dirty="0">
                <a:solidFill>
                  <a:srgbClr val="231F20"/>
                </a:solidFill>
                <a:latin typeface="Arial"/>
                <a:cs typeface="Arial"/>
              </a:rPr>
              <a:t>María</a:t>
            </a:r>
            <a:r>
              <a:rPr sz="900" b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35" dirty="0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sz="900" b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5" dirty="0">
                <a:solidFill>
                  <a:srgbClr val="231F20"/>
                </a:solidFill>
                <a:latin typeface="Arial"/>
                <a:cs typeface="Arial"/>
              </a:rPr>
              <a:t>los</a:t>
            </a:r>
            <a:r>
              <a:rPr sz="900" b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5" dirty="0">
                <a:solidFill>
                  <a:srgbClr val="231F20"/>
                </a:solidFill>
                <a:latin typeface="Arial"/>
                <a:cs typeface="Arial"/>
              </a:rPr>
              <a:t>Angeles</a:t>
            </a:r>
            <a:r>
              <a:rPr sz="900" b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5" dirty="0">
                <a:solidFill>
                  <a:srgbClr val="231F20"/>
                </a:solidFill>
                <a:latin typeface="Arial"/>
                <a:cs typeface="Arial"/>
              </a:rPr>
              <a:t>Díaz</a:t>
            </a:r>
            <a:endParaRPr sz="900">
              <a:latin typeface="Arial"/>
              <a:cs typeface="Arial"/>
            </a:endParaRPr>
          </a:p>
          <a:p>
            <a:pPr marL="137795" marR="664845">
              <a:lnSpc>
                <a:spcPts val="1900"/>
              </a:lnSpc>
              <a:spcBef>
                <a:spcPts val="105"/>
              </a:spcBef>
              <a:tabLst>
                <a:tab pos="1382395" algn="l"/>
                <a:tab pos="4848860" algn="l"/>
                <a:tab pos="6855459" algn="l"/>
              </a:tabLst>
            </a:pPr>
            <a:r>
              <a:rPr sz="900" b="1" spc="20" dirty="0">
                <a:solidFill>
                  <a:srgbClr val="231F20"/>
                </a:solidFill>
                <a:latin typeface="Arial"/>
                <a:cs typeface="Arial"/>
              </a:rPr>
              <a:t>Carolina	</a:t>
            </a:r>
            <a:r>
              <a:rPr sz="900" b="1" spc="-5" dirty="0">
                <a:solidFill>
                  <a:srgbClr val="231F20"/>
                </a:solidFill>
                <a:latin typeface="Arial"/>
                <a:cs typeface="Arial"/>
              </a:rPr>
              <a:t>CAROLINA </a:t>
            </a:r>
            <a:r>
              <a:rPr sz="900" b="1" spc="-20" dirty="0">
                <a:solidFill>
                  <a:srgbClr val="231F20"/>
                </a:solidFill>
                <a:latin typeface="Arial"/>
                <a:cs typeface="Arial"/>
              </a:rPr>
              <a:t>PEDIATRIC </a:t>
            </a:r>
            <a:r>
              <a:rPr sz="900" b="1" spc="-40" dirty="0">
                <a:solidFill>
                  <a:srgbClr val="231F20"/>
                </a:solidFill>
                <a:latin typeface="Arial"/>
                <a:cs typeface="Arial"/>
              </a:rPr>
              <a:t>CENTER </a:t>
            </a:r>
            <a:r>
              <a:rPr sz="900" b="1" spc="25" dirty="0">
                <a:solidFill>
                  <a:srgbClr val="231F20"/>
                </a:solidFill>
                <a:latin typeface="Arial"/>
                <a:cs typeface="Arial"/>
              </a:rPr>
              <a:t>(dra. </a:t>
            </a:r>
            <a:r>
              <a:rPr sz="900" b="1" spc="5" dirty="0">
                <a:solidFill>
                  <a:srgbClr val="231F20"/>
                </a:solidFill>
                <a:latin typeface="Arial"/>
                <a:cs typeface="Arial"/>
              </a:rPr>
              <a:t>Luz</a:t>
            </a:r>
            <a:r>
              <a:rPr sz="900" b="1" spc="-1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50" dirty="0">
                <a:solidFill>
                  <a:srgbClr val="231F20"/>
                </a:solidFill>
                <a:latin typeface="Arial"/>
                <a:cs typeface="Arial"/>
              </a:rPr>
              <a:t>Mundo</a:t>
            </a:r>
            <a:r>
              <a:rPr sz="9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Rodriguez)	(787)</a:t>
            </a:r>
            <a:r>
              <a:rPr sz="9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776-1570	</a:t>
            </a:r>
            <a:r>
              <a:rPr sz="900" b="1" spc="-85" dirty="0">
                <a:solidFill>
                  <a:srgbClr val="231F20"/>
                </a:solidFill>
                <a:latin typeface="Arial"/>
                <a:cs typeface="Arial"/>
              </a:rPr>
              <a:t>L-J</a:t>
            </a:r>
            <a:r>
              <a:rPr sz="9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231F20"/>
                </a:solidFill>
                <a:latin typeface="Arial"/>
                <a:cs typeface="Arial"/>
              </a:rPr>
              <a:t>8:00</a:t>
            </a:r>
            <a:r>
              <a:rPr sz="9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55" dirty="0">
                <a:solidFill>
                  <a:srgbClr val="231F20"/>
                </a:solidFill>
                <a:latin typeface="Arial"/>
                <a:cs typeface="Arial"/>
              </a:rPr>
              <a:t>AM</a:t>
            </a:r>
            <a:r>
              <a:rPr sz="9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231F20"/>
                </a:solidFill>
                <a:latin typeface="Arial"/>
                <a:cs typeface="Arial"/>
              </a:rPr>
              <a:t>-</a:t>
            </a:r>
            <a:r>
              <a:rPr sz="9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231F20"/>
                </a:solidFill>
                <a:latin typeface="Arial"/>
                <a:cs typeface="Arial"/>
              </a:rPr>
              <a:t>4:00</a:t>
            </a:r>
            <a:r>
              <a:rPr sz="9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50" dirty="0">
                <a:solidFill>
                  <a:srgbClr val="231F20"/>
                </a:solidFill>
                <a:latin typeface="Arial"/>
                <a:cs typeface="Arial"/>
              </a:rPr>
              <a:t>PM</a:t>
            </a:r>
            <a:r>
              <a:rPr sz="9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40" dirty="0">
                <a:solidFill>
                  <a:srgbClr val="231F20"/>
                </a:solidFill>
                <a:latin typeface="Arial"/>
                <a:cs typeface="Arial"/>
              </a:rPr>
              <a:t>V-S</a:t>
            </a:r>
            <a:r>
              <a:rPr sz="9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231F20"/>
                </a:solidFill>
                <a:latin typeface="Arial"/>
                <a:cs typeface="Arial"/>
              </a:rPr>
              <a:t>8:00</a:t>
            </a:r>
            <a:r>
              <a:rPr sz="9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AM-12:00</a:t>
            </a:r>
            <a:r>
              <a:rPr sz="9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40" dirty="0">
                <a:solidFill>
                  <a:srgbClr val="231F20"/>
                </a:solidFill>
                <a:latin typeface="Arial"/>
                <a:cs typeface="Arial"/>
              </a:rPr>
              <a:t>PM </a:t>
            </a:r>
            <a:r>
              <a:rPr sz="900" b="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20" dirty="0">
                <a:solidFill>
                  <a:srgbClr val="231F20"/>
                </a:solidFill>
                <a:latin typeface="Arial"/>
                <a:cs typeface="Arial"/>
              </a:rPr>
              <a:t>Carolina	</a:t>
            </a:r>
            <a:r>
              <a:rPr sz="900" b="1" spc="-10" dirty="0">
                <a:solidFill>
                  <a:srgbClr val="231F20"/>
                </a:solidFill>
                <a:latin typeface="Arial"/>
                <a:cs typeface="Arial"/>
              </a:rPr>
              <a:t>GRUPO </a:t>
            </a:r>
            <a:r>
              <a:rPr sz="900" b="1" spc="-50" dirty="0">
                <a:solidFill>
                  <a:srgbClr val="231F20"/>
                </a:solidFill>
                <a:latin typeface="Arial"/>
                <a:cs typeface="Arial"/>
              </a:rPr>
              <a:t>EMPRESAS </a:t>
            </a:r>
            <a:r>
              <a:rPr sz="900" b="1" spc="-25" dirty="0">
                <a:solidFill>
                  <a:srgbClr val="231F20"/>
                </a:solidFill>
                <a:latin typeface="Arial"/>
                <a:cs typeface="Arial"/>
              </a:rPr>
              <a:t>DE </a:t>
            </a:r>
            <a:r>
              <a:rPr sz="900" b="1" spc="-20" dirty="0">
                <a:solidFill>
                  <a:srgbClr val="231F20"/>
                </a:solidFill>
                <a:latin typeface="Arial"/>
                <a:cs typeface="Arial"/>
              </a:rPr>
              <a:t>SALUD </a:t>
            </a:r>
            <a:r>
              <a:rPr sz="900" b="1" spc="-25" dirty="0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sz="900" b="1" spc="-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5" dirty="0">
                <a:solidFill>
                  <a:srgbClr val="231F20"/>
                </a:solidFill>
                <a:latin typeface="Arial"/>
                <a:cs typeface="Arial"/>
              </a:rPr>
              <a:t>SAN</a:t>
            </a:r>
            <a:r>
              <a:rPr sz="9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20" dirty="0">
                <a:solidFill>
                  <a:srgbClr val="231F20"/>
                </a:solidFill>
                <a:latin typeface="Arial"/>
                <a:cs typeface="Arial"/>
              </a:rPr>
              <a:t>JUAN	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(787)</a:t>
            </a:r>
            <a:r>
              <a:rPr sz="9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767-1365	</a:t>
            </a:r>
            <a:r>
              <a:rPr sz="1350" b="1" spc="-30" baseline="6172" dirty="0">
                <a:solidFill>
                  <a:srgbClr val="231F20"/>
                </a:solidFill>
                <a:latin typeface="Arial"/>
                <a:cs typeface="Arial"/>
              </a:rPr>
              <a:t>L-V</a:t>
            </a:r>
            <a:r>
              <a:rPr sz="1350" b="1" spc="-67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baseline="6172" dirty="0">
                <a:solidFill>
                  <a:srgbClr val="231F20"/>
                </a:solidFill>
                <a:latin typeface="Arial"/>
                <a:cs typeface="Arial"/>
              </a:rPr>
              <a:t>7:00</a:t>
            </a:r>
            <a:r>
              <a:rPr sz="1350" b="1" spc="-67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15" baseline="6172" dirty="0">
                <a:solidFill>
                  <a:srgbClr val="231F20"/>
                </a:solidFill>
                <a:latin typeface="Arial"/>
                <a:cs typeface="Arial"/>
              </a:rPr>
              <a:t>AM-3:00</a:t>
            </a:r>
            <a:r>
              <a:rPr sz="1350" b="1" spc="-67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75" baseline="6172" dirty="0">
                <a:solidFill>
                  <a:srgbClr val="231F20"/>
                </a:solidFill>
                <a:latin typeface="Arial"/>
                <a:cs typeface="Arial"/>
              </a:rPr>
              <a:t>PM</a:t>
            </a:r>
            <a:r>
              <a:rPr sz="1350" b="1" spc="-67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15" baseline="6172" dirty="0">
                <a:solidFill>
                  <a:srgbClr val="231F20"/>
                </a:solidFill>
                <a:latin typeface="Arial"/>
                <a:cs typeface="Arial"/>
              </a:rPr>
              <a:t>Sábado</a:t>
            </a:r>
            <a:r>
              <a:rPr sz="1350" b="1" spc="-67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baseline="6172" dirty="0">
                <a:solidFill>
                  <a:srgbClr val="231F20"/>
                </a:solidFill>
                <a:latin typeface="Arial"/>
                <a:cs typeface="Arial"/>
              </a:rPr>
              <a:t>9:00</a:t>
            </a:r>
            <a:r>
              <a:rPr sz="1350" b="1" spc="-67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15" baseline="6172" dirty="0">
                <a:solidFill>
                  <a:srgbClr val="231F20"/>
                </a:solidFill>
                <a:latin typeface="Arial"/>
                <a:cs typeface="Arial"/>
              </a:rPr>
              <a:t>AM-2:00</a:t>
            </a:r>
            <a:r>
              <a:rPr sz="1350" b="1" spc="-67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60" baseline="6172" dirty="0">
                <a:solidFill>
                  <a:srgbClr val="231F20"/>
                </a:solidFill>
                <a:latin typeface="Arial"/>
                <a:cs typeface="Arial"/>
              </a:rPr>
              <a:t>PM </a:t>
            </a:r>
            <a:r>
              <a:rPr sz="1350" b="1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20" dirty="0">
                <a:solidFill>
                  <a:srgbClr val="231F20"/>
                </a:solidFill>
                <a:latin typeface="Arial"/>
                <a:cs typeface="Arial"/>
              </a:rPr>
              <a:t>Carolina	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VACUNACION</a:t>
            </a:r>
            <a:r>
              <a:rPr sz="9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25" dirty="0">
                <a:solidFill>
                  <a:srgbClr val="231F20"/>
                </a:solidFill>
                <a:latin typeface="Arial"/>
                <a:cs typeface="Arial"/>
              </a:rPr>
              <a:t>AL</a:t>
            </a:r>
            <a:r>
              <a:rPr sz="9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20" dirty="0">
                <a:solidFill>
                  <a:srgbClr val="231F20"/>
                </a:solidFill>
                <a:latin typeface="Arial"/>
                <a:cs typeface="Arial"/>
              </a:rPr>
              <a:t>DIA	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(787)</a:t>
            </a:r>
            <a:r>
              <a:rPr sz="9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701-5860	</a:t>
            </a:r>
            <a:r>
              <a:rPr sz="1350" b="1" spc="-127" baseline="6172" dirty="0">
                <a:solidFill>
                  <a:srgbClr val="231F20"/>
                </a:solidFill>
                <a:latin typeface="Arial"/>
                <a:cs typeface="Arial"/>
              </a:rPr>
              <a:t>L-J</a:t>
            </a:r>
            <a:r>
              <a:rPr sz="1350" b="1" spc="-82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baseline="6172" dirty="0">
                <a:solidFill>
                  <a:srgbClr val="231F20"/>
                </a:solidFill>
                <a:latin typeface="Arial"/>
                <a:cs typeface="Arial"/>
              </a:rPr>
              <a:t>9:00</a:t>
            </a:r>
            <a:r>
              <a:rPr sz="1350" b="1" spc="-82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82" baseline="6172" dirty="0">
                <a:solidFill>
                  <a:srgbClr val="231F20"/>
                </a:solidFill>
                <a:latin typeface="Arial"/>
                <a:cs typeface="Arial"/>
              </a:rPr>
              <a:t>AM</a:t>
            </a:r>
            <a:r>
              <a:rPr sz="1350" b="1" spc="-82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baseline="6172" dirty="0">
                <a:solidFill>
                  <a:srgbClr val="231F20"/>
                </a:solidFill>
                <a:latin typeface="Arial"/>
                <a:cs typeface="Arial"/>
              </a:rPr>
              <a:t>-</a:t>
            </a:r>
            <a:r>
              <a:rPr sz="1350" b="1" spc="-82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baseline="6172" dirty="0">
                <a:solidFill>
                  <a:srgbClr val="231F20"/>
                </a:solidFill>
                <a:latin typeface="Arial"/>
                <a:cs typeface="Arial"/>
              </a:rPr>
              <a:t>2:00</a:t>
            </a:r>
            <a:r>
              <a:rPr sz="1350" b="1" spc="-82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60" baseline="6172" dirty="0">
                <a:solidFill>
                  <a:srgbClr val="231F20"/>
                </a:solidFill>
                <a:latin typeface="Arial"/>
                <a:cs typeface="Arial"/>
              </a:rPr>
              <a:t>PM</a:t>
            </a:r>
            <a:endParaRPr sz="1350" baseline="6172">
              <a:latin typeface="Arial"/>
              <a:cs typeface="Arial"/>
            </a:endParaRPr>
          </a:p>
          <a:p>
            <a:pPr marL="137795">
              <a:lnSpc>
                <a:spcPct val="100000"/>
              </a:lnSpc>
              <a:spcBef>
                <a:spcPts val="620"/>
              </a:spcBef>
              <a:tabLst>
                <a:tab pos="1382395" algn="l"/>
                <a:tab pos="4848860" algn="l"/>
                <a:tab pos="6855459" algn="l"/>
              </a:tabLst>
            </a:pPr>
            <a:r>
              <a:rPr sz="900" b="1" spc="20" dirty="0">
                <a:solidFill>
                  <a:srgbClr val="231F20"/>
                </a:solidFill>
                <a:latin typeface="Arial"/>
                <a:cs typeface="Arial"/>
              </a:rPr>
              <a:t>Carolina	</a:t>
            </a:r>
            <a:r>
              <a:rPr sz="900" b="1" spc="-15" dirty="0">
                <a:solidFill>
                  <a:srgbClr val="231F20"/>
                </a:solidFill>
                <a:latin typeface="Arial"/>
                <a:cs typeface="Arial"/>
              </a:rPr>
              <a:t>VICTOR </a:t>
            </a:r>
            <a:r>
              <a:rPr sz="900" b="1" spc="-50" dirty="0">
                <a:solidFill>
                  <a:srgbClr val="231F20"/>
                </a:solidFill>
                <a:latin typeface="Arial"/>
                <a:cs typeface="Arial"/>
              </a:rPr>
              <a:t>TORRES</a:t>
            </a:r>
            <a:r>
              <a:rPr sz="9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5" dirty="0">
                <a:solidFill>
                  <a:srgbClr val="231F20"/>
                </a:solidFill>
                <a:latin typeface="Arial"/>
                <a:cs typeface="Arial"/>
              </a:rPr>
              <a:t>SANTO</a:t>
            </a:r>
            <a:r>
              <a:rPr sz="9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40" dirty="0">
                <a:solidFill>
                  <a:srgbClr val="231F20"/>
                </a:solidFill>
                <a:latin typeface="Arial"/>
                <a:cs typeface="Arial"/>
              </a:rPr>
              <a:t>DOMINGO	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(787)</a:t>
            </a:r>
            <a:r>
              <a:rPr sz="9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757-5075	</a:t>
            </a:r>
            <a:r>
              <a:rPr sz="1350" b="1" spc="-30" baseline="6172" dirty="0">
                <a:solidFill>
                  <a:srgbClr val="231F20"/>
                </a:solidFill>
                <a:latin typeface="Arial"/>
                <a:cs typeface="Arial"/>
              </a:rPr>
              <a:t>L-V </a:t>
            </a:r>
            <a:r>
              <a:rPr sz="1350" b="1" baseline="6172" dirty="0">
                <a:solidFill>
                  <a:srgbClr val="231F20"/>
                </a:solidFill>
                <a:latin typeface="Arial"/>
                <a:cs typeface="Arial"/>
              </a:rPr>
              <a:t>8:00 </a:t>
            </a:r>
            <a:r>
              <a:rPr sz="1350" b="1" spc="15" baseline="6172" dirty="0">
                <a:solidFill>
                  <a:srgbClr val="231F20"/>
                </a:solidFill>
                <a:latin typeface="Arial"/>
                <a:cs typeface="Arial"/>
              </a:rPr>
              <a:t>AM-1:00</a:t>
            </a:r>
            <a:r>
              <a:rPr sz="1350" b="1" spc="-240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60" baseline="6172" dirty="0">
                <a:solidFill>
                  <a:srgbClr val="231F20"/>
                </a:solidFill>
                <a:latin typeface="Arial"/>
                <a:cs typeface="Arial"/>
              </a:rPr>
              <a:t>PM</a:t>
            </a:r>
            <a:endParaRPr sz="1350" baseline="6172">
              <a:latin typeface="Arial"/>
              <a:cs typeface="Arial"/>
            </a:endParaRPr>
          </a:p>
          <a:p>
            <a:pPr marL="137795" marR="494030">
              <a:lnSpc>
                <a:spcPct val="175900"/>
              </a:lnSpc>
              <a:tabLst>
                <a:tab pos="1382395" algn="l"/>
                <a:tab pos="4848860" algn="l"/>
                <a:tab pos="6855459" algn="l"/>
              </a:tabLst>
            </a:pP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Ceiba	</a:t>
            </a:r>
            <a:r>
              <a:rPr sz="900" b="1" spc="-20" dirty="0">
                <a:solidFill>
                  <a:srgbClr val="231F20"/>
                </a:solidFill>
                <a:latin typeface="Arial"/>
                <a:cs typeface="Arial"/>
              </a:rPr>
              <a:t>CENTRO </a:t>
            </a:r>
            <a:r>
              <a:rPr sz="900" b="1" spc="-5" dirty="0">
                <a:solidFill>
                  <a:srgbClr val="231F20"/>
                </a:solidFill>
                <a:latin typeface="Arial"/>
                <a:cs typeface="Arial"/>
              </a:rPr>
              <a:t>DR. </a:t>
            </a:r>
            <a:r>
              <a:rPr sz="900" b="1" spc="-20" dirty="0">
                <a:solidFill>
                  <a:srgbClr val="231F20"/>
                </a:solidFill>
                <a:latin typeface="Arial"/>
                <a:cs typeface="Arial"/>
              </a:rPr>
              <a:t>ANGEL</a:t>
            </a:r>
            <a:r>
              <a:rPr sz="900" b="1" spc="-85" dirty="0">
                <a:solidFill>
                  <a:srgbClr val="231F20"/>
                </a:solidFill>
                <a:latin typeface="Arial"/>
                <a:cs typeface="Arial"/>
              </a:rPr>
              <a:t> S</a:t>
            </a:r>
            <a:r>
              <a:rPr sz="9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20" dirty="0">
                <a:solidFill>
                  <a:srgbClr val="231F20"/>
                </a:solidFill>
                <a:latin typeface="Arial"/>
                <a:cs typeface="Arial"/>
              </a:rPr>
              <a:t>MUNTANER	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(787)</a:t>
            </a:r>
            <a:r>
              <a:rPr sz="9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885-4446	</a:t>
            </a:r>
            <a:r>
              <a:rPr sz="1350" b="1" spc="60" baseline="12345" dirty="0">
                <a:solidFill>
                  <a:srgbClr val="231F20"/>
                </a:solidFill>
                <a:latin typeface="Arial"/>
                <a:cs typeface="Arial"/>
              </a:rPr>
              <a:t>Martes- </a:t>
            </a:r>
            <a:r>
              <a:rPr sz="1350" b="1" baseline="12345" dirty="0">
                <a:solidFill>
                  <a:srgbClr val="231F20"/>
                </a:solidFill>
                <a:latin typeface="Arial"/>
                <a:cs typeface="Arial"/>
              </a:rPr>
              <a:t>1:00 </a:t>
            </a:r>
            <a:r>
              <a:rPr sz="1350" b="1" spc="37" baseline="12345" dirty="0">
                <a:solidFill>
                  <a:srgbClr val="231F20"/>
                </a:solidFill>
                <a:latin typeface="Arial"/>
                <a:cs typeface="Arial"/>
              </a:rPr>
              <a:t>PM-4:00PM/</a:t>
            </a:r>
            <a:r>
              <a:rPr sz="1350" b="1" spc="-277" baseline="123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-30" baseline="12345" dirty="0">
                <a:solidFill>
                  <a:srgbClr val="231F20"/>
                </a:solidFill>
                <a:latin typeface="Arial"/>
                <a:cs typeface="Arial"/>
              </a:rPr>
              <a:t>Jueves</a:t>
            </a:r>
            <a:r>
              <a:rPr sz="1350" b="1" spc="-75" baseline="123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15" baseline="12345" dirty="0">
                <a:solidFill>
                  <a:srgbClr val="231F20"/>
                </a:solidFill>
                <a:latin typeface="Arial"/>
                <a:cs typeface="Arial"/>
              </a:rPr>
              <a:t>7:00AM-4:00PM </a:t>
            </a:r>
            <a:r>
              <a:rPr sz="1350" b="1" spc="-7" baseline="123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25" dirty="0">
                <a:solidFill>
                  <a:srgbClr val="231F20"/>
                </a:solidFill>
                <a:latin typeface="Arial"/>
                <a:cs typeface="Arial"/>
              </a:rPr>
              <a:t>Culebra	</a:t>
            </a:r>
            <a:r>
              <a:rPr sz="900" b="1" spc="-80" dirty="0">
                <a:solidFill>
                  <a:srgbClr val="231F20"/>
                </a:solidFill>
                <a:latin typeface="Arial"/>
                <a:cs typeface="Arial"/>
              </a:rPr>
              <a:t>CSC</a:t>
            </a:r>
            <a:r>
              <a:rPr sz="900" b="1" spc="-40" dirty="0">
                <a:solidFill>
                  <a:srgbClr val="231F20"/>
                </a:solidFill>
                <a:latin typeface="Arial"/>
                <a:cs typeface="Arial"/>
              </a:rPr>
              <a:t> CULEBRA	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(787)</a:t>
            </a:r>
            <a:r>
              <a:rPr sz="9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742-0001	</a:t>
            </a:r>
            <a:r>
              <a:rPr sz="1350" b="1" spc="-30" baseline="12345" dirty="0">
                <a:solidFill>
                  <a:srgbClr val="231F20"/>
                </a:solidFill>
                <a:latin typeface="Arial"/>
                <a:cs typeface="Arial"/>
              </a:rPr>
              <a:t>L-V </a:t>
            </a:r>
            <a:r>
              <a:rPr sz="1350" b="1" baseline="12345" dirty="0">
                <a:solidFill>
                  <a:srgbClr val="231F20"/>
                </a:solidFill>
                <a:latin typeface="Arial"/>
                <a:cs typeface="Arial"/>
              </a:rPr>
              <a:t>7:00 </a:t>
            </a:r>
            <a:r>
              <a:rPr sz="1350" b="1" spc="15" baseline="12345" dirty="0">
                <a:solidFill>
                  <a:srgbClr val="231F20"/>
                </a:solidFill>
                <a:latin typeface="Arial"/>
                <a:cs typeface="Arial"/>
              </a:rPr>
              <a:t>AM-4:30</a:t>
            </a:r>
            <a:r>
              <a:rPr sz="1350" b="1" spc="-240" baseline="123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60" baseline="12345" dirty="0">
                <a:solidFill>
                  <a:srgbClr val="231F20"/>
                </a:solidFill>
                <a:latin typeface="Arial"/>
                <a:cs typeface="Arial"/>
              </a:rPr>
              <a:t>PM</a:t>
            </a:r>
            <a:endParaRPr sz="1350" baseline="12345">
              <a:latin typeface="Arial"/>
              <a:cs typeface="Arial"/>
            </a:endParaRPr>
          </a:p>
          <a:p>
            <a:pPr marL="137795">
              <a:lnSpc>
                <a:spcPts val="840"/>
              </a:lnSpc>
              <a:spcBef>
                <a:spcPts val="819"/>
              </a:spcBef>
              <a:tabLst>
                <a:tab pos="1382395" algn="l"/>
                <a:tab pos="4848860" algn="l"/>
                <a:tab pos="6855459" algn="l"/>
              </a:tabLst>
            </a:pPr>
            <a:r>
              <a:rPr sz="900" b="1" spc="20" dirty="0">
                <a:solidFill>
                  <a:srgbClr val="231F20"/>
                </a:solidFill>
                <a:latin typeface="Arial"/>
                <a:cs typeface="Arial"/>
              </a:rPr>
              <a:t>Cupey/Trujillo</a:t>
            </a:r>
            <a:r>
              <a:rPr sz="9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25" dirty="0">
                <a:solidFill>
                  <a:srgbClr val="231F20"/>
                </a:solidFill>
                <a:latin typeface="Arial"/>
                <a:cs typeface="Arial"/>
              </a:rPr>
              <a:t>Alto	</a:t>
            </a:r>
            <a:r>
              <a:rPr sz="900" b="1" spc="-10" dirty="0">
                <a:solidFill>
                  <a:srgbClr val="231F20"/>
                </a:solidFill>
                <a:latin typeface="Arial"/>
                <a:cs typeface="Arial"/>
              </a:rPr>
              <a:t>GRUPO 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MEDICO</a:t>
            </a:r>
            <a:r>
              <a:rPr sz="900" b="1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5" dirty="0">
                <a:solidFill>
                  <a:srgbClr val="231F20"/>
                </a:solidFill>
                <a:latin typeface="Arial"/>
                <a:cs typeface="Arial"/>
              </a:rPr>
              <a:t>SAN</a:t>
            </a:r>
            <a:r>
              <a:rPr sz="9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30" dirty="0">
                <a:solidFill>
                  <a:srgbClr val="231F20"/>
                </a:solidFill>
                <a:latin typeface="Arial"/>
                <a:cs typeface="Arial"/>
              </a:rPr>
              <a:t>GERARDO	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(787) 293-2959 </a:t>
            </a:r>
            <a:r>
              <a:rPr sz="900" b="1" spc="135" dirty="0">
                <a:solidFill>
                  <a:srgbClr val="231F20"/>
                </a:solidFill>
                <a:latin typeface="Arial"/>
                <a:cs typeface="Arial"/>
              </a:rPr>
              <a:t>/</a:t>
            </a:r>
            <a:r>
              <a:rPr sz="900" b="1" spc="-1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(787)</a:t>
            </a:r>
            <a:r>
              <a:rPr sz="9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292-1836	</a:t>
            </a:r>
            <a:r>
              <a:rPr sz="1350" b="1" spc="15" baseline="18518" dirty="0">
                <a:solidFill>
                  <a:srgbClr val="231F20"/>
                </a:solidFill>
                <a:latin typeface="Arial"/>
                <a:cs typeface="Arial"/>
              </a:rPr>
              <a:t>Lunes</a:t>
            </a:r>
            <a:r>
              <a:rPr sz="1350" b="1" spc="-75" baseline="18518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44" baseline="18518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1350" b="1" spc="-75" baseline="18518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75" baseline="18518" dirty="0">
                <a:solidFill>
                  <a:srgbClr val="231F20"/>
                </a:solidFill>
                <a:latin typeface="Arial"/>
                <a:cs typeface="Arial"/>
              </a:rPr>
              <a:t>Martes</a:t>
            </a:r>
            <a:r>
              <a:rPr sz="1350" b="1" spc="-75" baseline="18518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baseline="18518" dirty="0">
                <a:solidFill>
                  <a:srgbClr val="231F20"/>
                </a:solidFill>
                <a:latin typeface="Arial"/>
                <a:cs typeface="Arial"/>
              </a:rPr>
              <a:t>8:00</a:t>
            </a:r>
            <a:r>
              <a:rPr sz="1350" b="1" spc="-75" baseline="18518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15" baseline="18518" dirty="0">
                <a:solidFill>
                  <a:srgbClr val="231F20"/>
                </a:solidFill>
                <a:latin typeface="Arial"/>
                <a:cs typeface="Arial"/>
              </a:rPr>
              <a:t>AM-1:00</a:t>
            </a:r>
            <a:r>
              <a:rPr sz="1350" b="1" spc="-75" baseline="18518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75" baseline="18518" dirty="0">
                <a:solidFill>
                  <a:srgbClr val="231F20"/>
                </a:solidFill>
                <a:latin typeface="Arial"/>
                <a:cs typeface="Arial"/>
              </a:rPr>
              <a:t>PM</a:t>
            </a:r>
            <a:r>
              <a:rPr sz="1350" b="1" spc="-75" baseline="18518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30" baseline="18518" dirty="0">
                <a:solidFill>
                  <a:srgbClr val="231F20"/>
                </a:solidFill>
                <a:latin typeface="Arial"/>
                <a:cs typeface="Arial"/>
              </a:rPr>
              <a:t>(Cupey)/Miercoles</a:t>
            </a:r>
            <a:endParaRPr sz="1350" baseline="18518">
              <a:latin typeface="Arial"/>
              <a:cs typeface="Arial"/>
            </a:endParaRPr>
          </a:p>
          <a:p>
            <a:pPr marR="1006475" algn="r">
              <a:lnSpc>
                <a:spcPts val="840"/>
              </a:lnSpc>
            </a:pPr>
            <a:r>
              <a:rPr sz="900" b="1" spc="30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9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20" dirty="0">
                <a:solidFill>
                  <a:srgbClr val="231F20"/>
                </a:solidFill>
                <a:latin typeface="Arial"/>
                <a:cs typeface="Arial"/>
              </a:rPr>
              <a:t>Jueves</a:t>
            </a:r>
            <a:r>
              <a:rPr sz="9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231F20"/>
                </a:solidFill>
                <a:latin typeface="Arial"/>
                <a:cs typeface="Arial"/>
              </a:rPr>
              <a:t>8:00</a:t>
            </a:r>
            <a:r>
              <a:rPr sz="9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AM-1:00</a:t>
            </a:r>
            <a:r>
              <a:rPr sz="9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50" dirty="0">
                <a:solidFill>
                  <a:srgbClr val="231F20"/>
                </a:solidFill>
                <a:latin typeface="Arial"/>
                <a:cs typeface="Arial"/>
              </a:rPr>
              <a:t>PM</a:t>
            </a:r>
            <a:r>
              <a:rPr sz="9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5" dirty="0">
                <a:solidFill>
                  <a:srgbClr val="231F20"/>
                </a:solidFill>
                <a:latin typeface="Arial"/>
                <a:cs typeface="Arial"/>
              </a:rPr>
              <a:t>(Trujillo</a:t>
            </a:r>
            <a:r>
              <a:rPr sz="900" b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5" dirty="0">
                <a:solidFill>
                  <a:srgbClr val="231F20"/>
                </a:solidFill>
                <a:latin typeface="Arial"/>
                <a:cs typeface="Arial"/>
              </a:rPr>
              <a:t>Alto)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400">
              <a:latin typeface="Times New Roman"/>
              <a:cs typeface="Times New Roman"/>
            </a:endParaRPr>
          </a:p>
          <a:p>
            <a:pPr marR="325755" algn="r">
              <a:lnSpc>
                <a:spcPct val="100000"/>
              </a:lnSpc>
            </a:pPr>
            <a:r>
              <a:rPr sz="700" b="1" spc="-190" dirty="0">
                <a:solidFill>
                  <a:srgbClr val="231F20"/>
                </a:solidFill>
                <a:latin typeface="Arial"/>
                <a:cs typeface="Arial"/>
              </a:rPr>
              <a:t>¿Ayuda                            </a:t>
            </a:r>
            <a:r>
              <a:rPr sz="700" b="1" spc="-195" dirty="0">
                <a:solidFill>
                  <a:srgbClr val="231F20"/>
                </a:solidFill>
                <a:latin typeface="Arial"/>
                <a:cs typeface="Arial"/>
              </a:rPr>
              <a:t>con</a:t>
            </a:r>
            <a:r>
              <a:rPr sz="700" b="1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00" b="1" spc="-190" dirty="0">
                <a:solidFill>
                  <a:srgbClr val="231F20"/>
                </a:solidFill>
                <a:latin typeface="Arial"/>
                <a:cs typeface="Arial"/>
              </a:rPr>
              <a:t>su                            </a:t>
            </a:r>
            <a:r>
              <a:rPr sz="700" b="1" spc="-160" dirty="0">
                <a:solidFill>
                  <a:srgbClr val="231F20"/>
                </a:solidFill>
                <a:latin typeface="Arial"/>
                <a:cs typeface="Arial"/>
              </a:rPr>
              <a:t>Plan    </a:t>
            </a:r>
            <a:r>
              <a:rPr sz="700" b="1" spc="-180" dirty="0">
                <a:solidFill>
                  <a:srgbClr val="231F20"/>
                </a:solidFill>
                <a:latin typeface="Arial"/>
                <a:cs typeface="Arial"/>
              </a:rPr>
              <a:t>de         </a:t>
            </a:r>
            <a:r>
              <a:rPr sz="700" b="1" spc="-170" dirty="0">
                <a:solidFill>
                  <a:srgbClr val="231F20"/>
                </a:solidFill>
                <a:latin typeface="Arial"/>
                <a:cs typeface="Arial"/>
              </a:rPr>
              <a:t>Salud     </a:t>
            </a:r>
            <a:r>
              <a:rPr sz="700" b="1" spc="-145" dirty="0">
                <a:solidFill>
                  <a:srgbClr val="231F20"/>
                </a:solidFill>
                <a:latin typeface="Arial"/>
                <a:cs typeface="Arial"/>
              </a:rPr>
              <a:t>del </a:t>
            </a:r>
            <a:r>
              <a:rPr sz="700" b="1" spc="-1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00" b="1" spc="-180" dirty="0">
                <a:solidFill>
                  <a:srgbClr val="231F20"/>
                </a:solidFill>
                <a:latin typeface="Arial"/>
                <a:cs typeface="Arial"/>
              </a:rPr>
              <a:t>Gobierno?</a:t>
            </a:r>
            <a:endParaRPr sz="700">
              <a:latin typeface="Arial"/>
              <a:cs typeface="Arial"/>
            </a:endParaRPr>
          </a:p>
          <a:p>
            <a:pPr marL="374015">
              <a:lnSpc>
                <a:spcPts val="3010"/>
              </a:lnSpc>
              <a:spcBef>
                <a:spcPts val="395"/>
              </a:spcBef>
            </a:pPr>
            <a:r>
              <a:rPr sz="2700" b="1" spc="15" dirty="0">
                <a:solidFill>
                  <a:srgbClr val="FFFFFF"/>
                </a:solidFill>
                <a:latin typeface="Arial"/>
                <a:cs typeface="Arial"/>
              </a:rPr>
              <a:t>Región</a:t>
            </a:r>
            <a:r>
              <a:rPr sz="2700" b="1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00" b="1" spc="120" dirty="0">
                <a:solidFill>
                  <a:srgbClr val="FFFFFF"/>
                </a:solidFill>
                <a:latin typeface="Arial"/>
                <a:cs typeface="Arial"/>
              </a:rPr>
              <a:t>Noreste</a:t>
            </a:r>
            <a:endParaRPr sz="2700">
              <a:latin typeface="Arial"/>
              <a:cs typeface="Arial"/>
            </a:endParaRPr>
          </a:p>
          <a:p>
            <a:pPr marR="304800" algn="r">
              <a:lnSpc>
                <a:spcPts val="480"/>
              </a:lnSpc>
            </a:pPr>
            <a:r>
              <a:rPr sz="600" spc="20" dirty="0">
                <a:solidFill>
                  <a:srgbClr val="231F20"/>
                </a:solidFill>
                <a:latin typeface="Gotham-Book"/>
                <a:cs typeface="Gotham-Book"/>
              </a:rPr>
              <a:t>Línea </a:t>
            </a:r>
            <a:r>
              <a:rPr sz="600" spc="10" dirty="0">
                <a:solidFill>
                  <a:srgbClr val="231F20"/>
                </a:solidFill>
                <a:latin typeface="Gotham-Book"/>
                <a:cs typeface="Gotham-Book"/>
              </a:rPr>
              <a:t>libre </a:t>
            </a:r>
            <a:r>
              <a:rPr sz="600" spc="20" dirty="0">
                <a:solidFill>
                  <a:srgbClr val="231F20"/>
                </a:solidFill>
                <a:latin typeface="Gotham-Book"/>
                <a:cs typeface="Gotham-Book"/>
              </a:rPr>
              <a:t>de</a:t>
            </a:r>
            <a:r>
              <a:rPr sz="600" spc="-35" dirty="0">
                <a:solidFill>
                  <a:srgbClr val="231F20"/>
                </a:solidFill>
                <a:latin typeface="Gotham-Book"/>
                <a:cs typeface="Gotham-Book"/>
              </a:rPr>
              <a:t> </a:t>
            </a:r>
            <a:r>
              <a:rPr sz="600" spc="15" dirty="0">
                <a:solidFill>
                  <a:srgbClr val="231F20"/>
                </a:solidFill>
                <a:latin typeface="Gotham-Book"/>
                <a:cs typeface="Gotham-Book"/>
              </a:rPr>
              <a:t>cargos</a:t>
            </a:r>
            <a:endParaRPr sz="600">
              <a:latin typeface="Gotham-Book"/>
              <a:cs typeface="Gotham-Book"/>
            </a:endParaRPr>
          </a:p>
          <a:p>
            <a:pPr marR="252095" algn="r">
              <a:lnSpc>
                <a:spcPts val="1130"/>
              </a:lnSpc>
            </a:pPr>
            <a:r>
              <a:rPr sz="900" b="1" spc="-5" dirty="0">
                <a:solidFill>
                  <a:srgbClr val="231F20"/>
                </a:solidFill>
                <a:latin typeface="Gotham"/>
                <a:cs typeface="Gotham"/>
              </a:rPr>
              <a:t>1-800-981-</a:t>
            </a:r>
            <a:r>
              <a:rPr sz="900" b="1" spc="-15" dirty="0">
                <a:solidFill>
                  <a:srgbClr val="231F20"/>
                </a:solidFill>
                <a:latin typeface="Gotham"/>
                <a:cs typeface="Gotham"/>
              </a:rPr>
              <a:t>2</a:t>
            </a:r>
            <a:r>
              <a:rPr sz="900" b="1" spc="-25" dirty="0">
                <a:solidFill>
                  <a:srgbClr val="231F20"/>
                </a:solidFill>
                <a:latin typeface="Gotham"/>
                <a:cs typeface="Gotham"/>
              </a:rPr>
              <a:t>7</a:t>
            </a:r>
            <a:r>
              <a:rPr sz="900" b="1" spc="-30" dirty="0">
                <a:solidFill>
                  <a:srgbClr val="231F20"/>
                </a:solidFill>
                <a:latin typeface="Gotham"/>
                <a:cs typeface="Gotham"/>
              </a:rPr>
              <a:t>3</a:t>
            </a:r>
            <a:r>
              <a:rPr sz="900" b="1" spc="-5" dirty="0">
                <a:solidFill>
                  <a:srgbClr val="231F20"/>
                </a:solidFill>
                <a:latin typeface="Gotham"/>
                <a:cs typeface="Gotham"/>
              </a:rPr>
              <a:t>7</a:t>
            </a:r>
            <a:endParaRPr sz="900">
              <a:latin typeface="Gotham"/>
              <a:cs typeface="Gotham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0" y="0"/>
            <a:ext cx="10058400" cy="77347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0"/>
            <a:ext cx="10058400" cy="737513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0" y="5425033"/>
            <a:ext cx="10058400" cy="234736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43414" y="299074"/>
            <a:ext cx="2012505" cy="82919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0" y="2006955"/>
            <a:ext cx="10058400" cy="5765800"/>
          </a:xfrm>
          <a:custGeom>
            <a:avLst/>
            <a:gdLst/>
            <a:ahLst/>
            <a:cxnLst/>
            <a:rect l="l" t="t" r="r" b="b"/>
            <a:pathLst>
              <a:path w="10058400" h="5765800">
                <a:moveTo>
                  <a:pt x="0" y="5765444"/>
                </a:moveTo>
                <a:lnTo>
                  <a:pt x="10058400" y="5765444"/>
                </a:lnTo>
                <a:lnTo>
                  <a:pt x="10058400" y="0"/>
                </a:lnTo>
                <a:lnTo>
                  <a:pt x="0" y="0"/>
                </a:lnTo>
                <a:lnTo>
                  <a:pt x="0" y="576544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0" y="6791083"/>
            <a:ext cx="6486639" cy="80601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 txBox="1"/>
          <p:nvPr/>
        </p:nvSpPr>
        <p:spPr>
          <a:xfrm>
            <a:off x="361900" y="6924902"/>
            <a:ext cx="3295700" cy="471283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lang="en-US" sz="2700" b="1" spc="15" smtClean="0">
                <a:solidFill>
                  <a:srgbClr val="FFFFFF"/>
                </a:solidFill>
                <a:latin typeface="Arial"/>
                <a:cs typeface="Arial"/>
              </a:rPr>
              <a:t>Northeast </a:t>
            </a:r>
            <a:r>
              <a:rPr lang="en-US" sz="2700" b="1" spc="15" dirty="0" smtClean="0">
                <a:solidFill>
                  <a:srgbClr val="FFFFFF"/>
                </a:solidFill>
                <a:latin typeface="Arial"/>
                <a:cs typeface="Arial"/>
              </a:rPr>
              <a:t>Region</a:t>
            </a:r>
            <a:r>
              <a:rPr lang="en-US" sz="2800" dirty="0" smtClean="0"/>
              <a:t> </a:t>
            </a:r>
            <a:endParaRPr lang="en-US" sz="2700" b="1" spc="15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02" name="Title 101"/>
          <p:cNvSpPr>
            <a:spLocks noGrp="1"/>
          </p:cNvSpPr>
          <p:nvPr>
            <p:ph type="title"/>
          </p:nvPr>
        </p:nvSpPr>
        <p:spPr>
          <a:xfrm>
            <a:off x="325551" y="460492"/>
            <a:ext cx="9407296" cy="377026"/>
          </a:xfrm>
        </p:spPr>
        <p:txBody>
          <a:bodyPr/>
          <a:lstStyle/>
          <a:p>
            <a:pPr algn="r"/>
            <a:r>
              <a:rPr lang="en-US" spc="-30" dirty="0" smtClean="0"/>
              <a:t>MONTHLY ACTIVITIES CALENDAR</a:t>
            </a:r>
            <a:endParaRPr lang="en-US" dirty="0"/>
          </a:p>
        </p:txBody>
      </p:sp>
      <p:pic>
        <p:nvPicPr>
          <p:cNvPr id="22" name="Picture 21" descr="logo MMMH ASES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909" y="6705600"/>
            <a:ext cx="2565091" cy="990600"/>
          </a:xfrm>
          <a:prstGeom prst="rect">
            <a:avLst/>
          </a:prstGeom>
        </p:spPr>
      </p:pic>
      <p:graphicFrame>
        <p:nvGraphicFramePr>
          <p:cNvPr id="29" name="object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4212937"/>
              </p:ext>
            </p:extLst>
          </p:nvPr>
        </p:nvGraphicFramePr>
        <p:xfrm>
          <a:off x="-6350" y="1828800"/>
          <a:ext cx="10058398" cy="441842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11350"/>
                <a:gridCol w="1295400"/>
                <a:gridCol w="1524000"/>
                <a:gridCol w="3657600"/>
                <a:gridCol w="1670048"/>
              </a:tblGrid>
              <a:tr h="283082">
                <a:tc>
                  <a:txBody>
                    <a:bodyPr/>
                    <a:lstStyle/>
                    <a:p>
                      <a:pPr marL="135255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lang="en-US" sz="1150" b="1" spc="15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NAME</a:t>
                      </a:r>
                      <a:r>
                        <a:rPr lang="en-US" sz="1150" b="1" spc="15" baseline="0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EVENT</a:t>
                      </a:r>
                      <a:endParaRPr sz="1150" dirty="0">
                        <a:latin typeface="Arial"/>
                        <a:cs typeface="Arial"/>
                      </a:endParaRPr>
                    </a:p>
                  </a:txBody>
                  <a:tcPr marL="0" marR="0" marT="48895" marB="0">
                    <a:solidFill>
                      <a:srgbClr val="F15D22"/>
                    </a:solidFill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lang="en-US" sz="1150" b="1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DAY</a:t>
                      </a:r>
                      <a:endParaRPr sz="1150" b="1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0" marR="0" marT="48895" marB="0">
                    <a:solidFill>
                      <a:srgbClr val="F15D22"/>
                    </a:solidFill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lang="en-US" sz="1150" b="1" spc="-55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TIME</a:t>
                      </a:r>
                      <a:endParaRPr sz="1150" dirty="0">
                        <a:latin typeface="Arial"/>
                        <a:cs typeface="Arial"/>
                      </a:endParaRPr>
                    </a:p>
                  </a:txBody>
                  <a:tcPr marL="0" marR="0" marT="48895" marB="0">
                    <a:solidFill>
                      <a:srgbClr val="F15D22"/>
                    </a:solidFill>
                  </a:tcPr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lang="en-US" sz="1150" b="1" spc="-25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VENUE</a:t>
                      </a:r>
                      <a:endParaRPr sz="1150" dirty="0">
                        <a:latin typeface="Arial"/>
                        <a:cs typeface="Arial"/>
                      </a:endParaRPr>
                    </a:p>
                  </a:txBody>
                  <a:tcPr marL="0" marR="0" marT="48895" marB="0"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15D22"/>
                    </a:solidFill>
                  </a:tcPr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lang="en-US" sz="1150" b="1" dirty="0" smtClean="0">
                          <a:latin typeface="Arial"/>
                          <a:cs typeface="Arial"/>
                        </a:rPr>
                        <a:t>DESCRIPTION</a:t>
                      </a:r>
                      <a:endParaRPr sz="1150" b="1" dirty="0">
                        <a:latin typeface="Arial"/>
                        <a:cs typeface="Arial"/>
                      </a:endParaRPr>
                    </a:p>
                  </a:txBody>
                  <a:tcPr marL="0" marR="0" marT="48895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15D22"/>
                    </a:solidFill>
                  </a:tcPr>
                </a:tc>
              </a:tr>
              <a:tr h="244195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Gastroenteritis/ Integrated Model</a:t>
                      </a:r>
                    </a:p>
                  </a:txBody>
                  <a:tcPr marL="9525" marR="9525" marT="9525" marB="0"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01/22/2018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10:15AM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Medicaid-</a:t>
                      </a:r>
                      <a:r>
                        <a:rPr 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Urb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. Villas de Río Grande P1 </a:t>
                      </a:r>
                      <a:r>
                        <a:rPr 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Calle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8  Rio Grande, PR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lang="en-US" sz="800" dirty="0" smtClean="0">
                          <a:latin typeface="+mj-lt"/>
                          <a:cs typeface="Arial"/>
                        </a:rPr>
                        <a:t>Educational</a:t>
                      </a:r>
                      <a:r>
                        <a:rPr lang="en-US" sz="800" baseline="0" dirty="0" smtClean="0">
                          <a:latin typeface="+mj-lt"/>
                          <a:cs typeface="Arial"/>
                        </a:rPr>
                        <a:t> Activity</a:t>
                      </a:r>
                      <a:endParaRPr sz="800" dirty="0">
                        <a:latin typeface="+mj-lt"/>
                        <a:cs typeface="Arial"/>
                      </a:endParaRPr>
                    </a:p>
                  </a:txBody>
                  <a:tcPr marL="0" marR="0" marT="52704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673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Hand Wash/ Integrated Model</a:t>
                      </a:r>
                    </a:p>
                  </a:txBody>
                  <a:tcPr marL="9525" marR="9525" marT="9525" marB="0"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01/22/2018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10:20AM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Departamento de la Familia-Canóvanas Mall Quintas de Canóvanas Carr. 185 Canóvanas, P.R.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lang="en-US" sz="800" dirty="0" smtClean="0">
                          <a:latin typeface="+mj-lt"/>
                          <a:cs typeface="Arial"/>
                        </a:rPr>
                        <a:t>Educational</a:t>
                      </a:r>
                      <a:r>
                        <a:rPr lang="en-US" sz="800" baseline="0" dirty="0" smtClean="0">
                          <a:latin typeface="+mj-lt"/>
                          <a:cs typeface="Arial"/>
                        </a:rPr>
                        <a:t> Activity</a:t>
                      </a:r>
                      <a:endParaRPr lang="en-US" sz="800" dirty="0">
                        <a:latin typeface="+mj-lt"/>
                        <a:cs typeface="Arial"/>
                      </a:endParaRPr>
                    </a:p>
                  </a:txBody>
                  <a:tcPr marL="0" marR="0" marT="1778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754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Women and Diabetes/ Integrated Model</a:t>
                      </a:r>
                    </a:p>
                  </a:txBody>
                  <a:tcPr marL="9525" marR="9525" marT="9525" marB="0"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01/22/2018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10:20AM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Medicaid-Fajardo Market Square Al lado de Papa John's Fajardo Fajardo, PR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lang="en-US" sz="800" dirty="0" smtClean="0">
                          <a:latin typeface="+mj-lt"/>
                          <a:cs typeface="Arial"/>
                        </a:rPr>
                        <a:t>Educational</a:t>
                      </a:r>
                      <a:r>
                        <a:rPr lang="en-US" sz="800" baseline="0" dirty="0" smtClean="0">
                          <a:latin typeface="+mj-lt"/>
                          <a:cs typeface="Arial"/>
                        </a:rPr>
                        <a:t> Activity</a:t>
                      </a:r>
                      <a:endParaRPr lang="en-US" sz="800" dirty="0">
                        <a:latin typeface="+mj-lt"/>
                        <a:cs typeface="Arial"/>
                      </a:endParaRPr>
                    </a:p>
                  </a:txBody>
                  <a:tcPr marL="0" marR="0" marT="2413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281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Flu/ Integrated Model</a:t>
                      </a:r>
                    </a:p>
                  </a:txBody>
                  <a:tcPr marL="9525" marR="9525" marT="9525" marB="0"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01/22/2018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10:30AM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N23 Grupo Empresas de Salud-Carolina Shopping Court Suite 201  2do Nivel  Carolina, PR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lang="en-US" sz="800" dirty="0" smtClean="0">
                          <a:latin typeface="+mj-lt"/>
                          <a:cs typeface="Arial"/>
                        </a:rPr>
                        <a:t>Educational</a:t>
                      </a:r>
                      <a:r>
                        <a:rPr lang="en-US" sz="800" baseline="0" dirty="0" smtClean="0">
                          <a:latin typeface="+mj-lt"/>
                          <a:cs typeface="Arial"/>
                        </a:rPr>
                        <a:t> Activity</a:t>
                      </a:r>
                      <a:endParaRPr lang="en-US" sz="800" dirty="0">
                        <a:latin typeface="+mj-lt"/>
                        <a:cs typeface="Arial"/>
                      </a:endParaRPr>
                    </a:p>
                  </a:txBody>
                  <a:tcPr marL="0" marR="0" marT="50165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802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Hypertension / Integrated Model</a:t>
                      </a:r>
                    </a:p>
                  </a:txBody>
                  <a:tcPr marL="9525" marR="9525" marT="9525" marB="0"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01/22/2018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10:30AM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CAMP Sala de Emergencia/CDT-Urb. Villas de Río Grande P1 Calle 8  Rio Grande, PR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lang="en-US" sz="800" dirty="0" smtClean="0">
                          <a:latin typeface="+mj-lt"/>
                          <a:cs typeface="Arial"/>
                        </a:rPr>
                        <a:t>Educational</a:t>
                      </a:r>
                      <a:r>
                        <a:rPr lang="en-US" sz="800" baseline="0" dirty="0" smtClean="0">
                          <a:latin typeface="+mj-lt"/>
                          <a:cs typeface="Arial"/>
                        </a:rPr>
                        <a:t> Activity</a:t>
                      </a:r>
                      <a:endParaRPr lang="en-US" sz="800" dirty="0">
                        <a:latin typeface="+mj-lt"/>
                        <a:cs typeface="Arial"/>
                      </a:endParaRPr>
                    </a:p>
                  </a:txBody>
                  <a:tcPr marL="0" marR="0" marT="34925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Leptospirosis / Integrated Model</a:t>
                      </a:r>
                    </a:p>
                  </a:txBody>
                  <a:tcPr marL="9525" marR="9525" marT="9525" marB="0"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01/22/2018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11:00AM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CAMP Sala de Emergencia/CDT-Urb. Villas de Río Grande P1 Calle 8  Rio Grande, PR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lang="en-US" sz="800" dirty="0" smtClean="0">
                          <a:latin typeface="+mj-lt"/>
                          <a:cs typeface="Arial"/>
                        </a:rPr>
                        <a:t>Educational</a:t>
                      </a:r>
                      <a:r>
                        <a:rPr lang="en-US" sz="800" baseline="0" dirty="0" smtClean="0">
                          <a:latin typeface="+mj-lt"/>
                          <a:cs typeface="Arial"/>
                        </a:rPr>
                        <a:t> Activity</a:t>
                      </a:r>
                      <a:endParaRPr lang="en-US" sz="800" dirty="0">
                        <a:latin typeface="+mj-lt"/>
                        <a:cs typeface="Arial"/>
                      </a:endParaRPr>
                    </a:p>
                  </a:txBody>
                  <a:tcPr marL="0" marR="0" marT="29209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363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Gastroenteritis/ Integrated Model</a:t>
                      </a:r>
                    </a:p>
                  </a:txBody>
                  <a:tcPr marL="9525" marR="9525" marT="9525" marB="0"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01/23/2018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08:00AM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N50 Dr. José Cintrón-Caribbean Medical Center Ofi. 102 Calle Muñoz Rivera Esq. General Valero 311  Fajardo, P.R.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lang="en-US" sz="800" dirty="0" smtClean="0">
                          <a:latin typeface="+mj-lt"/>
                          <a:cs typeface="Arial"/>
                        </a:rPr>
                        <a:t>Educational</a:t>
                      </a:r>
                      <a:r>
                        <a:rPr lang="en-US" sz="800" baseline="0" dirty="0" smtClean="0">
                          <a:latin typeface="+mj-lt"/>
                          <a:cs typeface="Arial"/>
                        </a:rPr>
                        <a:t> Activity</a:t>
                      </a:r>
                      <a:endParaRPr lang="en-US" sz="800" dirty="0">
                        <a:latin typeface="+mj-lt"/>
                        <a:cs typeface="Arial"/>
                      </a:endParaRPr>
                    </a:p>
                  </a:txBody>
                  <a:tcPr marL="0" marR="0" marT="13335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053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Preventing deseases after a disaster/ Integrated Model</a:t>
                      </a:r>
                      <a:b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</a:b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01/23/2018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08:00AM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N44 Concilio de Salud Loíza-Carr. 188 Int. 187 Loiza, PR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lang="en-US" sz="800" dirty="0" smtClean="0">
                          <a:latin typeface="+mj-lt"/>
                          <a:cs typeface="Arial"/>
                        </a:rPr>
                        <a:t>Educational</a:t>
                      </a:r>
                      <a:r>
                        <a:rPr lang="en-US" sz="800" baseline="0" dirty="0" smtClean="0">
                          <a:latin typeface="+mj-lt"/>
                          <a:cs typeface="Arial"/>
                        </a:rPr>
                        <a:t> Activity</a:t>
                      </a:r>
                      <a:endParaRPr lang="en-US" sz="800" dirty="0">
                        <a:latin typeface="+mj-lt"/>
                        <a:cs typeface="Arial"/>
                      </a:endParaRPr>
                    </a:p>
                  </a:txBody>
                  <a:tcPr marL="0" marR="0" marT="3683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731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Leptospirosis / Integrated Model</a:t>
                      </a:r>
                    </a:p>
                  </a:txBody>
                  <a:tcPr marL="9525" marR="9525" marT="9525" marB="0"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01/23/2018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08:15AM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N44 Concilio de Salud Loíza-Carr. 188 Int. 187 Loiza, PR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lang="en-US" sz="800" dirty="0" smtClean="0">
                          <a:latin typeface="+mj-lt"/>
                          <a:cs typeface="Arial"/>
                        </a:rPr>
                        <a:t>Educational</a:t>
                      </a:r>
                      <a:r>
                        <a:rPr lang="en-US" sz="800" baseline="0" dirty="0" smtClean="0">
                          <a:latin typeface="+mj-lt"/>
                          <a:cs typeface="Arial"/>
                        </a:rPr>
                        <a:t> Activity</a:t>
                      </a:r>
                      <a:endParaRPr lang="en-US" sz="800" dirty="0">
                        <a:latin typeface="+mj-lt"/>
                        <a:cs typeface="Arial"/>
                      </a:endParaRPr>
                    </a:p>
                  </a:txBody>
                  <a:tcPr marL="0" marR="0" marT="2413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526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Take Control of Your Depression/ Integrated Model</a:t>
                      </a:r>
                      <a:b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</a:b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01/23/2018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08:20AM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N50 Dr. José Cintrón-Caribbean Medical Center Ofi. 102 Calle Muñoz Rivera Esq. General Valero 311  Fajardo, P.R.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lang="en-US" sz="800" dirty="0" smtClean="0">
                          <a:latin typeface="+mj-lt"/>
                          <a:cs typeface="Arial"/>
                        </a:rPr>
                        <a:t>Educational</a:t>
                      </a:r>
                      <a:r>
                        <a:rPr lang="en-US" sz="800" baseline="0" dirty="0" smtClean="0">
                          <a:latin typeface="+mj-lt"/>
                          <a:cs typeface="Arial"/>
                        </a:rPr>
                        <a:t> Activity</a:t>
                      </a:r>
                      <a:endParaRPr lang="en-US" sz="800" dirty="0">
                        <a:latin typeface="+mj-lt"/>
                        <a:cs typeface="Arial"/>
                      </a:endParaRPr>
                    </a:p>
                  </a:txBody>
                  <a:tcPr marL="0" marR="0" marT="31115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217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Women and Diabetes/ Integrated Model</a:t>
                      </a:r>
                    </a:p>
                  </a:txBody>
                  <a:tcPr marL="9525" marR="9525" marT="9525" marB="0"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01/23/2018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08:20AM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Departamento de la Familia-Carr. 848 Saint Just Expreso Trujillo Alto detrás de Funeraria González Trujillo Alto, PR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lang="en-US" sz="800" dirty="0" smtClean="0">
                          <a:latin typeface="+mj-lt"/>
                          <a:cs typeface="Arial"/>
                        </a:rPr>
                        <a:t>Educational</a:t>
                      </a:r>
                      <a:r>
                        <a:rPr lang="en-US" sz="800" baseline="0" dirty="0" smtClean="0">
                          <a:latin typeface="+mj-lt"/>
                          <a:cs typeface="Arial"/>
                        </a:rPr>
                        <a:t> Activity</a:t>
                      </a:r>
                      <a:endParaRPr lang="en-US" sz="800" dirty="0">
                        <a:latin typeface="+mj-lt"/>
                        <a:cs typeface="Arial"/>
                      </a:endParaRPr>
                    </a:p>
                  </a:txBody>
                  <a:tcPr marL="0" marR="0" marT="57785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673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Flu/ Integrated Model</a:t>
                      </a:r>
                    </a:p>
                  </a:txBody>
                  <a:tcPr marL="9525" marR="9525" marT="9525" marB="0"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01/23/2018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08:30AM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Hospital UPR Dr. Federico Trilla-Carretera 3 Km 8.3 Ave 65 Infanterria  Carolina, PR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lang="en-US" sz="800" dirty="0" smtClean="0">
                          <a:latin typeface="+mj-lt"/>
                          <a:cs typeface="Arial"/>
                        </a:rPr>
                        <a:t>Educational</a:t>
                      </a:r>
                      <a:r>
                        <a:rPr lang="en-US" sz="800" baseline="0" dirty="0" smtClean="0">
                          <a:latin typeface="+mj-lt"/>
                          <a:cs typeface="Arial"/>
                        </a:rPr>
                        <a:t> Activity</a:t>
                      </a:r>
                      <a:endParaRPr lang="en-US" sz="800" dirty="0">
                        <a:latin typeface="+mj-lt"/>
                        <a:cs typeface="Arial"/>
                      </a:endParaRPr>
                    </a:p>
                  </a:txBody>
                  <a:tcPr marL="0" marR="0" marT="4191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351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Preventing Diseases Caused by Animals and Insects/ Integrated Model  </a:t>
                      </a:r>
                      <a:b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</a:b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01/23/2018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09:00AM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Medicaid-Carr</a:t>
                      </a:r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. 188 Intersección 187 </a:t>
                      </a:r>
                      <a:r>
                        <a:rPr lang="es-E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Loiza</a:t>
                      </a:r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PR 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lang="en-US" sz="800" dirty="0" smtClean="0">
                          <a:latin typeface="+mj-lt"/>
                          <a:cs typeface="Arial"/>
                        </a:rPr>
                        <a:t>Educational</a:t>
                      </a:r>
                      <a:r>
                        <a:rPr lang="en-US" sz="800" baseline="0" dirty="0" smtClean="0">
                          <a:latin typeface="+mj-lt"/>
                          <a:cs typeface="Arial"/>
                        </a:rPr>
                        <a:t> Activity</a:t>
                      </a:r>
                      <a:endParaRPr lang="en-US" sz="800" dirty="0">
                        <a:latin typeface="+mj-lt"/>
                        <a:cs typeface="Arial"/>
                      </a:endParaRPr>
                    </a:p>
                  </a:txBody>
                  <a:tcPr marL="0" marR="0" marT="29844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228600" y="6172200"/>
            <a:ext cx="9525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300" b="1" dirty="0" err="1" smtClean="0">
                <a:latin typeface="Arial"/>
                <a:cs typeface="Arial"/>
              </a:rPr>
              <a:t>Activities</a:t>
            </a:r>
            <a:r>
              <a:rPr lang="es-ES_tradnl" sz="1300" b="1" dirty="0" smtClean="0">
                <a:latin typeface="Arial"/>
                <a:cs typeface="Arial"/>
              </a:rPr>
              <a:t> </a:t>
            </a:r>
            <a:r>
              <a:rPr lang="es-ES_tradnl" sz="1300" b="1" dirty="0" err="1" smtClean="0">
                <a:latin typeface="Arial"/>
                <a:cs typeface="Arial"/>
              </a:rPr>
              <a:t>subject</a:t>
            </a:r>
            <a:r>
              <a:rPr lang="es-ES_tradnl" sz="1300" b="1" dirty="0" smtClean="0">
                <a:latin typeface="Arial"/>
                <a:cs typeface="Arial"/>
              </a:rPr>
              <a:t> to </a:t>
            </a:r>
            <a:r>
              <a:rPr lang="es-ES_tradnl" sz="1300" b="1" dirty="0" err="1" smtClean="0">
                <a:latin typeface="Arial"/>
                <a:cs typeface="Arial"/>
              </a:rPr>
              <a:t>change</a:t>
            </a:r>
            <a:r>
              <a:rPr lang="es-ES_tradnl" sz="1300" b="1" dirty="0" smtClean="0">
                <a:latin typeface="Arial"/>
                <a:cs typeface="Arial"/>
              </a:rPr>
              <a:t>. </a:t>
            </a:r>
            <a:r>
              <a:rPr lang="es-ES_tradnl" sz="1300" b="1" dirty="0" err="1" smtClean="0">
                <a:latin typeface="Arial"/>
                <a:cs typeface="Arial"/>
              </a:rPr>
              <a:t>Contact</a:t>
            </a:r>
            <a:r>
              <a:rPr lang="es-ES_tradnl" sz="1300" b="1" dirty="0" smtClean="0">
                <a:latin typeface="Arial"/>
                <a:cs typeface="Arial"/>
              </a:rPr>
              <a:t> </a:t>
            </a:r>
            <a:r>
              <a:rPr lang="es-PR" sz="1400" b="1" dirty="0" err="1" smtClean="0"/>
              <a:t>Enrollee</a:t>
            </a:r>
            <a:r>
              <a:rPr lang="es-PR" sz="1400" b="1" dirty="0" smtClean="0"/>
              <a:t> </a:t>
            </a:r>
            <a:r>
              <a:rPr lang="es-PR" sz="1400" b="1" dirty="0" err="1" smtClean="0"/>
              <a:t>Services</a:t>
            </a:r>
            <a:r>
              <a:rPr lang="es-PR" sz="1400" b="1" dirty="0" smtClean="0"/>
              <a:t> </a:t>
            </a:r>
            <a:r>
              <a:rPr lang="es-PR" sz="1400" b="1" dirty="0" err="1" smtClean="0"/>
              <a:t>for</a:t>
            </a:r>
            <a:r>
              <a:rPr lang="es-PR" sz="1400" b="1" dirty="0" smtClean="0"/>
              <a:t> </a:t>
            </a:r>
            <a:r>
              <a:rPr lang="es-PR" sz="1400" b="1" dirty="0" err="1" smtClean="0"/>
              <a:t>confirmation</a:t>
            </a:r>
            <a:endParaRPr lang="es-ES_tradnl" sz="1300" b="1" dirty="0">
              <a:latin typeface="Arial"/>
              <a:cs typeface="Arial"/>
            </a:endParaRPr>
          </a:p>
          <a:p>
            <a:r>
              <a:rPr lang="es-ES_tradnl" sz="1200" dirty="0">
                <a:latin typeface="Arial"/>
                <a:cs typeface="Arial"/>
              </a:rPr>
              <a:t>1-844-336-3331 </a:t>
            </a:r>
            <a:r>
              <a:rPr lang="es-ES_tradnl" sz="1200" dirty="0" smtClean="0">
                <a:latin typeface="Arial"/>
                <a:cs typeface="Arial"/>
              </a:rPr>
              <a:t>(</a:t>
            </a:r>
            <a:r>
              <a:rPr lang="es-ES_tradnl" sz="1200" dirty="0" err="1" smtClean="0">
                <a:latin typeface="Arial"/>
                <a:cs typeface="Arial"/>
              </a:rPr>
              <a:t>toll</a:t>
            </a:r>
            <a:r>
              <a:rPr lang="es-ES_tradnl" sz="1200" dirty="0" smtClean="0">
                <a:latin typeface="Arial"/>
                <a:cs typeface="Arial"/>
              </a:rPr>
              <a:t> free), 787</a:t>
            </a:r>
            <a:r>
              <a:rPr lang="es-ES_tradnl" sz="1200" dirty="0">
                <a:latin typeface="Arial"/>
                <a:cs typeface="Arial"/>
              </a:rPr>
              <a:t>-999-4411 TTY </a:t>
            </a:r>
            <a:r>
              <a:rPr lang="es-ES_tradnl" sz="1200" dirty="0" smtClean="0">
                <a:latin typeface="Arial"/>
                <a:cs typeface="Arial"/>
              </a:rPr>
              <a:t>(</a:t>
            </a:r>
            <a:r>
              <a:rPr lang="es-ES_tradnl" sz="1200" dirty="0" err="1" smtClean="0">
                <a:latin typeface="Arial"/>
                <a:cs typeface="Arial"/>
              </a:rPr>
              <a:t>hearing</a:t>
            </a:r>
            <a:r>
              <a:rPr lang="es-ES_tradnl" sz="1200" dirty="0" smtClean="0">
                <a:latin typeface="Arial"/>
                <a:cs typeface="Arial"/>
              </a:rPr>
              <a:t> </a:t>
            </a:r>
            <a:r>
              <a:rPr lang="es-ES_tradnl" sz="1200" dirty="0" err="1" smtClean="0">
                <a:latin typeface="Arial"/>
                <a:cs typeface="Arial"/>
              </a:rPr>
              <a:t>impaired</a:t>
            </a:r>
            <a:r>
              <a:rPr lang="es-ES_tradnl" sz="1200" dirty="0" smtClean="0">
                <a:latin typeface="Arial"/>
                <a:cs typeface="Arial"/>
              </a:rPr>
              <a:t>)</a:t>
            </a:r>
            <a:r>
              <a:rPr lang="es-ES_tradnl" sz="1200" dirty="0">
                <a:latin typeface="Arial"/>
                <a:cs typeface="Arial"/>
              </a:rPr>
              <a:t> </a:t>
            </a:r>
            <a:r>
              <a:rPr lang="es-ES_tradnl" sz="1200" dirty="0" smtClean="0">
                <a:latin typeface="Arial"/>
                <a:cs typeface="Arial"/>
              </a:rPr>
              <a:t>de </a:t>
            </a:r>
            <a:r>
              <a:rPr lang="es-ES_tradnl" sz="1200" dirty="0" err="1" smtClean="0">
                <a:latin typeface="Arial"/>
                <a:cs typeface="Arial"/>
              </a:rPr>
              <a:t>Monday</a:t>
            </a:r>
            <a:r>
              <a:rPr lang="es-ES_tradnl" sz="1200" dirty="0" smtClean="0">
                <a:latin typeface="Arial"/>
                <a:cs typeface="Arial"/>
              </a:rPr>
              <a:t> </a:t>
            </a:r>
            <a:r>
              <a:rPr lang="es-ES_tradnl" sz="1200" dirty="0" err="1" smtClean="0">
                <a:latin typeface="Arial"/>
                <a:cs typeface="Arial"/>
              </a:rPr>
              <a:t>through</a:t>
            </a:r>
            <a:r>
              <a:rPr lang="es-ES_tradnl" sz="1200" dirty="0" smtClean="0">
                <a:latin typeface="Arial"/>
                <a:cs typeface="Arial"/>
              </a:rPr>
              <a:t> Friday </a:t>
            </a:r>
            <a:r>
              <a:rPr lang="es-ES_tradnl" sz="1200" dirty="0">
                <a:latin typeface="Arial"/>
                <a:cs typeface="Arial"/>
              </a:rPr>
              <a:t>7:00 a.m. </a:t>
            </a:r>
            <a:r>
              <a:rPr lang="es-ES_tradnl" sz="1200" dirty="0" smtClean="0">
                <a:latin typeface="Arial"/>
                <a:cs typeface="Arial"/>
              </a:rPr>
              <a:t>to  </a:t>
            </a:r>
            <a:r>
              <a:rPr lang="es-ES_tradnl" sz="1200" dirty="0">
                <a:latin typeface="Arial"/>
                <a:cs typeface="Arial"/>
              </a:rPr>
              <a:t>7:00 p.m.</a:t>
            </a:r>
          </a:p>
          <a:p>
            <a:endParaRPr lang="en-US" sz="1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380888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1723872"/>
            <a:ext cx="10058400" cy="28321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35255">
              <a:lnSpc>
                <a:spcPct val="100000"/>
              </a:lnSpc>
              <a:spcBef>
                <a:spcPts val="185"/>
              </a:spcBef>
              <a:tabLst>
                <a:tab pos="1382395" algn="l"/>
                <a:tab pos="4844415" algn="l"/>
                <a:tab pos="6835775" algn="l"/>
              </a:tabLst>
            </a:pPr>
            <a:r>
              <a:rPr sz="1150" b="1" spc="15" dirty="0">
                <a:solidFill>
                  <a:srgbClr val="231F20"/>
                </a:solidFill>
                <a:latin typeface="Arial"/>
                <a:cs typeface="Arial"/>
              </a:rPr>
              <a:t>MUNICIPIO	</a:t>
            </a:r>
            <a:r>
              <a:rPr sz="1150" b="1" spc="-20" dirty="0">
                <a:solidFill>
                  <a:srgbClr val="231F20"/>
                </a:solidFill>
                <a:latin typeface="Arial"/>
                <a:cs typeface="Arial"/>
              </a:rPr>
              <a:t>NOMBRE </a:t>
            </a:r>
            <a:r>
              <a:rPr sz="1150" b="1" spc="-60" dirty="0">
                <a:solidFill>
                  <a:srgbClr val="231F20"/>
                </a:solidFill>
                <a:latin typeface="Arial"/>
                <a:cs typeface="Arial"/>
              </a:rPr>
              <a:t>DE </a:t>
            </a:r>
            <a:r>
              <a:rPr sz="1150" b="1" spc="-55" dirty="0">
                <a:solidFill>
                  <a:srgbClr val="231F20"/>
                </a:solidFill>
                <a:latin typeface="Arial"/>
                <a:cs typeface="Arial"/>
              </a:rPr>
              <a:t>LA </a:t>
            </a:r>
            <a:r>
              <a:rPr sz="1150" b="1" spc="-30" dirty="0">
                <a:solidFill>
                  <a:srgbClr val="231F20"/>
                </a:solidFill>
                <a:latin typeface="Arial"/>
                <a:cs typeface="Arial"/>
              </a:rPr>
              <a:t>CLINICA </a:t>
            </a:r>
            <a:r>
              <a:rPr sz="1150" b="1" spc="155" dirty="0">
                <a:solidFill>
                  <a:srgbClr val="231F20"/>
                </a:solidFill>
                <a:latin typeface="Arial"/>
                <a:cs typeface="Arial"/>
              </a:rPr>
              <a:t>/</a:t>
            </a:r>
            <a:r>
              <a:rPr sz="1150" b="1" spc="-1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50" b="1" spc="-20" dirty="0">
                <a:solidFill>
                  <a:srgbClr val="231F20"/>
                </a:solidFill>
                <a:latin typeface="Arial"/>
                <a:cs typeface="Arial"/>
              </a:rPr>
              <a:t>TIPO </a:t>
            </a:r>
            <a:r>
              <a:rPr sz="1150" b="1" spc="-60" dirty="0">
                <a:solidFill>
                  <a:srgbClr val="231F20"/>
                </a:solidFill>
                <a:latin typeface="Arial"/>
                <a:cs typeface="Arial"/>
              </a:rPr>
              <a:t>DE </a:t>
            </a:r>
            <a:r>
              <a:rPr sz="1150" b="1" spc="-35" dirty="0">
                <a:solidFill>
                  <a:srgbClr val="231F20"/>
                </a:solidFill>
                <a:latin typeface="Arial"/>
                <a:cs typeface="Arial"/>
              </a:rPr>
              <a:t>FACILIDAD	</a:t>
            </a:r>
            <a:r>
              <a:rPr sz="1150" b="1" spc="-55" dirty="0">
                <a:solidFill>
                  <a:srgbClr val="231F20"/>
                </a:solidFill>
                <a:latin typeface="Arial"/>
                <a:cs typeface="Arial"/>
              </a:rPr>
              <a:t>TELÉFONO	</a:t>
            </a:r>
            <a:r>
              <a:rPr sz="1150" b="1" spc="-25" dirty="0">
                <a:solidFill>
                  <a:srgbClr val="231F20"/>
                </a:solidFill>
                <a:latin typeface="Arial"/>
                <a:cs typeface="Arial"/>
              </a:rPr>
              <a:t>HORARIO</a:t>
            </a:r>
            <a:endParaRPr sz="115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265770" y="1711523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0"/>
                </a:moveTo>
                <a:lnTo>
                  <a:pt x="0" y="12349"/>
                </a:lnTo>
              </a:path>
            </a:pathLst>
          </a:custGeom>
          <a:ln w="11010">
            <a:solidFill>
              <a:srgbClr val="F15D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22259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F15D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268234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F15D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293212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F15D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316492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F15D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341451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F15D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374408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F15D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398538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F15D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422668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F15D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446798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F15D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469831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F15D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730192" y="1711523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0"/>
                </a:moveTo>
                <a:lnTo>
                  <a:pt x="0" y="12349"/>
                </a:lnTo>
              </a:path>
            </a:pathLst>
          </a:custGeom>
          <a:ln w="11010">
            <a:solidFill>
              <a:srgbClr val="F15D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721636" y="1711523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0"/>
                </a:moveTo>
                <a:lnTo>
                  <a:pt x="0" y="12349"/>
                </a:lnTo>
              </a:path>
            </a:pathLst>
          </a:custGeom>
          <a:ln w="11010">
            <a:solidFill>
              <a:srgbClr val="F15D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6791058"/>
            <a:ext cx="6486652" cy="8060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0" y="1952370"/>
            <a:ext cx="10058400" cy="5820410"/>
          </a:xfrm>
          <a:prstGeom prst="rect">
            <a:avLst/>
          </a:prstGeom>
        </p:spPr>
        <p:txBody>
          <a:bodyPr vert="horz" wrap="square" lIns="0" tIns="82550" rIns="0" bIns="0" rtlCol="0">
            <a:spAutoFit/>
          </a:bodyPr>
          <a:lstStyle/>
          <a:p>
            <a:pPr marL="137795">
              <a:lnSpc>
                <a:spcPct val="100000"/>
              </a:lnSpc>
              <a:spcBef>
                <a:spcPts val="650"/>
              </a:spcBef>
              <a:tabLst>
                <a:tab pos="1382395" algn="l"/>
                <a:tab pos="4848860" algn="l"/>
                <a:tab pos="6855459" algn="l"/>
              </a:tabLst>
            </a:pPr>
            <a:r>
              <a:rPr sz="900" b="1" spc="35" dirty="0">
                <a:solidFill>
                  <a:srgbClr val="231F20"/>
                </a:solidFill>
                <a:latin typeface="Arial"/>
                <a:cs typeface="Arial"/>
              </a:rPr>
              <a:t>Bayamon	</a:t>
            </a:r>
            <a:r>
              <a:rPr sz="900" b="1" spc="-20" dirty="0">
                <a:solidFill>
                  <a:srgbClr val="231F20"/>
                </a:solidFill>
                <a:latin typeface="Arial"/>
                <a:cs typeface="Arial"/>
              </a:rPr>
              <a:t>CENTRO </a:t>
            </a:r>
            <a:r>
              <a:rPr sz="900" b="1" spc="-25" dirty="0">
                <a:solidFill>
                  <a:srgbClr val="231F20"/>
                </a:solidFill>
                <a:latin typeface="Arial"/>
                <a:cs typeface="Arial"/>
              </a:rPr>
              <a:t>DE </a:t>
            </a:r>
            <a:r>
              <a:rPr sz="900" b="1" spc="-35" dirty="0">
                <a:solidFill>
                  <a:srgbClr val="231F20"/>
                </a:solidFill>
                <a:latin typeface="Arial"/>
                <a:cs typeface="Arial"/>
              </a:rPr>
              <a:t>SERVICIOS</a:t>
            </a:r>
            <a:r>
              <a:rPr sz="900" b="1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25" dirty="0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sz="9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20" dirty="0">
                <a:solidFill>
                  <a:srgbClr val="231F20"/>
                </a:solidFill>
                <a:latin typeface="Arial"/>
                <a:cs typeface="Arial"/>
              </a:rPr>
              <a:t>SALUD	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(787)</a:t>
            </a:r>
            <a:r>
              <a:rPr sz="9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520-8449	</a:t>
            </a:r>
            <a:r>
              <a:rPr sz="900" b="1" spc="-20" dirty="0">
                <a:solidFill>
                  <a:srgbClr val="231F20"/>
                </a:solidFill>
                <a:latin typeface="Arial"/>
                <a:cs typeface="Arial"/>
              </a:rPr>
              <a:t>L-V</a:t>
            </a:r>
            <a:r>
              <a:rPr sz="900" b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231F20"/>
                </a:solidFill>
                <a:latin typeface="Arial"/>
                <a:cs typeface="Arial"/>
              </a:rPr>
              <a:t>8:00</a:t>
            </a:r>
            <a:r>
              <a:rPr sz="900" b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30" dirty="0">
                <a:solidFill>
                  <a:srgbClr val="231F20"/>
                </a:solidFill>
                <a:latin typeface="Arial"/>
                <a:cs typeface="Arial"/>
              </a:rPr>
              <a:t>AM-</a:t>
            </a:r>
            <a:r>
              <a:rPr sz="900" b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231F20"/>
                </a:solidFill>
                <a:latin typeface="Arial"/>
                <a:cs typeface="Arial"/>
              </a:rPr>
              <a:t>4:00</a:t>
            </a:r>
            <a:r>
              <a:rPr sz="900" b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40" dirty="0">
                <a:solidFill>
                  <a:srgbClr val="231F20"/>
                </a:solidFill>
                <a:latin typeface="Arial"/>
                <a:cs typeface="Arial"/>
              </a:rPr>
              <a:t>PM</a:t>
            </a:r>
            <a:endParaRPr sz="900">
              <a:latin typeface="Arial"/>
              <a:cs typeface="Arial"/>
            </a:endParaRPr>
          </a:p>
          <a:p>
            <a:pPr marL="137795">
              <a:lnSpc>
                <a:spcPts val="990"/>
              </a:lnSpc>
              <a:spcBef>
                <a:spcPts val="715"/>
              </a:spcBef>
              <a:tabLst>
                <a:tab pos="1382395" algn="l"/>
                <a:tab pos="4848860" algn="l"/>
                <a:tab pos="6855459" algn="l"/>
              </a:tabLst>
            </a:pPr>
            <a:r>
              <a:rPr sz="1350" b="1" spc="52" baseline="6172" dirty="0">
                <a:solidFill>
                  <a:srgbClr val="231F20"/>
                </a:solidFill>
                <a:latin typeface="Arial"/>
                <a:cs typeface="Arial"/>
              </a:rPr>
              <a:t>Bayamon	</a:t>
            </a:r>
            <a:r>
              <a:rPr sz="1350" b="1" spc="-30" baseline="6172" dirty="0">
                <a:solidFill>
                  <a:srgbClr val="231F20"/>
                </a:solidFill>
                <a:latin typeface="Arial"/>
                <a:cs typeface="Arial"/>
              </a:rPr>
              <a:t>CENTRO </a:t>
            </a:r>
            <a:r>
              <a:rPr sz="1350" b="1" spc="-22" baseline="6172" dirty="0">
                <a:solidFill>
                  <a:srgbClr val="231F20"/>
                </a:solidFill>
                <a:latin typeface="Arial"/>
                <a:cs typeface="Arial"/>
              </a:rPr>
              <a:t>PEDIATRICO </a:t>
            </a:r>
            <a:r>
              <a:rPr sz="1350" b="1" spc="-37" baseline="6172" dirty="0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sz="1350" b="1" spc="-120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15" baseline="6172" dirty="0">
                <a:solidFill>
                  <a:srgbClr val="231F20"/>
                </a:solidFill>
                <a:latin typeface="Arial"/>
                <a:cs typeface="Arial"/>
              </a:rPr>
              <a:t>RIO</a:t>
            </a:r>
            <a:r>
              <a:rPr sz="1350" b="1" spc="-60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67" baseline="6172" dirty="0">
                <a:solidFill>
                  <a:srgbClr val="231F20"/>
                </a:solidFill>
                <a:latin typeface="Arial"/>
                <a:cs typeface="Arial"/>
              </a:rPr>
              <a:t>HONDO	</a:t>
            </a:r>
            <a:r>
              <a:rPr sz="1350" b="1" spc="15" baseline="6172" dirty="0">
                <a:solidFill>
                  <a:srgbClr val="231F20"/>
                </a:solidFill>
                <a:latin typeface="Arial"/>
                <a:cs typeface="Arial"/>
              </a:rPr>
              <a:t>(787)780-1908	</a:t>
            </a:r>
            <a:r>
              <a:rPr sz="900" b="1" spc="30" dirty="0">
                <a:solidFill>
                  <a:srgbClr val="231F20"/>
                </a:solidFill>
                <a:latin typeface="Arial"/>
                <a:cs typeface="Arial"/>
              </a:rPr>
              <a:t>Dr.</a:t>
            </a:r>
            <a:r>
              <a:rPr sz="900" b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65" dirty="0">
                <a:solidFill>
                  <a:srgbClr val="231F20"/>
                </a:solidFill>
                <a:latin typeface="Arial"/>
                <a:cs typeface="Arial"/>
              </a:rPr>
              <a:t>Martín</a:t>
            </a:r>
            <a:r>
              <a:rPr sz="900" b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45" dirty="0">
                <a:solidFill>
                  <a:srgbClr val="231F20"/>
                </a:solidFill>
                <a:latin typeface="Arial"/>
                <a:cs typeface="Arial"/>
              </a:rPr>
              <a:t>Martinó-</a:t>
            </a:r>
            <a:r>
              <a:rPr sz="900" b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5" dirty="0">
                <a:solidFill>
                  <a:srgbClr val="231F20"/>
                </a:solidFill>
                <a:latin typeface="Arial"/>
                <a:cs typeface="Arial"/>
              </a:rPr>
              <a:t>L,M,M-7:30AM-4:00PM</a:t>
            </a:r>
            <a:endParaRPr sz="900">
              <a:latin typeface="Arial"/>
              <a:cs typeface="Arial"/>
            </a:endParaRPr>
          </a:p>
          <a:p>
            <a:pPr marR="419734" algn="r">
              <a:lnSpc>
                <a:spcPts val="900"/>
              </a:lnSpc>
            </a:pPr>
            <a:r>
              <a:rPr sz="900" b="1" spc="-5" dirty="0">
                <a:solidFill>
                  <a:srgbClr val="231F20"/>
                </a:solidFill>
                <a:latin typeface="Arial"/>
                <a:cs typeface="Arial"/>
              </a:rPr>
              <a:t>V- 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8:00-12:00PM/Vacunación-L-V</a:t>
            </a:r>
            <a:r>
              <a:rPr sz="900" b="1" spc="-1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7:30AM-11:00AM</a:t>
            </a:r>
            <a:endParaRPr sz="900">
              <a:latin typeface="Arial"/>
              <a:cs typeface="Arial"/>
            </a:endParaRPr>
          </a:p>
          <a:p>
            <a:pPr marL="6855459">
              <a:lnSpc>
                <a:spcPts val="990"/>
              </a:lnSpc>
            </a:pPr>
            <a:r>
              <a:rPr sz="900" b="1" spc="30" dirty="0">
                <a:solidFill>
                  <a:srgbClr val="231F20"/>
                </a:solidFill>
                <a:latin typeface="Arial"/>
                <a:cs typeface="Arial"/>
              </a:rPr>
              <a:t>Dr.</a:t>
            </a:r>
            <a:r>
              <a:rPr sz="9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50" dirty="0">
                <a:solidFill>
                  <a:srgbClr val="231F20"/>
                </a:solidFill>
                <a:latin typeface="Arial"/>
                <a:cs typeface="Arial"/>
              </a:rPr>
              <a:t>José</a:t>
            </a:r>
            <a:r>
              <a:rPr sz="9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40" dirty="0">
                <a:solidFill>
                  <a:srgbClr val="231F20"/>
                </a:solidFill>
                <a:latin typeface="Arial"/>
                <a:cs typeface="Arial"/>
              </a:rPr>
              <a:t>Martinó(orden</a:t>
            </a:r>
            <a:r>
              <a:rPr sz="9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35" dirty="0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sz="9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20" dirty="0">
                <a:solidFill>
                  <a:srgbClr val="231F20"/>
                </a:solidFill>
                <a:latin typeface="Arial"/>
                <a:cs typeface="Arial"/>
              </a:rPr>
              <a:t>llegada)</a:t>
            </a:r>
            <a:r>
              <a:rPr sz="9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231F20"/>
                </a:solidFill>
                <a:latin typeface="Arial"/>
                <a:cs typeface="Arial"/>
              </a:rPr>
              <a:t>L-V-8:30AM-2:00PM</a:t>
            </a:r>
            <a:endParaRPr sz="900">
              <a:latin typeface="Arial"/>
              <a:cs typeface="Arial"/>
            </a:endParaRPr>
          </a:p>
          <a:p>
            <a:pPr marL="137795" marR="2037714">
              <a:lnSpc>
                <a:spcPct val="185000"/>
              </a:lnSpc>
              <a:tabLst>
                <a:tab pos="1382395" algn="l"/>
                <a:tab pos="4848860" algn="l"/>
                <a:tab pos="6855459" algn="l"/>
              </a:tabLst>
            </a:pPr>
            <a:r>
              <a:rPr sz="900" b="1" spc="35" dirty="0">
                <a:solidFill>
                  <a:srgbClr val="231F20"/>
                </a:solidFill>
                <a:latin typeface="Arial"/>
                <a:cs typeface="Arial"/>
              </a:rPr>
              <a:t>Bayamon	</a:t>
            </a:r>
            <a:r>
              <a:rPr sz="900" b="1" spc="-5" dirty="0">
                <a:solidFill>
                  <a:srgbClr val="231F20"/>
                </a:solidFill>
                <a:latin typeface="Arial"/>
                <a:cs typeface="Arial"/>
              </a:rPr>
              <a:t>CLINICA </a:t>
            </a:r>
            <a:r>
              <a:rPr sz="900" b="1" spc="-25" dirty="0">
                <a:solidFill>
                  <a:srgbClr val="231F20"/>
                </a:solidFill>
                <a:latin typeface="Arial"/>
                <a:cs typeface="Arial"/>
              </a:rPr>
              <a:t>DE 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VACUNACION </a:t>
            </a:r>
            <a:r>
              <a:rPr sz="900" b="1" spc="-20" dirty="0">
                <a:solidFill>
                  <a:srgbClr val="231F20"/>
                </a:solidFill>
                <a:latin typeface="Arial"/>
                <a:cs typeface="Arial"/>
              </a:rPr>
              <a:t>CDT</a:t>
            </a:r>
            <a:r>
              <a:rPr sz="900" b="1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10" dirty="0">
                <a:solidFill>
                  <a:srgbClr val="231F20"/>
                </a:solidFill>
                <a:latin typeface="Arial"/>
                <a:cs typeface="Arial"/>
              </a:rPr>
              <a:t>GMSP,</a:t>
            </a:r>
            <a:r>
              <a:rPr sz="9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25" dirty="0">
                <a:solidFill>
                  <a:srgbClr val="231F20"/>
                </a:solidFill>
                <a:latin typeface="Arial"/>
                <a:cs typeface="Arial"/>
              </a:rPr>
              <a:t>INC	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(787)</a:t>
            </a:r>
            <a:r>
              <a:rPr sz="9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625-6129	</a:t>
            </a:r>
            <a:r>
              <a:rPr sz="1350" b="1" spc="-30" baseline="-12345" dirty="0">
                <a:solidFill>
                  <a:srgbClr val="231F20"/>
                </a:solidFill>
                <a:latin typeface="Arial"/>
                <a:cs typeface="Arial"/>
              </a:rPr>
              <a:t>L-V </a:t>
            </a:r>
            <a:r>
              <a:rPr sz="1350" b="1" baseline="-12345" dirty="0">
                <a:solidFill>
                  <a:srgbClr val="231F20"/>
                </a:solidFill>
                <a:latin typeface="Arial"/>
                <a:cs typeface="Arial"/>
              </a:rPr>
              <a:t>7:00</a:t>
            </a:r>
            <a:r>
              <a:rPr sz="1350" b="1" spc="-150" baseline="-123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15" baseline="-12345" dirty="0">
                <a:solidFill>
                  <a:srgbClr val="231F20"/>
                </a:solidFill>
                <a:latin typeface="Arial"/>
                <a:cs typeface="Arial"/>
              </a:rPr>
              <a:t>AM-2:00</a:t>
            </a:r>
            <a:r>
              <a:rPr sz="1350" b="1" spc="-89" baseline="-123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60" baseline="-12345" dirty="0">
                <a:solidFill>
                  <a:srgbClr val="231F20"/>
                </a:solidFill>
                <a:latin typeface="Arial"/>
                <a:cs typeface="Arial"/>
              </a:rPr>
              <a:t>PM </a:t>
            </a:r>
            <a:r>
              <a:rPr sz="1350" b="1" baseline="-123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52" baseline="6172" dirty="0">
                <a:solidFill>
                  <a:srgbClr val="231F20"/>
                </a:solidFill>
                <a:latin typeface="Arial"/>
                <a:cs typeface="Arial"/>
              </a:rPr>
              <a:t>Bayamon	</a:t>
            </a:r>
            <a:r>
              <a:rPr sz="1350" b="1" spc="22" baseline="6172" dirty="0">
                <a:solidFill>
                  <a:srgbClr val="231F20"/>
                </a:solidFill>
                <a:latin typeface="Arial"/>
                <a:cs typeface="Arial"/>
              </a:rPr>
              <a:t>NEW VISION</a:t>
            </a:r>
            <a:r>
              <a:rPr sz="1350" b="1" spc="-120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-7" baseline="6172" dirty="0">
                <a:solidFill>
                  <a:srgbClr val="231F20"/>
                </a:solidFill>
                <a:latin typeface="Arial"/>
                <a:cs typeface="Arial"/>
              </a:rPr>
              <a:t>MEDICAL</a:t>
            </a:r>
            <a:r>
              <a:rPr sz="1350" b="1" spc="-60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-7" baseline="6172" dirty="0">
                <a:solidFill>
                  <a:srgbClr val="231F20"/>
                </a:solidFill>
                <a:latin typeface="Arial"/>
                <a:cs typeface="Arial"/>
              </a:rPr>
              <a:t>DIAGNOSTIC	</a:t>
            </a:r>
            <a:r>
              <a:rPr sz="1350" b="1" spc="15" baseline="6172" dirty="0">
                <a:solidFill>
                  <a:srgbClr val="231F20"/>
                </a:solidFill>
                <a:latin typeface="Arial"/>
                <a:cs typeface="Arial"/>
              </a:rPr>
              <a:t>(787)778-5311</a:t>
            </a:r>
            <a:r>
              <a:rPr sz="1350" b="1" spc="-60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82" baseline="6172" dirty="0">
                <a:solidFill>
                  <a:srgbClr val="231F20"/>
                </a:solidFill>
                <a:latin typeface="Arial"/>
                <a:cs typeface="Arial"/>
              </a:rPr>
              <a:t>ext</a:t>
            </a:r>
            <a:r>
              <a:rPr sz="1350" b="1" spc="-60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30" baseline="6172" dirty="0">
                <a:solidFill>
                  <a:srgbClr val="231F20"/>
                </a:solidFill>
                <a:latin typeface="Arial"/>
                <a:cs typeface="Arial"/>
              </a:rPr>
              <a:t>213	</a:t>
            </a:r>
            <a:r>
              <a:rPr sz="900" b="1" spc="-20" dirty="0">
                <a:solidFill>
                  <a:srgbClr val="231F20"/>
                </a:solidFill>
                <a:latin typeface="Arial"/>
                <a:cs typeface="Arial"/>
              </a:rPr>
              <a:t>L-V</a:t>
            </a:r>
            <a:r>
              <a:rPr sz="900" b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231F20"/>
                </a:solidFill>
                <a:latin typeface="Arial"/>
                <a:cs typeface="Arial"/>
              </a:rPr>
              <a:t>7:00</a:t>
            </a:r>
            <a:r>
              <a:rPr sz="900" b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30" dirty="0">
                <a:solidFill>
                  <a:srgbClr val="231F20"/>
                </a:solidFill>
                <a:latin typeface="Arial"/>
                <a:cs typeface="Arial"/>
              </a:rPr>
              <a:t>AM-</a:t>
            </a:r>
            <a:r>
              <a:rPr sz="900" b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231F20"/>
                </a:solidFill>
                <a:latin typeface="Arial"/>
                <a:cs typeface="Arial"/>
              </a:rPr>
              <a:t>3:00</a:t>
            </a:r>
            <a:r>
              <a:rPr sz="900" b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40" dirty="0">
                <a:solidFill>
                  <a:srgbClr val="231F20"/>
                </a:solidFill>
                <a:latin typeface="Arial"/>
                <a:cs typeface="Arial"/>
              </a:rPr>
              <a:t>PM</a:t>
            </a:r>
            <a:endParaRPr sz="900">
              <a:latin typeface="Arial"/>
              <a:cs typeface="Arial"/>
            </a:endParaRPr>
          </a:p>
          <a:p>
            <a:pPr marL="137795">
              <a:lnSpc>
                <a:spcPct val="100000"/>
              </a:lnSpc>
              <a:spcBef>
                <a:spcPts val="720"/>
              </a:spcBef>
              <a:tabLst>
                <a:tab pos="1382395" algn="l"/>
                <a:tab pos="4848860" algn="l"/>
                <a:tab pos="6855459" algn="l"/>
              </a:tabLst>
            </a:pPr>
            <a:r>
              <a:rPr sz="900" b="1" spc="15" dirty="0">
                <a:solidFill>
                  <a:srgbClr val="231F20"/>
                </a:solidFill>
                <a:latin typeface="Arial"/>
                <a:cs typeface="Arial"/>
              </a:rPr>
              <a:t>Canovanas	</a:t>
            </a:r>
            <a:r>
              <a:rPr sz="900" b="1" spc="5" dirty="0">
                <a:solidFill>
                  <a:srgbClr val="231F20"/>
                </a:solidFill>
                <a:latin typeface="Arial"/>
                <a:cs typeface="Arial"/>
              </a:rPr>
              <a:t>S.M.</a:t>
            </a:r>
            <a:r>
              <a:rPr sz="9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5" dirty="0">
                <a:solidFill>
                  <a:srgbClr val="231F20"/>
                </a:solidFill>
                <a:latin typeface="Arial"/>
                <a:cs typeface="Arial"/>
              </a:rPr>
              <a:t>MEDICAL</a:t>
            </a:r>
            <a:r>
              <a:rPr sz="9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60" dirty="0">
                <a:solidFill>
                  <a:srgbClr val="231F20"/>
                </a:solidFill>
                <a:latin typeface="Arial"/>
                <a:cs typeface="Arial"/>
              </a:rPr>
              <a:t>SERVICES	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(787) 876-5000 </a:t>
            </a:r>
            <a:r>
              <a:rPr sz="900" b="1" spc="135" dirty="0">
                <a:solidFill>
                  <a:srgbClr val="231F20"/>
                </a:solidFill>
                <a:latin typeface="Arial"/>
                <a:cs typeface="Arial"/>
              </a:rPr>
              <a:t>/</a:t>
            </a:r>
            <a:r>
              <a:rPr sz="900" b="1" spc="-11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(787)</a:t>
            </a:r>
            <a:r>
              <a:rPr sz="9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957-0740	</a:t>
            </a:r>
            <a:r>
              <a:rPr sz="900" b="1" spc="-20" dirty="0">
                <a:solidFill>
                  <a:srgbClr val="231F20"/>
                </a:solidFill>
                <a:latin typeface="Arial"/>
                <a:cs typeface="Arial"/>
              </a:rPr>
              <a:t>L-V</a:t>
            </a:r>
            <a:r>
              <a:rPr sz="900" b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231F20"/>
                </a:solidFill>
                <a:latin typeface="Arial"/>
                <a:cs typeface="Arial"/>
              </a:rPr>
              <a:t>7:00</a:t>
            </a:r>
            <a:r>
              <a:rPr sz="900" b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30" dirty="0">
                <a:solidFill>
                  <a:srgbClr val="231F20"/>
                </a:solidFill>
                <a:latin typeface="Arial"/>
                <a:cs typeface="Arial"/>
              </a:rPr>
              <a:t>AM-</a:t>
            </a:r>
            <a:r>
              <a:rPr sz="900" b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231F20"/>
                </a:solidFill>
                <a:latin typeface="Arial"/>
                <a:cs typeface="Arial"/>
              </a:rPr>
              <a:t>3:00</a:t>
            </a:r>
            <a:r>
              <a:rPr sz="900" b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40" dirty="0">
                <a:solidFill>
                  <a:srgbClr val="231F20"/>
                </a:solidFill>
                <a:latin typeface="Arial"/>
                <a:cs typeface="Arial"/>
              </a:rPr>
              <a:t>PM</a:t>
            </a:r>
            <a:endParaRPr sz="900">
              <a:latin typeface="Arial"/>
              <a:cs typeface="Arial"/>
            </a:endParaRPr>
          </a:p>
          <a:p>
            <a:pPr marL="137795">
              <a:lnSpc>
                <a:spcPts val="940"/>
              </a:lnSpc>
              <a:spcBef>
                <a:spcPts val="815"/>
              </a:spcBef>
              <a:tabLst>
                <a:tab pos="1382395" algn="l"/>
                <a:tab pos="4848860" algn="l"/>
                <a:tab pos="6855459" algn="l"/>
              </a:tabLst>
            </a:pPr>
            <a:r>
              <a:rPr sz="900" b="1" spc="15" dirty="0">
                <a:solidFill>
                  <a:srgbClr val="231F20"/>
                </a:solidFill>
                <a:latin typeface="Arial"/>
                <a:cs typeface="Arial"/>
              </a:rPr>
              <a:t>Canóvanas	</a:t>
            </a:r>
            <a:r>
              <a:rPr sz="900" b="1" spc="-20" dirty="0">
                <a:solidFill>
                  <a:srgbClr val="231F20"/>
                </a:solidFill>
                <a:latin typeface="Arial"/>
                <a:cs typeface="Arial"/>
              </a:rPr>
              <a:t>CENTRO </a:t>
            </a:r>
            <a:r>
              <a:rPr sz="900" b="1" dirty="0">
                <a:solidFill>
                  <a:srgbClr val="231F20"/>
                </a:solidFill>
                <a:latin typeface="Arial"/>
                <a:cs typeface="Arial"/>
              </a:rPr>
              <a:t>DIAGNOSTICO </a:t>
            </a:r>
            <a:r>
              <a:rPr sz="900" b="1" spc="-15" dirty="0">
                <a:solidFill>
                  <a:srgbClr val="231F20"/>
                </a:solidFill>
                <a:latin typeface="Arial"/>
                <a:cs typeface="Arial"/>
              </a:rPr>
              <a:t>Y </a:t>
            </a:r>
            <a:r>
              <a:rPr sz="900" b="1" dirty="0">
                <a:solidFill>
                  <a:srgbClr val="231F20"/>
                </a:solidFill>
                <a:latin typeface="Arial"/>
                <a:cs typeface="Arial"/>
              </a:rPr>
              <a:t>TRATAMIENTO</a:t>
            </a:r>
            <a:r>
              <a:rPr sz="900" b="1" spc="-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20" dirty="0">
                <a:solidFill>
                  <a:srgbClr val="231F20"/>
                </a:solidFill>
                <a:latin typeface="Arial"/>
                <a:cs typeface="Arial"/>
              </a:rPr>
              <a:t>(cdt</a:t>
            </a:r>
            <a:r>
              <a:rPr sz="9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5" dirty="0">
                <a:solidFill>
                  <a:srgbClr val="231F20"/>
                </a:solidFill>
                <a:latin typeface="Arial"/>
                <a:cs typeface="Arial"/>
              </a:rPr>
              <a:t>canovanas)	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(787)438-6593	</a:t>
            </a:r>
            <a:r>
              <a:rPr sz="1350" b="1" spc="-30" baseline="6172" dirty="0">
                <a:solidFill>
                  <a:srgbClr val="231F20"/>
                </a:solidFill>
                <a:latin typeface="Arial"/>
                <a:cs typeface="Arial"/>
              </a:rPr>
              <a:t>L-V </a:t>
            </a:r>
            <a:r>
              <a:rPr sz="1350" b="1" spc="22" baseline="6172" dirty="0">
                <a:solidFill>
                  <a:srgbClr val="231F20"/>
                </a:solidFill>
                <a:latin typeface="Arial"/>
                <a:cs typeface="Arial"/>
              </a:rPr>
              <a:t>7:00AM </a:t>
            </a:r>
            <a:r>
              <a:rPr sz="1350" b="1" spc="15" baseline="6172" dirty="0">
                <a:solidFill>
                  <a:srgbClr val="231F20"/>
                </a:solidFill>
                <a:latin typeface="Arial"/>
                <a:cs typeface="Arial"/>
              </a:rPr>
              <a:t>-2:30PM </a:t>
            </a:r>
            <a:r>
              <a:rPr sz="1350" b="1" spc="22" baseline="6172" dirty="0">
                <a:solidFill>
                  <a:srgbClr val="231F20"/>
                </a:solidFill>
                <a:latin typeface="Arial"/>
                <a:cs typeface="Arial"/>
              </a:rPr>
              <a:t>Persona</a:t>
            </a:r>
            <a:r>
              <a:rPr sz="1350" b="1" spc="67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22" baseline="6172" dirty="0">
                <a:solidFill>
                  <a:srgbClr val="231F20"/>
                </a:solidFill>
                <a:latin typeface="Arial"/>
                <a:cs typeface="Arial"/>
              </a:rPr>
              <a:t>contacto:</a:t>
            </a:r>
            <a:endParaRPr sz="1350" baseline="6172">
              <a:latin typeface="Arial"/>
              <a:cs typeface="Arial"/>
            </a:endParaRPr>
          </a:p>
          <a:p>
            <a:pPr marR="1490345" algn="r">
              <a:lnSpc>
                <a:spcPts val="940"/>
              </a:lnSpc>
            </a:pPr>
            <a:r>
              <a:rPr sz="900" b="1" dirty="0">
                <a:solidFill>
                  <a:srgbClr val="231F20"/>
                </a:solidFill>
                <a:latin typeface="Arial"/>
                <a:cs typeface="Arial"/>
              </a:rPr>
              <a:t>Sra.</a:t>
            </a:r>
            <a:r>
              <a:rPr sz="900" b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60" dirty="0">
                <a:solidFill>
                  <a:srgbClr val="231F20"/>
                </a:solidFill>
                <a:latin typeface="Arial"/>
                <a:cs typeface="Arial"/>
              </a:rPr>
              <a:t>María</a:t>
            </a:r>
            <a:r>
              <a:rPr sz="900" b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35" dirty="0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sz="900" b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5" dirty="0">
                <a:solidFill>
                  <a:srgbClr val="231F20"/>
                </a:solidFill>
                <a:latin typeface="Arial"/>
                <a:cs typeface="Arial"/>
              </a:rPr>
              <a:t>los</a:t>
            </a:r>
            <a:r>
              <a:rPr sz="900" b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5" dirty="0">
                <a:solidFill>
                  <a:srgbClr val="231F20"/>
                </a:solidFill>
                <a:latin typeface="Arial"/>
                <a:cs typeface="Arial"/>
              </a:rPr>
              <a:t>Angeles</a:t>
            </a:r>
            <a:r>
              <a:rPr sz="900" b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5" dirty="0">
                <a:solidFill>
                  <a:srgbClr val="231F20"/>
                </a:solidFill>
                <a:latin typeface="Arial"/>
                <a:cs typeface="Arial"/>
              </a:rPr>
              <a:t>Díaz</a:t>
            </a:r>
            <a:endParaRPr sz="900">
              <a:latin typeface="Arial"/>
              <a:cs typeface="Arial"/>
            </a:endParaRPr>
          </a:p>
          <a:p>
            <a:pPr marL="137795" marR="664845">
              <a:lnSpc>
                <a:spcPts val="1900"/>
              </a:lnSpc>
              <a:spcBef>
                <a:spcPts val="105"/>
              </a:spcBef>
              <a:tabLst>
                <a:tab pos="1382395" algn="l"/>
                <a:tab pos="4848860" algn="l"/>
                <a:tab pos="6855459" algn="l"/>
              </a:tabLst>
            </a:pPr>
            <a:r>
              <a:rPr sz="900" b="1" spc="20" dirty="0">
                <a:solidFill>
                  <a:srgbClr val="231F20"/>
                </a:solidFill>
                <a:latin typeface="Arial"/>
                <a:cs typeface="Arial"/>
              </a:rPr>
              <a:t>Carolina	</a:t>
            </a:r>
            <a:r>
              <a:rPr sz="900" b="1" spc="-5" dirty="0">
                <a:solidFill>
                  <a:srgbClr val="231F20"/>
                </a:solidFill>
                <a:latin typeface="Arial"/>
                <a:cs typeface="Arial"/>
              </a:rPr>
              <a:t>CAROLINA </a:t>
            </a:r>
            <a:r>
              <a:rPr sz="900" b="1" spc="-20" dirty="0">
                <a:solidFill>
                  <a:srgbClr val="231F20"/>
                </a:solidFill>
                <a:latin typeface="Arial"/>
                <a:cs typeface="Arial"/>
              </a:rPr>
              <a:t>PEDIATRIC </a:t>
            </a:r>
            <a:r>
              <a:rPr sz="900" b="1" spc="-40" dirty="0">
                <a:solidFill>
                  <a:srgbClr val="231F20"/>
                </a:solidFill>
                <a:latin typeface="Arial"/>
                <a:cs typeface="Arial"/>
              </a:rPr>
              <a:t>CENTER </a:t>
            </a:r>
            <a:r>
              <a:rPr sz="900" b="1" spc="25" dirty="0">
                <a:solidFill>
                  <a:srgbClr val="231F20"/>
                </a:solidFill>
                <a:latin typeface="Arial"/>
                <a:cs typeface="Arial"/>
              </a:rPr>
              <a:t>(dra. </a:t>
            </a:r>
            <a:r>
              <a:rPr sz="900" b="1" spc="5" dirty="0">
                <a:solidFill>
                  <a:srgbClr val="231F20"/>
                </a:solidFill>
                <a:latin typeface="Arial"/>
                <a:cs typeface="Arial"/>
              </a:rPr>
              <a:t>Luz</a:t>
            </a:r>
            <a:r>
              <a:rPr sz="900" b="1" spc="-1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50" dirty="0">
                <a:solidFill>
                  <a:srgbClr val="231F20"/>
                </a:solidFill>
                <a:latin typeface="Arial"/>
                <a:cs typeface="Arial"/>
              </a:rPr>
              <a:t>Mundo</a:t>
            </a:r>
            <a:r>
              <a:rPr sz="9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Rodriguez)	(787)</a:t>
            </a:r>
            <a:r>
              <a:rPr sz="9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776-1570	</a:t>
            </a:r>
            <a:r>
              <a:rPr sz="900" b="1" spc="-85" dirty="0">
                <a:solidFill>
                  <a:srgbClr val="231F20"/>
                </a:solidFill>
                <a:latin typeface="Arial"/>
                <a:cs typeface="Arial"/>
              </a:rPr>
              <a:t>L-J</a:t>
            </a:r>
            <a:r>
              <a:rPr sz="9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231F20"/>
                </a:solidFill>
                <a:latin typeface="Arial"/>
                <a:cs typeface="Arial"/>
              </a:rPr>
              <a:t>8:00</a:t>
            </a:r>
            <a:r>
              <a:rPr sz="9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55" dirty="0">
                <a:solidFill>
                  <a:srgbClr val="231F20"/>
                </a:solidFill>
                <a:latin typeface="Arial"/>
                <a:cs typeface="Arial"/>
              </a:rPr>
              <a:t>AM</a:t>
            </a:r>
            <a:r>
              <a:rPr sz="9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231F20"/>
                </a:solidFill>
                <a:latin typeface="Arial"/>
                <a:cs typeface="Arial"/>
              </a:rPr>
              <a:t>-</a:t>
            </a:r>
            <a:r>
              <a:rPr sz="9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231F20"/>
                </a:solidFill>
                <a:latin typeface="Arial"/>
                <a:cs typeface="Arial"/>
              </a:rPr>
              <a:t>4:00</a:t>
            </a:r>
            <a:r>
              <a:rPr sz="9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50" dirty="0">
                <a:solidFill>
                  <a:srgbClr val="231F20"/>
                </a:solidFill>
                <a:latin typeface="Arial"/>
                <a:cs typeface="Arial"/>
              </a:rPr>
              <a:t>PM</a:t>
            </a:r>
            <a:r>
              <a:rPr sz="9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40" dirty="0">
                <a:solidFill>
                  <a:srgbClr val="231F20"/>
                </a:solidFill>
                <a:latin typeface="Arial"/>
                <a:cs typeface="Arial"/>
              </a:rPr>
              <a:t>V-S</a:t>
            </a:r>
            <a:r>
              <a:rPr sz="9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231F20"/>
                </a:solidFill>
                <a:latin typeface="Arial"/>
                <a:cs typeface="Arial"/>
              </a:rPr>
              <a:t>8:00</a:t>
            </a:r>
            <a:r>
              <a:rPr sz="9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AM-12:00</a:t>
            </a:r>
            <a:r>
              <a:rPr sz="9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40" dirty="0">
                <a:solidFill>
                  <a:srgbClr val="231F20"/>
                </a:solidFill>
                <a:latin typeface="Arial"/>
                <a:cs typeface="Arial"/>
              </a:rPr>
              <a:t>PM </a:t>
            </a:r>
            <a:r>
              <a:rPr sz="900" b="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20" dirty="0">
                <a:solidFill>
                  <a:srgbClr val="231F20"/>
                </a:solidFill>
                <a:latin typeface="Arial"/>
                <a:cs typeface="Arial"/>
              </a:rPr>
              <a:t>Carolina	</a:t>
            </a:r>
            <a:r>
              <a:rPr sz="900" b="1" spc="-10" dirty="0">
                <a:solidFill>
                  <a:srgbClr val="231F20"/>
                </a:solidFill>
                <a:latin typeface="Arial"/>
                <a:cs typeface="Arial"/>
              </a:rPr>
              <a:t>GRUPO </a:t>
            </a:r>
            <a:r>
              <a:rPr sz="900" b="1" spc="-50" dirty="0">
                <a:solidFill>
                  <a:srgbClr val="231F20"/>
                </a:solidFill>
                <a:latin typeface="Arial"/>
                <a:cs typeface="Arial"/>
              </a:rPr>
              <a:t>EMPRESAS </a:t>
            </a:r>
            <a:r>
              <a:rPr sz="900" b="1" spc="-25" dirty="0">
                <a:solidFill>
                  <a:srgbClr val="231F20"/>
                </a:solidFill>
                <a:latin typeface="Arial"/>
                <a:cs typeface="Arial"/>
              </a:rPr>
              <a:t>DE </a:t>
            </a:r>
            <a:r>
              <a:rPr sz="900" b="1" spc="-20" dirty="0">
                <a:solidFill>
                  <a:srgbClr val="231F20"/>
                </a:solidFill>
                <a:latin typeface="Arial"/>
                <a:cs typeface="Arial"/>
              </a:rPr>
              <a:t>SALUD </a:t>
            </a:r>
            <a:r>
              <a:rPr sz="900" b="1" spc="-25" dirty="0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sz="900" b="1" spc="-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5" dirty="0">
                <a:solidFill>
                  <a:srgbClr val="231F20"/>
                </a:solidFill>
                <a:latin typeface="Arial"/>
                <a:cs typeface="Arial"/>
              </a:rPr>
              <a:t>SAN</a:t>
            </a:r>
            <a:r>
              <a:rPr sz="9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20" dirty="0">
                <a:solidFill>
                  <a:srgbClr val="231F20"/>
                </a:solidFill>
                <a:latin typeface="Arial"/>
                <a:cs typeface="Arial"/>
              </a:rPr>
              <a:t>JUAN	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(787)</a:t>
            </a:r>
            <a:r>
              <a:rPr sz="9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767-1365	</a:t>
            </a:r>
            <a:r>
              <a:rPr sz="1350" b="1" spc="-30" baseline="6172" dirty="0">
                <a:solidFill>
                  <a:srgbClr val="231F20"/>
                </a:solidFill>
                <a:latin typeface="Arial"/>
                <a:cs typeface="Arial"/>
              </a:rPr>
              <a:t>L-V</a:t>
            </a:r>
            <a:r>
              <a:rPr sz="1350" b="1" spc="-67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baseline="6172" dirty="0">
                <a:solidFill>
                  <a:srgbClr val="231F20"/>
                </a:solidFill>
                <a:latin typeface="Arial"/>
                <a:cs typeface="Arial"/>
              </a:rPr>
              <a:t>7:00</a:t>
            </a:r>
            <a:r>
              <a:rPr sz="1350" b="1" spc="-67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15" baseline="6172" dirty="0">
                <a:solidFill>
                  <a:srgbClr val="231F20"/>
                </a:solidFill>
                <a:latin typeface="Arial"/>
                <a:cs typeface="Arial"/>
              </a:rPr>
              <a:t>AM-3:00</a:t>
            </a:r>
            <a:r>
              <a:rPr sz="1350" b="1" spc="-67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75" baseline="6172" dirty="0">
                <a:solidFill>
                  <a:srgbClr val="231F20"/>
                </a:solidFill>
                <a:latin typeface="Arial"/>
                <a:cs typeface="Arial"/>
              </a:rPr>
              <a:t>PM</a:t>
            </a:r>
            <a:r>
              <a:rPr sz="1350" b="1" spc="-67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15" baseline="6172" dirty="0">
                <a:solidFill>
                  <a:srgbClr val="231F20"/>
                </a:solidFill>
                <a:latin typeface="Arial"/>
                <a:cs typeface="Arial"/>
              </a:rPr>
              <a:t>Sábado</a:t>
            </a:r>
            <a:r>
              <a:rPr sz="1350" b="1" spc="-67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baseline="6172" dirty="0">
                <a:solidFill>
                  <a:srgbClr val="231F20"/>
                </a:solidFill>
                <a:latin typeface="Arial"/>
                <a:cs typeface="Arial"/>
              </a:rPr>
              <a:t>9:00</a:t>
            </a:r>
            <a:r>
              <a:rPr sz="1350" b="1" spc="-67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15" baseline="6172" dirty="0">
                <a:solidFill>
                  <a:srgbClr val="231F20"/>
                </a:solidFill>
                <a:latin typeface="Arial"/>
                <a:cs typeface="Arial"/>
              </a:rPr>
              <a:t>AM-2:00</a:t>
            </a:r>
            <a:r>
              <a:rPr sz="1350" b="1" spc="-67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60" baseline="6172" dirty="0">
                <a:solidFill>
                  <a:srgbClr val="231F20"/>
                </a:solidFill>
                <a:latin typeface="Arial"/>
                <a:cs typeface="Arial"/>
              </a:rPr>
              <a:t>PM </a:t>
            </a:r>
            <a:r>
              <a:rPr sz="1350" b="1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20" dirty="0">
                <a:solidFill>
                  <a:srgbClr val="231F20"/>
                </a:solidFill>
                <a:latin typeface="Arial"/>
                <a:cs typeface="Arial"/>
              </a:rPr>
              <a:t>Carolina	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VACUNACION</a:t>
            </a:r>
            <a:r>
              <a:rPr sz="9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25" dirty="0">
                <a:solidFill>
                  <a:srgbClr val="231F20"/>
                </a:solidFill>
                <a:latin typeface="Arial"/>
                <a:cs typeface="Arial"/>
              </a:rPr>
              <a:t>AL</a:t>
            </a:r>
            <a:r>
              <a:rPr sz="9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20" dirty="0">
                <a:solidFill>
                  <a:srgbClr val="231F20"/>
                </a:solidFill>
                <a:latin typeface="Arial"/>
                <a:cs typeface="Arial"/>
              </a:rPr>
              <a:t>DIA	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(787)</a:t>
            </a:r>
            <a:r>
              <a:rPr sz="9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701-5860	</a:t>
            </a:r>
            <a:r>
              <a:rPr sz="1350" b="1" spc="-127" baseline="6172" dirty="0">
                <a:solidFill>
                  <a:srgbClr val="231F20"/>
                </a:solidFill>
                <a:latin typeface="Arial"/>
                <a:cs typeface="Arial"/>
              </a:rPr>
              <a:t>L-J</a:t>
            </a:r>
            <a:r>
              <a:rPr sz="1350" b="1" spc="-82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baseline="6172" dirty="0">
                <a:solidFill>
                  <a:srgbClr val="231F20"/>
                </a:solidFill>
                <a:latin typeface="Arial"/>
                <a:cs typeface="Arial"/>
              </a:rPr>
              <a:t>9:00</a:t>
            </a:r>
            <a:r>
              <a:rPr sz="1350" b="1" spc="-82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82" baseline="6172" dirty="0">
                <a:solidFill>
                  <a:srgbClr val="231F20"/>
                </a:solidFill>
                <a:latin typeface="Arial"/>
                <a:cs typeface="Arial"/>
              </a:rPr>
              <a:t>AM</a:t>
            </a:r>
            <a:r>
              <a:rPr sz="1350" b="1" spc="-82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baseline="6172" dirty="0">
                <a:solidFill>
                  <a:srgbClr val="231F20"/>
                </a:solidFill>
                <a:latin typeface="Arial"/>
                <a:cs typeface="Arial"/>
              </a:rPr>
              <a:t>-</a:t>
            </a:r>
            <a:r>
              <a:rPr sz="1350" b="1" spc="-82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baseline="6172" dirty="0">
                <a:solidFill>
                  <a:srgbClr val="231F20"/>
                </a:solidFill>
                <a:latin typeface="Arial"/>
                <a:cs typeface="Arial"/>
              </a:rPr>
              <a:t>2:00</a:t>
            </a:r>
            <a:r>
              <a:rPr sz="1350" b="1" spc="-82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60" baseline="6172" dirty="0">
                <a:solidFill>
                  <a:srgbClr val="231F20"/>
                </a:solidFill>
                <a:latin typeface="Arial"/>
                <a:cs typeface="Arial"/>
              </a:rPr>
              <a:t>PM</a:t>
            </a:r>
            <a:endParaRPr sz="1350" baseline="6172">
              <a:latin typeface="Arial"/>
              <a:cs typeface="Arial"/>
            </a:endParaRPr>
          </a:p>
          <a:p>
            <a:pPr marL="137795">
              <a:lnSpc>
                <a:spcPct val="100000"/>
              </a:lnSpc>
              <a:spcBef>
                <a:spcPts val="620"/>
              </a:spcBef>
              <a:tabLst>
                <a:tab pos="1382395" algn="l"/>
                <a:tab pos="4848860" algn="l"/>
                <a:tab pos="6855459" algn="l"/>
              </a:tabLst>
            </a:pPr>
            <a:r>
              <a:rPr sz="900" b="1" spc="20" dirty="0">
                <a:solidFill>
                  <a:srgbClr val="231F20"/>
                </a:solidFill>
                <a:latin typeface="Arial"/>
                <a:cs typeface="Arial"/>
              </a:rPr>
              <a:t>Carolina	</a:t>
            </a:r>
            <a:r>
              <a:rPr sz="900" b="1" spc="-15" dirty="0">
                <a:solidFill>
                  <a:srgbClr val="231F20"/>
                </a:solidFill>
                <a:latin typeface="Arial"/>
                <a:cs typeface="Arial"/>
              </a:rPr>
              <a:t>VICTOR </a:t>
            </a:r>
            <a:r>
              <a:rPr sz="900" b="1" spc="-50" dirty="0">
                <a:solidFill>
                  <a:srgbClr val="231F20"/>
                </a:solidFill>
                <a:latin typeface="Arial"/>
                <a:cs typeface="Arial"/>
              </a:rPr>
              <a:t>TORRES</a:t>
            </a:r>
            <a:r>
              <a:rPr sz="9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5" dirty="0">
                <a:solidFill>
                  <a:srgbClr val="231F20"/>
                </a:solidFill>
                <a:latin typeface="Arial"/>
                <a:cs typeface="Arial"/>
              </a:rPr>
              <a:t>SANTO</a:t>
            </a:r>
            <a:r>
              <a:rPr sz="9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40" dirty="0">
                <a:solidFill>
                  <a:srgbClr val="231F20"/>
                </a:solidFill>
                <a:latin typeface="Arial"/>
                <a:cs typeface="Arial"/>
              </a:rPr>
              <a:t>DOMINGO	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(787)</a:t>
            </a:r>
            <a:r>
              <a:rPr sz="9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757-5075	</a:t>
            </a:r>
            <a:r>
              <a:rPr sz="1350" b="1" spc="-30" baseline="6172" dirty="0">
                <a:solidFill>
                  <a:srgbClr val="231F20"/>
                </a:solidFill>
                <a:latin typeface="Arial"/>
                <a:cs typeface="Arial"/>
              </a:rPr>
              <a:t>L-V </a:t>
            </a:r>
            <a:r>
              <a:rPr sz="1350" b="1" baseline="6172" dirty="0">
                <a:solidFill>
                  <a:srgbClr val="231F20"/>
                </a:solidFill>
                <a:latin typeface="Arial"/>
                <a:cs typeface="Arial"/>
              </a:rPr>
              <a:t>8:00 </a:t>
            </a:r>
            <a:r>
              <a:rPr sz="1350" b="1" spc="15" baseline="6172" dirty="0">
                <a:solidFill>
                  <a:srgbClr val="231F20"/>
                </a:solidFill>
                <a:latin typeface="Arial"/>
                <a:cs typeface="Arial"/>
              </a:rPr>
              <a:t>AM-1:00</a:t>
            </a:r>
            <a:r>
              <a:rPr sz="1350" b="1" spc="-240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60" baseline="6172" dirty="0">
                <a:solidFill>
                  <a:srgbClr val="231F20"/>
                </a:solidFill>
                <a:latin typeface="Arial"/>
                <a:cs typeface="Arial"/>
              </a:rPr>
              <a:t>PM</a:t>
            </a:r>
            <a:endParaRPr sz="1350" baseline="6172">
              <a:latin typeface="Arial"/>
              <a:cs typeface="Arial"/>
            </a:endParaRPr>
          </a:p>
          <a:p>
            <a:pPr marL="137795" marR="494030">
              <a:lnSpc>
                <a:spcPct val="175900"/>
              </a:lnSpc>
              <a:tabLst>
                <a:tab pos="1382395" algn="l"/>
                <a:tab pos="4848860" algn="l"/>
                <a:tab pos="6855459" algn="l"/>
              </a:tabLst>
            </a:pP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Ceiba	</a:t>
            </a:r>
            <a:r>
              <a:rPr sz="900" b="1" spc="-20" dirty="0">
                <a:solidFill>
                  <a:srgbClr val="231F20"/>
                </a:solidFill>
                <a:latin typeface="Arial"/>
                <a:cs typeface="Arial"/>
              </a:rPr>
              <a:t>CENTRO </a:t>
            </a:r>
            <a:r>
              <a:rPr sz="900" b="1" spc="-5" dirty="0">
                <a:solidFill>
                  <a:srgbClr val="231F20"/>
                </a:solidFill>
                <a:latin typeface="Arial"/>
                <a:cs typeface="Arial"/>
              </a:rPr>
              <a:t>DR. </a:t>
            </a:r>
            <a:r>
              <a:rPr sz="900" b="1" spc="-20" dirty="0">
                <a:solidFill>
                  <a:srgbClr val="231F20"/>
                </a:solidFill>
                <a:latin typeface="Arial"/>
                <a:cs typeface="Arial"/>
              </a:rPr>
              <a:t>ANGEL</a:t>
            </a:r>
            <a:r>
              <a:rPr sz="900" b="1" spc="-85" dirty="0">
                <a:solidFill>
                  <a:srgbClr val="231F20"/>
                </a:solidFill>
                <a:latin typeface="Arial"/>
                <a:cs typeface="Arial"/>
              </a:rPr>
              <a:t> S</a:t>
            </a:r>
            <a:r>
              <a:rPr sz="9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20" dirty="0">
                <a:solidFill>
                  <a:srgbClr val="231F20"/>
                </a:solidFill>
                <a:latin typeface="Arial"/>
                <a:cs typeface="Arial"/>
              </a:rPr>
              <a:t>MUNTANER	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(787)</a:t>
            </a:r>
            <a:r>
              <a:rPr sz="9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885-4446	</a:t>
            </a:r>
            <a:r>
              <a:rPr sz="1350" b="1" spc="60" baseline="12345" dirty="0">
                <a:solidFill>
                  <a:srgbClr val="231F20"/>
                </a:solidFill>
                <a:latin typeface="Arial"/>
                <a:cs typeface="Arial"/>
              </a:rPr>
              <a:t>Martes- </a:t>
            </a:r>
            <a:r>
              <a:rPr sz="1350" b="1" baseline="12345" dirty="0">
                <a:solidFill>
                  <a:srgbClr val="231F20"/>
                </a:solidFill>
                <a:latin typeface="Arial"/>
                <a:cs typeface="Arial"/>
              </a:rPr>
              <a:t>1:00 </a:t>
            </a:r>
            <a:r>
              <a:rPr sz="1350" b="1" spc="37" baseline="12345" dirty="0">
                <a:solidFill>
                  <a:srgbClr val="231F20"/>
                </a:solidFill>
                <a:latin typeface="Arial"/>
                <a:cs typeface="Arial"/>
              </a:rPr>
              <a:t>PM-4:00PM/</a:t>
            </a:r>
            <a:r>
              <a:rPr sz="1350" b="1" spc="-277" baseline="123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-30" baseline="12345" dirty="0">
                <a:solidFill>
                  <a:srgbClr val="231F20"/>
                </a:solidFill>
                <a:latin typeface="Arial"/>
                <a:cs typeface="Arial"/>
              </a:rPr>
              <a:t>Jueves</a:t>
            </a:r>
            <a:r>
              <a:rPr sz="1350" b="1" spc="-75" baseline="123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15" baseline="12345" dirty="0">
                <a:solidFill>
                  <a:srgbClr val="231F20"/>
                </a:solidFill>
                <a:latin typeface="Arial"/>
                <a:cs typeface="Arial"/>
              </a:rPr>
              <a:t>7:00AM-4:00PM </a:t>
            </a:r>
            <a:r>
              <a:rPr sz="1350" b="1" spc="-7" baseline="123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25" dirty="0">
                <a:solidFill>
                  <a:srgbClr val="231F20"/>
                </a:solidFill>
                <a:latin typeface="Arial"/>
                <a:cs typeface="Arial"/>
              </a:rPr>
              <a:t>Culebra	</a:t>
            </a:r>
            <a:r>
              <a:rPr sz="900" b="1" spc="-80" dirty="0">
                <a:solidFill>
                  <a:srgbClr val="231F20"/>
                </a:solidFill>
                <a:latin typeface="Arial"/>
                <a:cs typeface="Arial"/>
              </a:rPr>
              <a:t>CSC</a:t>
            </a:r>
            <a:r>
              <a:rPr sz="900" b="1" spc="-40" dirty="0">
                <a:solidFill>
                  <a:srgbClr val="231F20"/>
                </a:solidFill>
                <a:latin typeface="Arial"/>
                <a:cs typeface="Arial"/>
              </a:rPr>
              <a:t> CULEBRA	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(787)</a:t>
            </a:r>
            <a:r>
              <a:rPr sz="9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742-0001	</a:t>
            </a:r>
            <a:r>
              <a:rPr sz="1350" b="1" spc="-30" baseline="12345" dirty="0">
                <a:solidFill>
                  <a:srgbClr val="231F20"/>
                </a:solidFill>
                <a:latin typeface="Arial"/>
                <a:cs typeface="Arial"/>
              </a:rPr>
              <a:t>L-V </a:t>
            </a:r>
            <a:r>
              <a:rPr sz="1350" b="1" baseline="12345" dirty="0">
                <a:solidFill>
                  <a:srgbClr val="231F20"/>
                </a:solidFill>
                <a:latin typeface="Arial"/>
                <a:cs typeface="Arial"/>
              </a:rPr>
              <a:t>7:00 </a:t>
            </a:r>
            <a:r>
              <a:rPr sz="1350" b="1" spc="15" baseline="12345" dirty="0">
                <a:solidFill>
                  <a:srgbClr val="231F20"/>
                </a:solidFill>
                <a:latin typeface="Arial"/>
                <a:cs typeface="Arial"/>
              </a:rPr>
              <a:t>AM-4:30</a:t>
            </a:r>
            <a:r>
              <a:rPr sz="1350" b="1" spc="-240" baseline="123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60" baseline="12345" dirty="0">
                <a:solidFill>
                  <a:srgbClr val="231F20"/>
                </a:solidFill>
                <a:latin typeface="Arial"/>
                <a:cs typeface="Arial"/>
              </a:rPr>
              <a:t>PM</a:t>
            </a:r>
            <a:endParaRPr sz="1350" baseline="12345">
              <a:latin typeface="Arial"/>
              <a:cs typeface="Arial"/>
            </a:endParaRPr>
          </a:p>
          <a:p>
            <a:pPr marL="137795">
              <a:lnSpc>
                <a:spcPts val="840"/>
              </a:lnSpc>
              <a:spcBef>
                <a:spcPts val="819"/>
              </a:spcBef>
              <a:tabLst>
                <a:tab pos="1382395" algn="l"/>
                <a:tab pos="4848860" algn="l"/>
                <a:tab pos="6855459" algn="l"/>
              </a:tabLst>
            </a:pPr>
            <a:r>
              <a:rPr sz="900" b="1" spc="20" dirty="0">
                <a:solidFill>
                  <a:srgbClr val="231F20"/>
                </a:solidFill>
                <a:latin typeface="Arial"/>
                <a:cs typeface="Arial"/>
              </a:rPr>
              <a:t>Cupey/Trujillo</a:t>
            </a:r>
            <a:r>
              <a:rPr sz="9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25" dirty="0">
                <a:solidFill>
                  <a:srgbClr val="231F20"/>
                </a:solidFill>
                <a:latin typeface="Arial"/>
                <a:cs typeface="Arial"/>
              </a:rPr>
              <a:t>Alto	</a:t>
            </a:r>
            <a:r>
              <a:rPr sz="900" b="1" spc="-10" dirty="0">
                <a:solidFill>
                  <a:srgbClr val="231F20"/>
                </a:solidFill>
                <a:latin typeface="Arial"/>
                <a:cs typeface="Arial"/>
              </a:rPr>
              <a:t>GRUPO 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MEDICO</a:t>
            </a:r>
            <a:r>
              <a:rPr sz="900" b="1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5" dirty="0">
                <a:solidFill>
                  <a:srgbClr val="231F20"/>
                </a:solidFill>
                <a:latin typeface="Arial"/>
                <a:cs typeface="Arial"/>
              </a:rPr>
              <a:t>SAN</a:t>
            </a:r>
            <a:r>
              <a:rPr sz="9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30" dirty="0">
                <a:solidFill>
                  <a:srgbClr val="231F20"/>
                </a:solidFill>
                <a:latin typeface="Arial"/>
                <a:cs typeface="Arial"/>
              </a:rPr>
              <a:t>GERARDO	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(787) 293-2959 </a:t>
            </a:r>
            <a:r>
              <a:rPr sz="900" b="1" spc="135" dirty="0">
                <a:solidFill>
                  <a:srgbClr val="231F20"/>
                </a:solidFill>
                <a:latin typeface="Arial"/>
                <a:cs typeface="Arial"/>
              </a:rPr>
              <a:t>/</a:t>
            </a:r>
            <a:r>
              <a:rPr sz="900" b="1" spc="-1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(787)</a:t>
            </a:r>
            <a:r>
              <a:rPr sz="9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292-1836	</a:t>
            </a:r>
            <a:r>
              <a:rPr sz="1350" b="1" spc="15" baseline="18518" dirty="0">
                <a:solidFill>
                  <a:srgbClr val="231F20"/>
                </a:solidFill>
                <a:latin typeface="Arial"/>
                <a:cs typeface="Arial"/>
              </a:rPr>
              <a:t>Lunes</a:t>
            </a:r>
            <a:r>
              <a:rPr sz="1350" b="1" spc="-75" baseline="18518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44" baseline="18518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1350" b="1" spc="-75" baseline="18518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75" baseline="18518" dirty="0">
                <a:solidFill>
                  <a:srgbClr val="231F20"/>
                </a:solidFill>
                <a:latin typeface="Arial"/>
                <a:cs typeface="Arial"/>
              </a:rPr>
              <a:t>Martes</a:t>
            </a:r>
            <a:r>
              <a:rPr sz="1350" b="1" spc="-75" baseline="18518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baseline="18518" dirty="0">
                <a:solidFill>
                  <a:srgbClr val="231F20"/>
                </a:solidFill>
                <a:latin typeface="Arial"/>
                <a:cs typeface="Arial"/>
              </a:rPr>
              <a:t>8:00</a:t>
            </a:r>
            <a:r>
              <a:rPr sz="1350" b="1" spc="-75" baseline="18518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15" baseline="18518" dirty="0">
                <a:solidFill>
                  <a:srgbClr val="231F20"/>
                </a:solidFill>
                <a:latin typeface="Arial"/>
                <a:cs typeface="Arial"/>
              </a:rPr>
              <a:t>AM-1:00</a:t>
            </a:r>
            <a:r>
              <a:rPr sz="1350" b="1" spc="-75" baseline="18518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75" baseline="18518" dirty="0">
                <a:solidFill>
                  <a:srgbClr val="231F20"/>
                </a:solidFill>
                <a:latin typeface="Arial"/>
                <a:cs typeface="Arial"/>
              </a:rPr>
              <a:t>PM</a:t>
            </a:r>
            <a:r>
              <a:rPr sz="1350" b="1" spc="-75" baseline="18518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30" baseline="18518" dirty="0">
                <a:solidFill>
                  <a:srgbClr val="231F20"/>
                </a:solidFill>
                <a:latin typeface="Arial"/>
                <a:cs typeface="Arial"/>
              </a:rPr>
              <a:t>(Cupey)/Miercoles</a:t>
            </a:r>
            <a:endParaRPr sz="1350" baseline="18518">
              <a:latin typeface="Arial"/>
              <a:cs typeface="Arial"/>
            </a:endParaRPr>
          </a:p>
          <a:p>
            <a:pPr marR="1006475" algn="r">
              <a:lnSpc>
                <a:spcPts val="840"/>
              </a:lnSpc>
            </a:pPr>
            <a:r>
              <a:rPr sz="900" b="1" spc="30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9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20" dirty="0">
                <a:solidFill>
                  <a:srgbClr val="231F20"/>
                </a:solidFill>
                <a:latin typeface="Arial"/>
                <a:cs typeface="Arial"/>
              </a:rPr>
              <a:t>Jueves</a:t>
            </a:r>
            <a:r>
              <a:rPr sz="9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231F20"/>
                </a:solidFill>
                <a:latin typeface="Arial"/>
                <a:cs typeface="Arial"/>
              </a:rPr>
              <a:t>8:00</a:t>
            </a:r>
            <a:r>
              <a:rPr sz="9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AM-1:00</a:t>
            </a:r>
            <a:r>
              <a:rPr sz="9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50" dirty="0">
                <a:solidFill>
                  <a:srgbClr val="231F20"/>
                </a:solidFill>
                <a:latin typeface="Arial"/>
                <a:cs typeface="Arial"/>
              </a:rPr>
              <a:t>PM</a:t>
            </a:r>
            <a:r>
              <a:rPr sz="9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5" dirty="0">
                <a:solidFill>
                  <a:srgbClr val="231F20"/>
                </a:solidFill>
                <a:latin typeface="Arial"/>
                <a:cs typeface="Arial"/>
              </a:rPr>
              <a:t>(Trujillo</a:t>
            </a:r>
            <a:r>
              <a:rPr sz="900" b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5" dirty="0">
                <a:solidFill>
                  <a:srgbClr val="231F20"/>
                </a:solidFill>
                <a:latin typeface="Arial"/>
                <a:cs typeface="Arial"/>
              </a:rPr>
              <a:t>Alto)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400">
              <a:latin typeface="Times New Roman"/>
              <a:cs typeface="Times New Roman"/>
            </a:endParaRPr>
          </a:p>
          <a:p>
            <a:pPr marR="325755" algn="r">
              <a:lnSpc>
                <a:spcPct val="100000"/>
              </a:lnSpc>
            </a:pPr>
            <a:r>
              <a:rPr sz="700" b="1" spc="-190" dirty="0">
                <a:solidFill>
                  <a:srgbClr val="231F20"/>
                </a:solidFill>
                <a:latin typeface="Arial"/>
                <a:cs typeface="Arial"/>
              </a:rPr>
              <a:t>¿Ayuda                            </a:t>
            </a:r>
            <a:r>
              <a:rPr sz="700" b="1" spc="-195" dirty="0">
                <a:solidFill>
                  <a:srgbClr val="231F20"/>
                </a:solidFill>
                <a:latin typeface="Arial"/>
                <a:cs typeface="Arial"/>
              </a:rPr>
              <a:t>con</a:t>
            </a:r>
            <a:r>
              <a:rPr sz="700" b="1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00" b="1" spc="-190" dirty="0">
                <a:solidFill>
                  <a:srgbClr val="231F20"/>
                </a:solidFill>
                <a:latin typeface="Arial"/>
                <a:cs typeface="Arial"/>
              </a:rPr>
              <a:t>su                            </a:t>
            </a:r>
            <a:r>
              <a:rPr sz="700" b="1" spc="-160" dirty="0">
                <a:solidFill>
                  <a:srgbClr val="231F20"/>
                </a:solidFill>
                <a:latin typeface="Arial"/>
                <a:cs typeface="Arial"/>
              </a:rPr>
              <a:t>Plan    </a:t>
            </a:r>
            <a:r>
              <a:rPr sz="700" b="1" spc="-180" dirty="0">
                <a:solidFill>
                  <a:srgbClr val="231F20"/>
                </a:solidFill>
                <a:latin typeface="Arial"/>
                <a:cs typeface="Arial"/>
              </a:rPr>
              <a:t>de         </a:t>
            </a:r>
            <a:r>
              <a:rPr sz="700" b="1" spc="-170" dirty="0">
                <a:solidFill>
                  <a:srgbClr val="231F20"/>
                </a:solidFill>
                <a:latin typeface="Arial"/>
                <a:cs typeface="Arial"/>
              </a:rPr>
              <a:t>Salud     </a:t>
            </a:r>
            <a:r>
              <a:rPr sz="700" b="1" spc="-145" dirty="0">
                <a:solidFill>
                  <a:srgbClr val="231F20"/>
                </a:solidFill>
                <a:latin typeface="Arial"/>
                <a:cs typeface="Arial"/>
              </a:rPr>
              <a:t>del </a:t>
            </a:r>
            <a:r>
              <a:rPr sz="700" b="1" spc="-1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00" b="1" spc="-180" dirty="0">
                <a:solidFill>
                  <a:srgbClr val="231F20"/>
                </a:solidFill>
                <a:latin typeface="Arial"/>
                <a:cs typeface="Arial"/>
              </a:rPr>
              <a:t>Gobierno?</a:t>
            </a:r>
            <a:endParaRPr sz="700">
              <a:latin typeface="Arial"/>
              <a:cs typeface="Arial"/>
            </a:endParaRPr>
          </a:p>
          <a:p>
            <a:pPr marL="374015">
              <a:lnSpc>
                <a:spcPts val="3010"/>
              </a:lnSpc>
              <a:spcBef>
                <a:spcPts val="395"/>
              </a:spcBef>
            </a:pPr>
            <a:r>
              <a:rPr sz="2700" b="1" spc="15" dirty="0">
                <a:solidFill>
                  <a:srgbClr val="FFFFFF"/>
                </a:solidFill>
                <a:latin typeface="Arial"/>
                <a:cs typeface="Arial"/>
              </a:rPr>
              <a:t>Región</a:t>
            </a:r>
            <a:r>
              <a:rPr sz="2700" b="1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00" b="1" spc="120" dirty="0">
                <a:solidFill>
                  <a:srgbClr val="FFFFFF"/>
                </a:solidFill>
                <a:latin typeface="Arial"/>
                <a:cs typeface="Arial"/>
              </a:rPr>
              <a:t>Noreste</a:t>
            </a:r>
            <a:endParaRPr sz="2700">
              <a:latin typeface="Arial"/>
              <a:cs typeface="Arial"/>
            </a:endParaRPr>
          </a:p>
          <a:p>
            <a:pPr marR="304800" algn="r">
              <a:lnSpc>
                <a:spcPts val="480"/>
              </a:lnSpc>
            </a:pPr>
            <a:r>
              <a:rPr sz="600" spc="20" dirty="0">
                <a:solidFill>
                  <a:srgbClr val="231F20"/>
                </a:solidFill>
                <a:latin typeface="Gotham-Book"/>
                <a:cs typeface="Gotham-Book"/>
              </a:rPr>
              <a:t>Línea </a:t>
            </a:r>
            <a:r>
              <a:rPr sz="600" spc="10" dirty="0">
                <a:solidFill>
                  <a:srgbClr val="231F20"/>
                </a:solidFill>
                <a:latin typeface="Gotham-Book"/>
                <a:cs typeface="Gotham-Book"/>
              </a:rPr>
              <a:t>libre </a:t>
            </a:r>
            <a:r>
              <a:rPr sz="600" spc="20" dirty="0">
                <a:solidFill>
                  <a:srgbClr val="231F20"/>
                </a:solidFill>
                <a:latin typeface="Gotham-Book"/>
                <a:cs typeface="Gotham-Book"/>
              </a:rPr>
              <a:t>de</a:t>
            </a:r>
            <a:r>
              <a:rPr sz="600" spc="-35" dirty="0">
                <a:solidFill>
                  <a:srgbClr val="231F20"/>
                </a:solidFill>
                <a:latin typeface="Gotham-Book"/>
                <a:cs typeface="Gotham-Book"/>
              </a:rPr>
              <a:t> </a:t>
            </a:r>
            <a:r>
              <a:rPr sz="600" spc="15" dirty="0">
                <a:solidFill>
                  <a:srgbClr val="231F20"/>
                </a:solidFill>
                <a:latin typeface="Gotham-Book"/>
                <a:cs typeface="Gotham-Book"/>
              </a:rPr>
              <a:t>cargos</a:t>
            </a:r>
            <a:endParaRPr sz="600">
              <a:latin typeface="Gotham-Book"/>
              <a:cs typeface="Gotham-Book"/>
            </a:endParaRPr>
          </a:p>
          <a:p>
            <a:pPr marR="252095" algn="r">
              <a:lnSpc>
                <a:spcPts val="1130"/>
              </a:lnSpc>
            </a:pPr>
            <a:r>
              <a:rPr sz="900" b="1" spc="-5" dirty="0">
                <a:solidFill>
                  <a:srgbClr val="231F20"/>
                </a:solidFill>
                <a:latin typeface="Gotham"/>
                <a:cs typeface="Gotham"/>
              </a:rPr>
              <a:t>1-800-981-</a:t>
            </a:r>
            <a:r>
              <a:rPr sz="900" b="1" spc="-15" dirty="0">
                <a:solidFill>
                  <a:srgbClr val="231F20"/>
                </a:solidFill>
                <a:latin typeface="Gotham"/>
                <a:cs typeface="Gotham"/>
              </a:rPr>
              <a:t>2</a:t>
            </a:r>
            <a:r>
              <a:rPr sz="900" b="1" spc="-25" dirty="0">
                <a:solidFill>
                  <a:srgbClr val="231F20"/>
                </a:solidFill>
                <a:latin typeface="Gotham"/>
                <a:cs typeface="Gotham"/>
              </a:rPr>
              <a:t>7</a:t>
            </a:r>
            <a:r>
              <a:rPr sz="900" b="1" spc="-30" dirty="0">
                <a:solidFill>
                  <a:srgbClr val="231F20"/>
                </a:solidFill>
                <a:latin typeface="Gotham"/>
                <a:cs typeface="Gotham"/>
              </a:rPr>
              <a:t>3</a:t>
            </a:r>
            <a:r>
              <a:rPr sz="900" b="1" spc="-5" dirty="0">
                <a:solidFill>
                  <a:srgbClr val="231F20"/>
                </a:solidFill>
                <a:latin typeface="Gotham"/>
                <a:cs typeface="Gotham"/>
              </a:rPr>
              <a:t>7</a:t>
            </a:r>
            <a:endParaRPr sz="900">
              <a:latin typeface="Gotham"/>
              <a:cs typeface="Gotham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0" y="0"/>
            <a:ext cx="10058400" cy="77347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0"/>
            <a:ext cx="10058400" cy="737513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0" y="5425033"/>
            <a:ext cx="10058400" cy="234736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43414" y="299074"/>
            <a:ext cx="2012505" cy="82919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0" y="2006955"/>
            <a:ext cx="10058400" cy="5765800"/>
          </a:xfrm>
          <a:custGeom>
            <a:avLst/>
            <a:gdLst/>
            <a:ahLst/>
            <a:cxnLst/>
            <a:rect l="l" t="t" r="r" b="b"/>
            <a:pathLst>
              <a:path w="10058400" h="5765800">
                <a:moveTo>
                  <a:pt x="0" y="5765444"/>
                </a:moveTo>
                <a:lnTo>
                  <a:pt x="10058400" y="5765444"/>
                </a:lnTo>
                <a:lnTo>
                  <a:pt x="10058400" y="0"/>
                </a:lnTo>
                <a:lnTo>
                  <a:pt x="0" y="0"/>
                </a:lnTo>
                <a:lnTo>
                  <a:pt x="0" y="576544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0" y="6791083"/>
            <a:ext cx="6486639" cy="80601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 txBox="1"/>
          <p:nvPr/>
        </p:nvSpPr>
        <p:spPr>
          <a:xfrm>
            <a:off x="361900" y="6924902"/>
            <a:ext cx="3295700" cy="471283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lang="en-US" sz="2700" b="1" spc="15" smtClean="0">
                <a:solidFill>
                  <a:srgbClr val="FFFFFF"/>
                </a:solidFill>
                <a:latin typeface="Arial"/>
                <a:cs typeface="Arial"/>
              </a:rPr>
              <a:t>Northeast </a:t>
            </a:r>
            <a:r>
              <a:rPr lang="en-US" sz="2700" b="1" spc="15" dirty="0" smtClean="0">
                <a:solidFill>
                  <a:srgbClr val="FFFFFF"/>
                </a:solidFill>
                <a:latin typeface="Arial"/>
                <a:cs typeface="Arial"/>
              </a:rPr>
              <a:t>Region</a:t>
            </a:r>
            <a:r>
              <a:rPr lang="en-US" sz="2800" dirty="0" smtClean="0"/>
              <a:t> </a:t>
            </a:r>
            <a:endParaRPr lang="en-US" sz="2700" b="1" spc="15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02" name="Title 101"/>
          <p:cNvSpPr>
            <a:spLocks noGrp="1"/>
          </p:cNvSpPr>
          <p:nvPr>
            <p:ph type="title"/>
          </p:nvPr>
        </p:nvSpPr>
        <p:spPr>
          <a:xfrm>
            <a:off x="325551" y="460492"/>
            <a:ext cx="9407296" cy="377026"/>
          </a:xfrm>
        </p:spPr>
        <p:txBody>
          <a:bodyPr/>
          <a:lstStyle/>
          <a:p>
            <a:pPr algn="r"/>
            <a:r>
              <a:rPr lang="en-US" spc="-30" dirty="0" smtClean="0"/>
              <a:t>MONTHLY ACTIVITIES CALENDAR</a:t>
            </a:r>
            <a:endParaRPr lang="en-US" dirty="0"/>
          </a:p>
        </p:txBody>
      </p:sp>
      <p:pic>
        <p:nvPicPr>
          <p:cNvPr id="22" name="Picture 21" descr="logo MMMH ASES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909" y="6705600"/>
            <a:ext cx="2565091" cy="990600"/>
          </a:xfrm>
          <a:prstGeom prst="rect">
            <a:avLst/>
          </a:prstGeom>
        </p:spPr>
      </p:pic>
      <p:graphicFrame>
        <p:nvGraphicFramePr>
          <p:cNvPr id="29" name="object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4672484"/>
              </p:ext>
            </p:extLst>
          </p:nvPr>
        </p:nvGraphicFramePr>
        <p:xfrm>
          <a:off x="-6350" y="1828800"/>
          <a:ext cx="10058398" cy="437066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11350"/>
                <a:gridCol w="1295400"/>
                <a:gridCol w="1524000"/>
                <a:gridCol w="3657600"/>
                <a:gridCol w="1670048"/>
              </a:tblGrid>
              <a:tr h="283082">
                <a:tc>
                  <a:txBody>
                    <a:bodyPr/>
                    <a:lstStyle/>
                    <a:p>
                      <a:pPr marL="135255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lang="en-US" sz="1150" b="1" spc="15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NAME</a:t>
                      </a:r>
                      <a:r>
                        <a:rPr lang="en-US" sz="1150" b="1" spc="15" baseline="0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EVENT</a:t>
                      </a:r>
                      <a:endParaRPr sz="1150" dirty="0">
                        <a:latin typeface="Arial"/>
                        <a:cs typeface="Arial"/>
                      </a:endParaRPr>
                    </a:p>
                  </a:txBody>
                  <a:tcPr marL="0" marR="0" marT="48895" marB="0">
                    <a:solidFill>
                      <a:srgbClr val="F15D22"/>
                    </a:solidFill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lang="en-US" sz="1150" b="1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DAY</a:t>
                      </a:r>
                      <a:endParaRPr sz="1150" b="1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0" marR="0" marT="48895" marB="0">
                    <a:solidFill>
                      <a:srgbClr val="F15D22"/>
                    </a:solidFill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lang="en-US" sz="1150" b="1" spc="-55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TIME</a:t>
                      </a:r>
                      <a:endParaRPr sz="1150" dirty="0">
                        <a:latin typeface="Arial"/>
                        <a:cs typeface="Arial"/>
                      </a:endParaRPr>
                    </a:p>
                  </a:txBody>
                  <a:tcPr marL="0" marR="0" marT="48895" marB="0">
                    <a:solidFill>
                      <a:srgbClr val="F15D22"/>
                    </a:solidFill>
                  </a:tcPr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lang="en-US" sz="1150" b="1" spc="-25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VENUE</a:t>
                      </a:r>
                      <a:endParaRPr sz="1150" dirty="0">
                        <a:latin typeface="Arial"/>
                        <a:cs typeface="Arial"/>
                      </a:endParaRPr>
                    </a:p>
                  </a:txBody>
                  <a:tcPr marL="0" marR="0" marT="48895" marB="0"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15D22"/>
                    </a:solidFill>
                  </a:tcPr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lang="en-US" sz="1150" b="1" dirty="0" smtClean="0">
                          <a:latin typeface="Arial"/>
                          <a:cs typeface="Arial"/>
                        </a:rPr>
                        <a:t>DESCRIPTION</a:t>
                      </a:r>
                      <a:endParaRPr sz="1150" b="1" dirty="0">
                        <a:latin typeface="Arial"/>
                        <a:cs typeface="Arial"/>
                      </a:endParaRPr>
                    </a:p>
                  </a:txBody>
                  <a:tcPr marL="0" marR="0" marT="48895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15D22"/>
                    </a:solidFill>
                  </a:tcPr>
                </a:tc>
              </a:tr>
              <a:tr h="244195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Gastroenteritis/ Integrated Model</a:t>
                      </a:r>
                    </a:p>
                  </a:txBody>
                  <a:tcPr marL="9525" marR="9525" marT="9525" marB="0"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01/23/2018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09:00AM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N50 Servicios Médicos Integrados (Fajardo Group Practice)-I-24 Ave Principal Urb. Baralt   Fajardo, PR 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lang="en-US" sz="800" dirty="0" smtClean="0">
                          <a:latin typeface="+mj-lt"/>
                          <a:cs typeface="Arial"/>
                        </a:rPr>
                        <a:t>Educational</a:t>
                      </a:r>
                      <a:r>
                        <a:rPr lang="en-US" sz="800" baseline="0" dirty="0" smtClean="0">
                          <a:latin typeface="+mj-lt"/>
                          <a:cs typeface="Arial"/>
                        </a:rPr>
                        <a:t> Activity</a:t>
                      </a:r>
                      <a:endParaRPr sz="800" dirty="0">
                        <a:latin typeface="+mj-lt"/>
                        <a:cs typeface="Arial"/>
                      </a:endParaRPr>
                    </a:p>
                  </a:txBody>
                  <a:tcPr marL="0" marR="0" marT="52704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673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Leptospirosis / Integrated Model</a:t>
                      </a:r>
                    </a:p>
                  </a:txBody>
                  <a:tcPr marL="9525" marR="9525" marT="9525" marB="0"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01/23/2018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09:15AM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Medicaid-Carr. 188 Intersección 187 Loiza PR 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lang="en-US" sz="800" dirty="0" smtClean="0">
                          <a:latin typeface="+mj-lt"/>
                          <a:cs typeface="Arial"/>
                        </a:rPr>
                        <a:t>Educational</a:t>
                      </a:r>
                      <a:r>
                        <a:rPr lang="en-US" sz="800" baseline="0" dirty="0" smtClean="0">
                          <a:latin typeface="+mj-lt"/>
                          <a:cs typeface="Arial"/>
                        </a:rPr>
                        <a:t> Activity</a:t>
                      </a:r>
                      <a:endParaRPr lang="en-US" sz="800" dirty="0">
                        <a:latin typeface="+mj-lt"/>
                        <a:cs typeface="Arial"/>
                      </a:endParaRPr>
                    </a:p>
                  </a:txBody>
                  <a:tcPr marL="0" marR="0" marT="1778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754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Hand Wash/ Integrated Model</a:t>
                      </a:r>
                    </a:p>
                  </a:txBody>
                  <a:tcPr marL="9525" marR="9525" marT="9525" marB="0"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01/23/2018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09:20AM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N20 NEOMED Center-Urb. Lago Alto Calle Carite #130  Trujillo Alto, PR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lang="en-US" sz="800" dirty="0" smtClean="0">
                          <a:latin typeface="+mj-lt"/>
                          <a:cs typeface="Arial"/>
                        </a:rPr>
                        <a:t>Educational</a:t>
                      </a:r>
                      <a:r>
                        <a:rPr lang="en-US" sz="800" baseline="0" dirty="0" smtClean="0">
                          <a:latin typeface="+mj-lt"/>
                          <a:cs typeface="Arial"/>
                        </a:rPr>
                        <a:t> Activity</a:t>
                      </a:r>
                      <a:endParaRPr lang="en-US" sz="800" dirty="0">
                        <a:latin typeface="+mj-lt"/>
                        <a:cs typeface="Arial"/>
                      </a:endParaRPr>
                    </a:p>
                  </a:txBody>
                  <a:tcPr marL="0" marR="0" marT="2413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281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Prevention of Suicide/ Integrated Model</a:t>
                      </a:r>
                      <a:b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</a:b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01/23/2018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09:20AM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N50 Servicios Médicos Integrados (Fajardo Group Practice)-I-24 Ave Principal Urb. Baralt   Fajardo, PR 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lang="en-US" sz="800" dirty="0" smtClean="0">
                          <a:latin typeface="+mj-lt"/>
                          <a:cs typeface="Arial"/>
                        </a:rPr>
                        <a:t>Educational</a:t>
                      </a:r>
                      <a:r>
                        <a:rPr lang="en-US" sz="800" baseline="0" dirty="0" smtClean="0">
                          <a:latin typeface="+mj-lt"/>
                          <a:cs typeface="Arial"/>
                        </a:rPr>
                        <a:t> Activity</a:t>
                      </a:r>
                      <a:endParaRPr lang="en-US" sz="800" dirty="0">
                        <a:latin typeface="+mj-lt"/>
                        <a:cs typeface="Arial"/>
                      </a:endParaRPr>
                    </a:p>
                  </a:txBody>
                  <a:tcPr marL="0" marR="0" marT="50165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802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Flu/ Integrated Model</a:t>
                      </a:r>
                    </a:p>
                  </a:txBody>
                  <a:tcPr marL="9525" marR="9525" marT="9525" marB="0"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01/23/2018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09:30AM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N36 Instituto Médico Familiar-Calle Ignacio Arzuaga # 105 Esquina San Rafael Carolina, PR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lang="en-US" sz="800" dirty="0" smtClean="0">
                          <a:latin typeface="+mj-lt"/>
                          <a:cs typeface="Arial"/>
                        </a:rPr>
                        <a:t>Educational</a:t>
                      </a:r>
                      <a:r>
                        <a:rPr lang="en-US" sz="800" baseline="0" dirty="0" smtClean="0">
                          <a:latin typeface="+mj-lt"/>
                          <a:cs typeface="Arial"/>
                        </a:rPr>
                        <a:t> Activity</a:t>
                      </a:r>
                      <a:endParaRPr lang="en-US" sz="800" dirty="0">
                        <a:latin typeface="+mj-lt"/>
                        <a:cs typeface="Arial"/>
                      </a:endParaRPr>
                    </a:p>
                  </a:txBody>
                  <a:tcPr marL="0" marR="0" marT="34925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Gastroenteritis/ Integrated Model</a:t>
                      </a:r>
                    </a:p>
                  </a:txBody>
                  <a:tcPr marL="9525" marR="9525" marT="9525" marB="0"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01/23/2018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10:00AM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Medicaid-Fajardo Market Square Al lado de Papa John's Fajardo Fajardo, PR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lang="en-US" sz="800" dirty="0" smtClean="0">
                          <a:latin typeface="+mj-lt"/>
                          <a:cs typeface="Arial"/>
                        </a:rPr>
                        <a:t>Educational</a:t>
                      </a:r>
                      <a:r>
                        <a:rPr lang="en-US" sz="800" baseline="0" dirty="0" smtClean="0">
                          <a:latin typeface="+mj-lt"/>
                          <a:cs typeface="Arial"/>
                        </a:rPr>
                        <a:t> Activity</a:t>
                      </a:r>
                      <a:endParaRPr lang="en-US" sz="800" dirty="0">
                        <a:latin typeface="+mj-lt"/>
                        <a:cs typeface="Arial"/>
                      </a:endParaRPr>
                    </a:p>
                  </a:txBody>
                  <a:tcPr marL="0" marR="0" marT="29209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363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Hand Wash/ Integrated Model</a:t>
                      </a:r>
                    </a:p>
                  </a:txBody>
                  <a:tcPr marL="9525" marR="9525" marT="9525" marB="0"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01/23/2018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10:20AM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N01 Grupo Médico San Gerardo-Ave.Muñoz Rivera #28 Trujillo Alto PR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lang="en-US" sz="800" dirty="0" smtClean="0">
                          <a:latin typeface="+mj-lt"/>
                          <a:cs typeface="Arial"/>
                        </a:rPr>
                        <a:t>Educational</a:t>
                      </a:r>
                      <a:r>
                        <a:rPr lang="en-US" sz="800" baseline="0" dirty="0" smtClean="0">
                          <a:latin typeface="+mj-lt"/>
                          <a:cs typeface="Arial"/>
                        </a:rPr>
                        <a:t> Activity</a:t>
                      </a:r>
                      <a:endParaRPr lang="en-US" sz="800" dirty="0">
                        <a:latin typeface="+mj-lt"/>
                        <a:cs typeface="Arial"/>
                      </a:endParaRPr>
                    </a:p>
                  </a:txBody>
                  <a:tcPr marL="0" marR="0" marT="13335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053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Take Control of Your Depression/ Integrated Model</a:t>
                      </a:r>
                      <a:b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</a:b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01/23/2018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10:20AM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Medicaid-Fajardo Market Square Al lado de Papa John's Fajardo Fajardo, PR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lang="en-US" sz="800" dirty="0" smtClean="0">
                          <a:latin typeface="+mj-lt"/>
                          <a:cs typeface="Arial"/>
                        </a:rPr>
                        <a:t>Educational</a:t>
                      </a:r>
                      <a:r>
                        <a:rPr lang="en-US" sz="800" baseline="0" dirty="0" smtClean="0">
                          <a:latin typeface="+mj-lt"/>
                          <a:cs typeface="Arial"/>
                        </a:rPr>
                        <a:t> Activity</a:t>
                      </a:r>
                      <a:endParaRPr lang="en-US" sz="800" dirty="0">
                        <a:latin typeface="+mj-lt"/>
                        <a:cs typeface="Arial"/>
                      </a:endParaRPr>
                    </a:p>
                  </a:txBody>
                  <a:tcPr marL="0" marR="0" marT="3683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731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Flu/ Integrated Model</a:t>
                      </a:r>
                    </a:p>
                  </a:txBody>
                  <a:tcPr marL="9525" marR="9525" marT="9525" marB="0"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01/23/2018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10:30AM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N29 Family Medicine Group-124B Ave. Roberto Clemente, Villa Carolina Carolina, PR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lang="en-US" sz="800" dirty="0" smtClean="0">
                          <a:latin typeface="+mj-lt"/>
                          <a:cs typeface="Arial"/>
                        </a:rPr>
                        <a:t>Educational</a:t>
                      </a:r>
                      <a:r>
                        <a:rPr lang="en-US" sz="800" baseline="0" dirty="0" smtClean="0">
                          <a:latin typeface="+mj-lt"/>
                          <a:cs typeface="Arial"/>
                        </a:rPr>
                        <a:t> Activity</a:t>
                      </a:r>
                      <a:endParaRPr lang="en-US" sz="800" dirty="0">
                        <a:latin typeface="+mj-lt"/>
                        <a:cs typeface="Arial"/>
                      </a:endParaRPr>
                    </a:p>
                  </a:txBody>
                  <a:tcPr marL="0" marR="0" marT="2413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526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Preventing Diseases Caused by Animals and Insects/ Integrated Model  </a:t>
                      </a:r>
                      <a:b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</a:b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01/23/2018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10:40AM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Clínica Multidisciplinaria INSPIRA Loíza-Plaza del Norte Shopping Center Carr 3 Loíza, PR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lang="en-US" sz="800" dirty="0" smtClean="0">
                          <a:latin typeface="+mj-lt"/>
                          <a:cs typeface="Arial"/>
                        </a:rPr>
                        <a:t>Educational</a:t>
                      </a:r>
                      <a:r>
                        <a:rPr lang="en-US" sz="800" baseline="0" dirty="0" smtClean="0">
                          <a:latin typeface="+mj-lt"/>
                          <a:cs typeface="Arial"/>
                        </a:rPr>
                        <a:t> Activity</a:t>
                      </a:r>
                      <a:endParaRPr lang="en-US" sz="800" dirty="0">
                        <a:latin typeface="+mj-lt"/>
                        <a:cs typeface="Arial"/>
                      </a:endParaRPr>
                    </a:p>
                  </a:txBody>
                  <a:tcPr marL="0" marR="0" marT="31115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217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Hand Wash/ Integrated Model</a:t>
                      </a:r>
                    </a:p>
                  </a:txBody>
                  <a:tcPr marL="9525" marR="9525" marT="9525" marB="0"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01/23/2018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11:00AM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Departamento de la Familia-Centro de Gobierno Calle García de la Noceda  Loiza, PR 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lang="en-US" sz="800" dirty="0" smtClean="0">
                          <a:latin typeface="+mj-lt"/>
                          <a:cs typeface="Arial"/>
                        </a:rPr>
                        <a:t>Educational</a:t>
                      </a:r>
                      <a:r>
                        <a:rPr lang="en-US" sz="800" baseline="0" dirty="0" smtClean="0">
                          <a:latin typeface="+mj-lt"/>
                          <a:cs typeface="Arial"/>
                        </a:rPr>
                        <a:t> Activity</a:t>
                      </a:r>
                      <a:endParaRPr lang="en-US" sz="800" dirty="0">
                        <a:latin typeface="+mj-lt"/>
                        <a:cs typeface="Arial"/>
                      </a:endParaRPr>
                    </a:p>
                  </a:txBody>
                  <a:tcPr marL="0" marR="0" marT="57785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673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Leptospirosis / Integrated Model</a:t>
                      </a:r>
                    </a:p>
                  </a:txBody>
                  <a:tcPr marL="9525" marR="9525" marT="9525" marB="0"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01/23/2018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11:00AM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Clínica Multidisciplinaria INSPIRA Loíza-Plaza del Norte Shopping Center Carr 3 Loíza, PR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lang="en-US" sz="800" dirty="0" smtClean="0">
                          <a:latin typeface="+mj-lt"/>
                          <a:cs typeface="Arial"/>
                        </a:rPr>
                        <a:t>Educational</a:t>
                      </a:r>
                      <a:r>
                        <a:rPr lang="en-US" sz="800" baseline="0" dirty="0" smtClean="0">
                          <a:latin typeface="+mj-lt"/>
                          <a:cs typeface="Arial"/>
                        </a:rPr>
                        <a:t> Activity</a:t>
                      </a:r>
                      <a:endParaRPr lang="en-US" sz="800" dirty="0">
                        <a:latin typeface="+mj-lt"/>
                        <a:cs typeface="Arial"/>
                      </a:endParaRPr>
                    </a:p>
                  </a:txBody>
                  <a:tcPr marL="0" marR="0" marT="4191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351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Leptospirosis / Integrated Model</a:t>
                      </a:r>
                    </a:p>
                  </a:txBody>
                  <a:tcPr marL="9525" marR="9525" marT="9525" marB="0"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01/24/2018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08:00AM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Departamento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de la </a:t>
                      </a:r>
                      <a:r>
                        <a:rPr 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Familia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-Centro </a:t>
                      </a:r>
                      <a:r>
                        <a:rPr 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Gubernamental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Calle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Carlos, </a:t>
                      </a:r>
                      <a:r>
                        <a:rPr 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Piso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1 </a:t>
                      </a:r>
                      <a:r>
                        <a:rPr 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Ceiba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, PR 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lang="en-US" sz="800" dirty="0" smtClean="0">
                          <a:latin typeface="+mj-lt"/>
                          <a:cs typeface="Arial"/>
                        </a:rPr>
                        <a:t>Educational</a:t>
                      </a:r>
                      <a:r>
                        <a:rPr lang="en-US" sz="800" baseline="0" dirty="0" smtClean="0">
                          <a:latin typeface="+mj-lt"/>
                          <a:cs typeface="Arial"/>
                        </a:rPr>
                        <a:t> Activity</a:t>
                      </a:r>
                      <a:endParaRPr lang="en-US" sz="800" dirty="0">
                        <a:latin typeface="+mj-lt"/>
                        <a:cs typeface="Arial"/>
                      </a:endParaRPr>
                    </a:p>
                  </a:txBody>
                  <a:tcPr marL="0" marR="0" marT="29844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228600" y="6172200"/>
            <a:ext cx="9525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300" b="1" dirty="0" err="1" smtClean="0">
                <a:latin typeface="Arial"/>
                <a:cs typeface="Arial"/>
              </a:rPr>
              <a:t>Activities</a:t>
            </a:r>
            <a:r>
              <a:rPr lang="es-ES_tradnl" sz="1300" b="1" dirty="0" smtClean="0">
                <a:latin typeface="Arial"/>
                <a:cs typeface="Arial"/>
              </a:rPr>
              <a:t> </a:t>
            </a:r>
            <a:r>
              <a:rPr lang="es-ES_tradnl" sz="1300" b="1" dirty="0" err="1" smtClean="0">
                <a:latin typeface="Arial"/>
                <a:cs typeface="Arial"/>
              </a:rPr>
              <a:t>subject</a:t>
            </a:r>
            <a:r>
              <a:rPr lang="es-ES_tradnl" sz="1300" b="1" dirty="0" smtClean="0">
                <a:latin typeface="Arial"/>
                <a:cs typeface="Arial"/>
              </a:rPr>
              <a:t> to </a:t>
            </a:r>
            <a:r>
              <a:rPr lang="es-ES_tradnl" sz="1300" b="1" dirty="0" err="1" smtClean="0">
                <a:latin typeface="Arial"/>
                <a:cs typeface="Arial"/>
              </a:rPr>
              <a:t>change</a:t>
            </a:r>
            <a:r>
              <a:rPr lang="es-ES_tradnl" sz="1300" b="1" dirty="0" smtClean="0">
                <a:latin typeface="Arial"/>
                <a:cs typeface="Arial"/>
              </a:rPr>
              <a:t>. </a:t>
            </a:r>
            <a:r>
              <a:rPr lang="es-ES_tradnl" sz="1300" b="1" dirty="0" err="1" smtClean="0">
                <a:latin typeface="Arial"/>
                <a:cs typeface="Arial"/>
              </a:rPr>
              <a:t>Contact</a:t>
            </a:r>
            <a:r>
              <a:rPr lang="es-ES_tradnl" sz="1300" b="1" dirty="0" smtClean="0">
                <a:latin typeface="Arial"/>
                <a:cs typeface="Arial"/>
              </a:rPr>
              <a:t> </a:t>
            </a:r>
            <a:r>
              <a:rPr lang="es-PR" sz="1400" b="1" dirty="0" err="1" smtClean="0"/>
              <a:t>Enrollee</a:t>
            </a:r>
            <a:r>
              <a:rPr lang="es-PR" sz="1400" b="1" dirty="0" smtClean="0"/>
              <a:t> </a:t>
            </a:r>
            <a:r>
              <a:rPr lang="es-PR" sz="1400" b="1" dirty="0" err="1" smtClean="0"/>
              <a:t>Services</a:t>
            </a:r>
            <a:r>
              <a:rPr lang="es-PR" sz="1400" b="1" dirty="0" smtClean="0"/>
              <a:t> </a:t>
            </a:r>
            <a:r>
              <a:rPr lang="es-PR" sz="1400" b="1" dirty="0" err="1" smtClean="0"/>
              <a:t>for</a:t>
            </a:r>
            <a:r>
              <a:rPr lang="es-PR" sz="1400" b="1" dirty="0" smtClean="0"/>
              <a:t> </a:t>
            </a:r>
            <a:r>
              <a:rPr lang="es-PR" sz="1400" b="1" dirty="0" err="1" smtClean="0"/>
              <a:t>confirmation</a:t>
            </a:r>
            <a:endParaRPr lang="es-ES_tradnl" sz="1300" b="1" dirty="0">
              <a:latin typeface="Arial"/>
              <a:cs typeface="Arial"/>
            </a:endParaRPr>
          </a:p>
          <a:p>
            <a:r>
              <a:rPr lang="es-ES_tradnl" sz="1200" dirty="0">
                <a:latin typeface="Arial"/>
                <a:cs typeface="Arial"/>
              </a:rPr>
              <a:t>1-844-336-3331 </a:t>
            </a:r>
            <a:r>
              <a:rPr lang="es-ES_tradnl" sz="1200" dirty="0" smtClean="0">
                <a:latin typeface="Arial"/>
                <a:cs typeface="Arial"/>
              </a:rPr>
              <a:t>(</a:t>
            </a:r>
            <a:r>
              <a:rPr lang="es-ES_tradnl" sz="1200" dirty="0" err="1" smtClean="0">
                <a:latin typeface="Arial"/>
                <a:cs typeface="Arial"/>
              </a:rPr>
              <a:t>toll</a:t>
            </a:r>
            <a:r>
              <a:rPr lang="es-ES_tradnl" sz="1200" dirty="0" smtClean="0">
                <a:latin typeface="Arial"/>
                <a:cs typeface="Arial"/>
              </a:rPr>
              <a:t> free), 787</a:t>
            </a:r>
            <a:r>
              <a:rPr lang="es-ES_tradnl" sz="1200" dirty="0">
                <a:latin typeface="Arial"/>
                <a:cs typeface="Arial"/>
              </a:rPr>
              <a:t>-999-4411 TTY </a:t>
            </a:r>
            <a:r>
              <a:rPr lang="es-ES_tradnl" sz="1200" dirty="0" smtClean="0">
                <a:latin typeface="Arial"/>
                <a:cs typeface="Arial"/>
              </a:rPr>
              <a:t>(</a:t>
            </a:r>
            <a:r>
              <a:rPr lang="es-ES_tradnl" sz="1200" dirty="0" err="1" smtClean="0">
                <a:latin typeface="Arial"/>
                <a:cs typeface="Arial"/>
              </a:rPr>
              <a:t>hearing</a:t>
            </a:r>
            <a:r>
              <a:rPr lang="es-ES_tradnl" sz="1200" dirty="0" smtClean="0">
                <a:latin typeface="Arial"/>
                <a:cs typeface="Arial"/>
              </a:rPr>
              <a:t> </a:t>
            </a:r>
            <a:r>
              <a:rPr lang="es-ES_tradnl" sz="1200" dirty="0" err="1" smtClean="0">
                <a:latin typeface="Arial"/>
                <a:cs typeface="Arial"/>
              </a:rPr>
              <a:t>impaired</a:t>
            </a:r>
            <a:r>
              <a:rPr lang="es-ES_tradnl" sz="1200" dirty="0" smtClean="0">
                <a:latin typeface="Arial"/>
                <a:cs typeface="Arial"/>
              </a:rPr>
              <a:t>)</a:t>
            </a:r>
            <a:r>
              <a:rPr lang="es-ES_tradnl" sz="1200" dirty="0">
                <a:latin typeface="Arial"/>
                <a:cs typeface="Arial"/>
              </a:rPr>
              <a:t> </a:t>
            </a:r>
            <a:r>
              <a:rPr lang="es-ES_tradnl" sz="1200" dirty="0" smtClean="0">
                <a:latin typeface="Arial"/>
                <a:cs typeface="Arial"/>
              </a:rPr>
              <a:t>de </a:t>
            </a:r>
            <a:r>
              <a:rPr lang="es-ES_tradnl" sz="1200" dirty="0" err="1" smtClean="0">
                <a:latin typeface="Arial"/>
                <a:cs typeface="Arial"/>
              </a:rPr>
              <a:t>Monday</a:t>
            </a:r>
            <a:r>
              <a:rPr lang="es-ES_tradnl" sz="1200" dirty="0" smtClean="0">
                <a:latin typeface="Arial"/>
                <a:cs typeface="Arial"/>
              </a:rPr>
              <a:t> </a:t>
            </a:r>
            <a:r>
              <a:rPr lang="es-ES_tradnl" sz="1200" dirty="0" err="1" smtClean="0">
                <a:latin typeface="Arial"/>
                <a:cs typeface="Arial"/>
              </a:rPr>
              <a:t>through</a:t>
            </a:r>
            <a:r>
              <a:rPr lang="es-ES_tradnl" sz="1200" dirty="0" smtClean="0">
                <a:latin typeface="Arial"/>
                <a:cs typeface="Arial"/>
              </a:rPr>
              <a:t> Friday </a:t>
            </a:r>
            <a:r>
              <a:rPr lang="es-ES_tradnl" sz="1200" dirty="0">
                <a:latin typeface="Arial"/>
                <a:cs typeface="Arial"/>
              </a:rPr>
              <a:t>7:00 a.m. </a:t>
            </a:r>
            <a:r>
              <a:rPr lang="es-ES_tradnl" sz="1200" dirty="0" smtClean="0">
                <a:latin typeface="Arial"/>
                <a:cs typeface="Arial"/>
              </a:rPr>
              <a:t>to  </a:t>
            </a:r>
            <a:r>
              <a:rPr lang="es-ES_tradnl" sz="1200" dirty="0">
                <a:latin typeface="Arial"/>
                <a:cs typeface="Arial"/>
              </a:rPr>
              <a:t>7:00 p.m.</a:t>
            </a:r>
          </a:p>
          <a:p>
            <a:endParaRPr lang="en-US" sz="1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245943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1723872"/>
            <a:ext cx="10058400" cy="28321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35255">
              <a:lnSpc>
                <a:spcPct val="100000"/>
              </a:lnSpc>
              <a:spcBef>
                <a:spcPts val="185"/>
              </a:spcBef>
              <a:tabLst>
                <a:tab pos="1382395" algn="l"/>
                <a:tab pos="4844415" algn="l"/>
                <a:tab pos="6835775" algn="l"/>
              </a:tabLst>
            </a:pPr>
            <a:r>
              <a:rPr sz="1150" b="1" spc="15" dirty="0">
                <a:solidFill>
                  <a:srgbClr val="231F20"/>
                </a:solidFill>
                <a:latin typeface="Arial"/>
                <a:cs typeface="Arial"/>
              </a:rPr>
              <a:t>MUNICIPIO	</a:t>
            </a:r>
            <a:r>
              <a:rPr sz="1150" b="1" spc="-20" dirty="0">
                <a:solidFill>
                  <a:srgbClr val="231F20"/>
                </a:solidFill>
                <a:latin typeface="Arial"/>
                <a:cs typeface="Arial"/>
              </a:rPr>
              <a:t>NOMBRE </a:t>
            </a:r>
            <a:r>
              <a:rPr sz="1150" b="1" spc="-60" dirty="0">
                <a:solidFill>
                  <a:srgbClr val="231F20"/>
                </a:solidFill>
                <a:latin typeface="Arial"/>
                <a:cs typeface="Arial"/>
              </a:rPr>
              <a:t>DE </a:t>
            </a:r>
            <a:r>
              <a:rPr sz="1150" b="1" spc="-55" dirty="0">
                <a:solidFill>
                  <a:srgbClr val="231F20"/>
                </a:solidFill>
                <a:latin typeface="Arial"/>
                <a:cs typeface="Arial"/>
              </a:rPr>
              <a:t>LA </a:t>
            </a:r>
            <a:r>
              <a:rPr sz="1150" b="1" spc="-30" dirty="0">
                <a:solidFill>
                  <a:srgbClr val="231F20"/>
                </a:solidFill>
                <a:latin typeface="Arial"/>
                <a:cs typeface="Arial"/>
              </a:rPr>
              <a:t>CLINICA </a:t>
            </a:r>
            <a:r>
              <a:rPr sz="1150" b="1" spc="155" dirty="0">
                <a:solidFill>
                  <a:srgbClr val="231F20"/>
                </a:solidFill>
                <a:latin typeface="Arial"/>
                <a:cs typeface="Arial"/>
              </a:rPr>
              <a:t>/</a:t>
            </a:r>
            <a:r>
              <a:rPr sz="1150" b="1" spc="-1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50" b="1" spc="-20" dirty="0">
                <a:solidFill>
                  <a:srgbClr val="231F20"/>
                </a:solidFill>
                <a:latin typeface="Arial"/>
                <a:cs typeface="Arial"/>
              </a:rPr>
              <a:t>TIPO </a:t>
            </a:r>
            <a:r>
              <a:rPr sz="1150" b="1" spc="-60" dirty="0">
                <a:solidFill>
                  <a:srgbClr val="231F20"/>
                </a:solidFill>
                <a:latin typeface="Arial"/>
                <a:cs typeface="Arial"/>
              </a:rPr>
              <a:t>DE </a:t>
            </a:r>
            <a:r>
              <a:rPr sz="1150" b="1" spc="-35" dirty="0">
                <a:solidFill>
                  <a:srgbClr val="231F20"/>
                </a:solidFill>
                <a:latin typeface="Arial"/>
                <a:cs typeface="Arial"/>
              </a:rPr>
              <a:t>FACILIDAD	</a:t>
            </a:r>
            <a:r>
              <a:rPr sz="1150" b="1" spc="-55" dirty="0">
                <a:solidFill>
                  <a:srgbClr val="231F20"/>
                </a:solidFill>
                <a:latin typeface="Arial"/>
                <a:cs typeface="Arial"/>
              </a:rPr>
              <a:t>TELÉFONO	</a:t>
            </a:r>
            <a:r>
              <a:rPr sz="1150" b="1" spc="-25" dirty="0">
                <a:solidFill>
                  <a:srgbClr val="231F20"/>
                </a:solidFill>
                <a:latin typeface="Arial"/>
                <a:cs typeface="Arial"/>
              </a:rPr>
              <a:t>HORARIO</a:t>
            </a:r>
            <a:endParaRPr sz="115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265770" y="1711523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0"/>
                </a:moveTo>
                <a:lnTo>
                  <a:pt x="0" y="12349"/>
                </a:lnTo>
              </a:path>
            </a:pathLst>
          </a:custGeom>
          <a:ln w="11010">
            <a:solidFill>
              <a:srgbClr val="F15D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22259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F15D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268234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F15D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293212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F15D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316492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F15D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341451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F15D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374408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F15D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398538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F15D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422668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F15D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446798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F15D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469831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F15D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730192" y="1711523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0"/>
                </a:moveTo>
                <a:lnTo>
                  <a:pt x="0" y="12349"/>
                </a:lnTo>
              </a:path>
            </a:pathLst>
          </a:custGeom>
          <a:ln w="11010">
            <a:solidFill>
              <a:srgbClr val="F15D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721636" y="1711523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0"/>
                </a:moveTo>
                <a:lnTo>
                  <a:pt x="0" y="12349"/>
                </a:lnTo>
              </a:path>
            </a:pathLst>
          </a:custGeom>
          <a:ln w="11010">
            <a:solidFill>
              <a:srgbClr val="F15D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6791058"/>
            <a:ext cx="6486652" cy="8060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0" y="1952370"/>
            <a:ext cx="10058400" cy="5820410"/>
          </a:xfrm>
          <a:prstGeom prst="rect">
            <a:avLst/>
          </a:prstGeom>
        </p:spPr>
        <p:txBody>
          <a:bodyPr vert="horz" wrap="square" lIns="0" tIns="82550" rIns="0" bIns="0" rtlCol="0">
            <a:spAutoFit/>
          </a:bodyPr>
          <a:lstStyle/>
          <a:p>
            <a:pPr marL="137795">
              <a:lnSpc>
                <a:spcPct val="100000"/>
              </a:lnSpc>
              <a:spcBef>
                <a:spcPts val="650"/>
              </a:spcBef>
              <a:tabLst>
                <a:tab pos="1382395" algn="l"/>
                <a:tab pos="4848860" algn="l"/>
                <a:tab pos="6855459" algn="l"/>
              </a:tabLst>
            </a:pPr>
            <a:r>
              <a:rPr sz="900" b="1" spc="35" dirty="0">
                <a:solidFill>
                  <a:srgbClr val="231F20"/>
                </a:solidFill>
                <a:latin typeface="Arial"/>
                <a:cs typeface="Arial"/>
              </a:rPr>
              <a:t>Bayamon	</a:t>
            </a:r>
            <a:r>
              <a:rPr sz="900" b="1" spc="-20" dirty="0">
                <a:solidFill>
                  <a:srgbClr val="231F20"/>
                </a:solidFill>
                <a:latin typeface="Arial"/>
                <a:cs typeface="Arial"/>
              </a:rPr>
              <a:t>CENTRO </a:t>
            </a:r>
            <a:r>
              <a:rPr sz="900" b="1" spc="-25" dirty="0">
                <a:solidFill>
                  <a:srgbClr val="231F20"/>
                </a:solidFill>
                <a:latin typeface="Arial"/>
                <a:cs typeface="Arial"/>
              </a:rPr>
              <a:t>DE </a:t>
            </a:r>
            <a:r>
              <a:rPr sz="900" b="1" spc="-35" dirty="0">
                <a:solidFill>
                  <a:srgbClr val="231F20"/>
                </a:solidFill>
                <a:latin typeface="Arial"/>
                <a:cs typeface="Arial"/>
              </a:rPr>
              <a:t>SERVICIOS</a:t>
            </a:r>
            <a:r>
              <a:rPr sz="900" b="1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25" dirty="0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sz="9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20" dirty="0">
                <a:solidFill>
                  <a:srgbClr val="231F20"/>
                </a:solidFill>
                <a:latin typeface="Arial"/>
                <a:cs typeface="Arial"/>
              </a:rPr>
              <a:t>SALUD	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(787)</a:t>
            </a:r>
            <a:r>
              <a:rPr sz="9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520-8449	</a:t>
            </a:r>
            <a:r>
              <a:rPr sz="900" b="1" spc="-20" dirty="0">
                <a:solidFill>
                  <a:srgbClr val="231F20"/>
                </a:solidFill>
                <a:latin typeface="Arial"/>
                <a:cs typeface="Arial"/>
              </a:rPr>
              <a:t>L-V</a:t>
            </a:r>
            <a:r>
              <a:rPr sz="900" b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231F20"/>
                </a:solidFill>
                <a:latin typeface="Arial"/>
                <a:cs typeface="Arial"/>
              </a:rPr>
              <a:t>8:00</a:t>
            </a:r>
            <a:r>
              <a:rPr sz="900" b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30" dirty="0">
                <a:solidFill>
                  <a:srgbClr val="231F20"/>
                </a:solidFill>
                <a:latin typeface="Arial"/>
                <a:cs typeface="Arial"/>
              </a:rPr>
              <a:t>AM-</a:t>
            </a:r>
            <a:r>
              <a:rPr sz="900" b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231F20"/>
                </a:solidFill>
                <a:latin typeface="Arial"/>
                <a:cs typeface="Arial"/>
              </a:rPr>
              <a:t>4:00</a:t>
            </a:r>
            <a:r>
              <a:rPr sz="900" b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40" dirty="0">
                <a:solidFill>
                  <a:srgbClr val="231F20"/>
                </a:solidFill>
                <a:latin typeface="Arial"/>
                <a:cs typeface="Arial"/>
              </a:rPr>
              <a:t>PM</a:t>
            </a:r>
            <a:endParaRPr sz="900">
              <a:latin typeface="Arial"/>
              <a:cs typeface="Arial"/>
            </a:endParaRPr>
          </a:p>
          <a:p>
            <a:pPr marL="137795">
              <a:lnSpc>
                <a:spcPts val="990"/>
              </a:lnSpc>
              <a:spcBef>
                <a:spcPts val="715"/>
              </a:spcBef>
              <a:tabLst>
                <a:tab pos="1382395" algn="l"/>
                <a:tab pos="4848860" algn="l"/>
                <a:tab pos="6855459" algn="l"/>
              </a:tabLst>
            </a:pPr>
            <a:r>
              <a:rPr sz="1350" b="1" spc="52" baseline="6172" dirty="0">
                <a:solidFill>
                  <a:srgbClr val="231F20"/>
                </a:solidFill>
                <a:latin typeface="Arial"/>
                <a:cs typeface="Arial"/>
              </a:rPr>
              <a:t>Bayamon	</a:t>
            </a:r>
            <a:r>
              <a:rPr sz="1350" b="1" spc="-30" baseline="6172" dirty="0">
                <a:solidFill>
                  <a:srgbClr val="231F20"/>
                </a:solidFill>
                <a:latin typeface="Arial"/>
                <a:cs typeface="Arial"/>
              </a:rPr>
              <a:t>CENTRO </a:t>
            </a:r>
            <a:r>
              <a:rPr sz="1350" b="1" spc="-22" baseline="6172" dirty="0">
                <a:solidFill>
                  <a:srgbClr val="231F20"/>
                </a:solidFill>
                <a:latin typeface="Arial"/>
                <a:cs typeface="Arial"/>
              </a:rPr>
              <a:t>PEDIATRICO </a:t>
            </a:r>
            <a:r>
              <a:rPr sz="1350" b="1" spc="-37" baseline="6172" dirty="0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sz="1350" b="1" spc="-120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15" baseline="6172" dirty="0">
                <a:solidFill>
                  <a:srgbClr val="231F20"/>
                </a:solidFill>
                <a:latin typeface="Arial"/>
                <a:cs typeface="Arial"/>
              </a:rPr>
              <a:t>RIO</a:t>
            </a:r>
            <a:r>
              <a:rPr sz="1350" b="1" spc="-60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67" baseline="6172" dirty="0">
                <a:solidFill>
                  <a:srgbClr val="231F20"/>
                </a:solidFill>
                <a:latin typeface="Arial"/>
                <a:cs typeface="Arial"/>
              </a:rPr>
              <a:t>HONDO	</a:t>
            </a:r>
            <a:r>
              <a:rPr sz="1350" b="1" spc="15" baseline="6172" dirty="0">
                <a:solidFill>
                  <a:srgbClr val="231F20"/>
                </a:solidFill>
                <a:latin typeface="Arial"/>
                <a:cs typeface="Arial"/>
              </a:rPr>
              <a:t>(787)780-1908	</a:t>
            </a:r>
            <a:r>
              <a:rPr sz="900" b="1" spc="30" dirty="0">
                <a:solidFill>
                  <a:srgbClr val="231F20"/>
                </a:solidFill>
                <a:latin typeface="Arial"/>
                <a:cs typeface="Arial"/>
              </a:rPr>
              <a:t>Dr.</a:t>
            </a:r>
            <a:r>
              <a:rPr sz="900" b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65" dirty="0">
                <a:solidFill>
                  <a:srgbClr val="231F20"/>
                </a:solidFill>
                <a:latin typeface="Arial"/>
                <a:cs typeface="Arial"/>
              </a:rPr>
              <a:t>Martín</a:t>
            </a:r>
            <a:r>
              <a:rPr sz="900" b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45" dirty="0">
                <a:solidFill>
                  <a:srgbClr val="231F20"/>
                </a:solidFill>
                <a:latin typeface="Arial"/>
                <a:cs typeface="Arial"/>
              </a:rPr>
              <a:t>Martinó-</a:t>
            </a:r>
            <a:r>
              <a:rPr sz="900" b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5" dirty="0">
                <a:solidFill>
                  <a:srgbClr val="231F20"/>
                </a:solidFill>
                <a:latin typeface="Arial"/>
                <a:cs typeface="Arial"/>
              </a:rPr>
              <a:t>L,M,M-7:30AM-4:00PM</a:t>
            </a:r>
            <a:endParaRPr sz="900">
              <a:latin typeface="Arial"/>
              <a:cs typeface="Arial"/>
            </a:endParaRPr>
          </a:p>
          <a:p>
            <a:pPr marR="419734" algn="r">
              <a:lnSpc>
                <a:spcPts val="900"/>
              </a:lnSpc>
            </a:pPr>
            <a:r>
              <a:rPr sz="900" b="1" spc="-5" dirty="0">
                <a:solidFill>
                  <a:srgbClr val="231F20"/>
                </a:solidFill>
                <a:latin typeface="Arial"/>
                <a:cs typeface="Arial"/>
              </a:rPr>
              <a:t>V- 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8:00-12:00PM/Vacunación-L-V</a:t>
            </a:r>
            <a:r>
              <a:rPr sz="900" b="1" spc="-1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7:30AM-11:00AM</a:t>
            </a:r>
            <a:endParaRPr sz="900">
              <a:latin typeface="Arial"/>
              <a:cs typeface="Arial"/>
            </a:endParaRPr>
          </a:p>
          <a:p>
            <a:pPr marL="6855459">
              <a:lnSpc>
                <a:spcPts val="990"/>
              </a:lnSpc>
            </a:pPr>
            <a:r>
              <a:rPr sz="900" b="1" spc="30" dirty="0">
                <a:solidFill>
                  <a:srgbClr val="231F20"/>
                </a:solidFill>
                <a:latin typeface="Arial"/>
                <a:cs typeface="Arial"/>
              </a:rPr>
              <a:t>Dr.</a:t>
            </a:r>
            <a:r>
              <a:rPr sz="9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50" dirty="0">
                <a:solidFill>
                  <a:srgbClr val="231F20"/>
                </a:solidFill>
                <a:latin typeface="Arial"/>
                <a:cs typeface="Arial"/>
              </a:rPr>
              <a:t>José</a:t>
            </a:r>
            <a:r>
              <a:rPr sz="9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40" dirty="0">
                <a:solidFill>
                  <a:srgbClr val="231F20"/>
                </a:solidFill>
                <a:latin typeface="Arial"/>
                <a:cs typeface="Arial"/>
              </a:rPr>
              <a:t>Martinó(orden</a:t>
            </a:r>
            <a:r>
              <a:rPr sz="9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35" dirty="0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sz="9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20" dirty="0">
                <a:solidFill>
                  <a:srgbClr val="231F20"/>
                </a:solidFill>
                <a:latin typeface="Arial"/>
                <a:cs typeface="Arial"/>
              </a:rPr>
              <a:t>llegada)</a:t>
            </a:r>
            <a:r>
              <a:rPr sz="9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231F20"/>
                </a:solidFill>
                <a:latin typeface="Arial"/>
                <a:cs typeface="Arial"/>
              </a:rPr>
              <a:t>L-V-8:30AM-2:00PM</a:t>
            </a:r>
            <a:endParaRPr sz="900">
              <a:latin typeface="Arial"/>
              <a:cs typeface="Arial"/>
            </a:endParaRPr>
          </a:p>
          <a:p>
            <a:pPr marL="137795" marR="2037714">
              <a:lnSpc>
                <a:spcPct val="185000"/>
              </a:lnSpc>
              <a:tabLst>
                <a:tab pos="1382395" algn="l"/>
                <a:tab pos="4848860" algn="l"/>
                <a:tab pos="6855459" algn="l"/>
              </a:tabLst>
            </a:pPr>
            <a:r>
              <a:rPr sz="900" b="1" spc="35" dirty="0">
                <a:solidFill>
                  <a:srgbClr val="231F20"/>
                </a:solidFill>
                <a:latin typeface="Arial"/>
                <a:cs typeface="Arial"/>
              </a:rPr>
              <a:t>Bayamon	</a:t>
            </a:r>
            <a:r>
              <a:rPr sz="900" b="1" spc="-5" dirty="0">
                <a:solidFill>
                  <a:srgbClr val="231F20"/>
                </a:solidFill>
                <a:latin typeface="Arial"/>
                <a:cs typeface="Arial"/>
              </a:rPr>
              <a:t>CLINICA </a:t>
            </a:r>
            <a:r>
              <a:rPr sz="900" b="1" spc="-25" dirty="0">
                <a:solidFill>
                  <a:srgbClr val="231F20"/>
                </a:solidFill>
                <a:latin typeface="Arial"/>
                <a:cs typeface="Arial"/>
              </a:rPr>
              <a:t>DE 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VACUNACION </a:t>
            </a:r>
            <a:r>
              <a:rPr sz="900" b="1" spc="-20" dirty="0">
                <a:solidFill>
                  <a:srgbClr val="231F20"/>
                </a:solidFill>
                <a:latin typeface="Arial"/>
                <a:cs typeface="Arial"/>
              </a:rPr>
              <a:t>CDT</a:t>
            </a:r>
            <a:r>
              <a:rPr sz="900" b="1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10" dirty="0">
                <a:solidFill>
                  <a:srgbClr val="231F20"/>
                </a:solidFill>
                <a:latin typeface="Arial"/>
                <a:cs typeface="Arial"/>
              </a:rPr>
              <a:t>GMSP,</a:t>
            </a:r>
            <a:r>
              <a:rPr sz="9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25" dirty="0">
                <a:solidFill>
                  <a:srgbClr val="231F20"/>
                </a:solidFill>
                <a:latin typeface="Arial"/>
                <a:cs typeface="Arial"/>
              </a:rPr>
              <a:t>INC	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(787)</a:t>
            </a:r>
            <a:r>
              <a:rPr sz="9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625-6129	</a:t>
            </a:r>
            <a:r>
              <a:rPr sz="1350" b="1" spc="-30" baseline="-12345" dirty="0">
                <a:solidFill>
                  <a:srgbClr val="231F20"/>
                </a:solidFill>
                <a:latin typeface="Arial"/>
                <a:cs typeface="Arial"/>
              </a:rPr>
              <a:t>L-V </a:t>
            </a:r>
            <a:r>
              <a:rPr sz="1350" b="1" baseline="-12345" dirty="0">
                <a:solidFill>
                  <a:srgbClr val="231F20"/>
                </a:solidFill>
                <a:latin typeface="Arial"/>
                <a:cs typeface="Arial"/>
              </a:rPr>
              <a:t>7:00</a:t>
            </a:r>
            <a:r>
              <a:rPr sz="1350" b="1" spc="-150" baseline="-123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15" baseline="-12345" dirty="0">
                <a:solidFill>
                  <a:srgbClr val="231F20"/>
                </a:solidFill>
                <a:latin typeface="Arial"/>
                <a:cs typeface="Arial"/>
              </a:rPr>
              <a:t>AM-2:00</a:t>
            </a:r>
            <a:r>
              <a:rPr sz="1350" b="1" spc="-89" baseline="-123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60" baseline="-12345" dirty="0">
                <a:solidFill>
                  <a:srgbClr val="231F20"/>
                </a:solidFill>
                <a:latin typeface="Arial"/>
                <a:cs typeface="Arial"/>
              </a:rPr>
              <a:t>PM </a:t>
            </a:r>
            <a:r>
              <a:rPr sz="1350" b="1" baseline="-123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52" baseline="6172" dirty="0">
                <a:solidFill>
                  <a:srgbClr val="231F20"/>
                </a:solidFill>
                <a:latin typeface="Arial"/>
                <a:cs typeface="Arial"/>
              </a:rPr>
              <a:t>Bayamon	</a:t>
            </a:r>
            <a:r>
              <a:rPr sz="1350" b="1" spc="22" baseline="6172" dirty="0">
                <a:solidFill>
                  <a:srgbClr val="231F20"/>
                </a:solidFill>
                <a:latin typeface="Arial"/>
                <a:cs typeface="Arial"/>
              </a:rPr>
              <a:t>NEW VISION</a:t>
            </a:r>
            <a:r>
              <a:rPr sz="1350" b="1" spc="-120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-7" baseline="6172" dirty="0">
                <a:solidFill>
                  <a:srgbClr val="231F20"/>
                </a:solidFill>
                <a:latin typeface="Arial"/>
                <a:cs typeface="Arial"/>
              </a:rPr>
              <a:t>MEDICAL</a:t>
            </a:r>
            <a:r>
              <a:rPr sz="1350" b="1" spc="-60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-7" baseline="6172" dirty="0">
                <a:solidFill>
                  <a:srgbClr val="231F20"/>
                </a:solidFill>
                <a:latin typeface="Arial"/>
                <a:cs typeface="Arial"/>
              </a:rPr>
              <a:t>DIAGNOSTIC	</a:t>
            </a:r>
            <a:r>
              <a:rPr sz="1350" b="1" spc="15" baseline="6172" dirty="0">
                <a:solidFill>
                  <a:srgbClr val="231F20"/>
                </a:solidFill>
                <a:latin typeface="Arial"/>
                <a:cs typeface="Arial"/>
              </a:rPr>
              <a:t>(787)778-5311</a:t>
            </a:r>
            <a:r>
              <a:rPr sz="1350" b="1" spc="-60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82" baseline="6172" dirty="0">
                <a:solidFill>
                  <a:srgbClr val="231F20"/>
                </a:solidFill>
                <a:latin typeface="Arial"/>
                <a:cs typeface="Arial"/>
              </a:rPr>
              <a:t>ext</a:t>
            </a:r>
            <a:r>
              <a:rPr sz="1350" b="1" spc="-60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30" baseline="6172" dirty="0">
                <a:solidFill>
                  <a:srgbClr val="231F20"/>
                </a:solidFill>
                <a:latin typeface="Arial"/>
                <a:cs typeface="Arial"/>
              </a:rPr>
              <a:t>213	</a:t>
            </a:r>
            <a:r>
              <a:rPr sz="900" b="1" spc="-20" dirty="0">
                <a:solidFill>
                  <a:srgbClr val="231F20"/>
                </a:solidFill>
                <a:latin typeface="Arial"/>
                <a:cs typeface="Arial"/>
              </a:rPr>
              <a:t>L-V</a:t>
            </a:r>
            <a:r>
              <a:rPr sz="900" b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231F20"/>
                </a:solidFill>
                <a:latin typeface="Arial"/>
                <a:cs typeface="Arial"/>
              </a:rPr>
              <a:t>7:00</a:t>
            </a:r>
            <a:r>
              <a:rPr sz="900" b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30" dirty="0">
                <a:solidFill>
                  <a:srgbClr val="231F20"/>
                </a:solidFill>
                <a:latin typeface="Arial"/>
                <a:cs typeface="Arial"/>
              </a:rPr>
              <a:t>AM-</a:t>
            </a:r>
            <a:r>
              <a:rPr sz="900" b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231F20"/>
                </a:solidFill>
                <a:latin typeface="Arial"/>
                <a:cs typeface="Arial"/>
              </a:rPr>
              <a:t>3:00</a:t>
            </a:r>
            <a:r>
              <a:rPr sz="900" b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40" dirty="0">
                <a:solidFill>
                  <a:srgbClr val="231F20"/>
                </a:solidFill>
                <a:latin typeface="Arial"/>
                <a:cs typeface="Arial"/>
              </a:rPr>
              <a:t>PM</a:t>
            </a:r>
            <a:endParaRPr sz="900">
              <a:latin typeface="Arial"/>
              <a:cs typeface="Arial"/>
            </a:endParaRPr>
          </a:p>
          <a:p>
            <a:pPr marL="137795">
              <a:lnSpc>
                <a:spcPct val="100000"/>
              </a:lnSpc>
              <a:spcBef>
                <a:spcPts val="720"/>
              </a:spcBef>
              <a:tabLst>
                <a:tab pos="1382395" algn="l"/>
                <a:tab pos="4848860" algn="l"/>
                <a:tab pos="6855459" algn="l"/>
              </a:tabLst>
            </a:pPr>
            <a:r>
              <a:rPr sz="900" b="1" spc="15" dirty="0">
                <a:solidFill>
                  <a:srgbClr val="231F20"/>
                </a:solidFill>
                <a:latin typeface="Arial"/>
                <a:cs typeface="Arial"/>
              </a:rPr>
              <a:t>Canovanas	</a:t>
            </a:r>
            <a:r>
              <a:rPr sz="900" b="1" spc="5" dirty="0">
                <a:solidFill>
                  <a:srgbClr val="231F20"/>
                </a:solidFill>
                <a:latin typeface="Arial"/>
                <a:cs typeface="Arial"/>
              </a:rPr>
              <a:t>S.M.</a:t>
            </a:r>
            <a:r>
              <a:rPr sz="9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5" dirty="0">
                <a:solidFill>
                  <a:srgbClr val="231F20"/>
                </a:solidFill>
                <a:latin typeface="Arial"/>
                <a:cs typeface="Arial"/>
              </a:rPr>
              <a:t>MEDICAL</a:t>
            </a:r>
            <a:r>
              <a:rPr sz="9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60" dirty="0">
                <a:solidFill>
                  <a:srgbClr val="231F20"/>
                </a:solidFill>
                <a:latin typeface="Arial"/>
                <a:cs typeface="Arial"/>
              </a:rPr>
              <a:t>SERVICES	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(787) 876-5000 </a:t>
            </a:r>
            <a:r>
              <a:rPr sz="900" b="1" spc="135" dirty="0">
                <a:solidFill>
                  <a:srgbClr val="231F20"/>
                </a:solidFill>
                <a:latin typeface="Arial"/>
                <a:cs typeface="Arial"/>
              </a:rPr>
              <a:t>/</a:t>
            </a:r>
            <a:r>
              <a:rPr sz="900" b="1" spc="-11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(787)</a:t>
            </a:r>
            <a:r>
              <a:rPr sz="9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957-0740	</a:t>
            </a:r>
            <a:r>
              <a:rPr sz="900" b="1" spc="-20" dirty="0">
                <a:solidFill>
                  <a:srgbClr val="231F20"/>
                </a:solidFill>
                <a:latin typeface="Arial"/>
                <a:cs typeface="Arial"/>
              </a:rPr>
              <a:t>L-V</a:t>
            </a:r>
            <a:r>
              <a:rPr sz="900" b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231F20"/>
                </a:solidFill>
                <a:latin typeface="Arial"/>
                <a:cs typeface="Arial"/>
              </a:rPr>
              <a:t>7:00</a:t>
            </a:r>
            <a:r>
              <a:rPr sz="900" b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30" dirty="0">
                <a:solidFill>
                  <a:srgbClr val="231F20"/>
                </a:solidFill>
                <a:latin typeface="Arial"/>
                <a:cs typeface="Arial"/>
              </a:rPr>
              <a:t>AM-</a:t>
            </a:r>
            <a:r>
              <a:rPr sz="900" b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231F20"/>
                </a:solidFill>
                <a:latin typeface="Arial"/>
                <a:cs typeface="Arial"/>
              </a:rPr>
              <a:t>3:00</a:t>
            </a:r>
            <a:r>
              <a:rPr sz="900" b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40" dirty="0">
                <a:solidFill>
                  <a:srgbClr val="231F20"/>
                </a:solidFill>
                <a:latin typeface="Arial"/>
                <a:cs typeface="Arial"/>
              </a:rPr>
              <a:t>PM</a:t>
            </a:r>
            <a:endParaRPr sz="900">
              <a:latin typeface="Arial"/>
              <a:cs typeface="Arial"/>
            </a:endParaRPr>
          </a:p>
          <a:p>
            <a:pPr marL="137795">
              <a:lnSpc>
                <a:spcPts val="940"/>
              </a:lnSpc>
              <a:spcBef>
                <a:spcPts val="815"/>
              </a:spcBef>
              <a:tabLst>
                <a:tab pos="1382395" algn="l"/>
                <a:tab pos="4848860" algn="l"/>
                <a:tab pos="6855459" algn="l"/>
              </a:tabLst>
            </a:pPr>
            <a:r>
              <a:rPr sz="900" b="1" spc="15" dirty="0">
                <a:solidFill>
                  <a:srgbClr val="231F20"/>
                </a:solidFill>
                <a:latin typeface="Arial"/>
                <a:cs typeface="Arial"/>
              </a:rPr>
              <a:t>Canóvanas	</a:t>
            </a:r>
            <a:r>
              <a:rPr sz="900" b="1" spc="-20" dirty="0">
                <a:solidFill>
                  <a:srgbClr val="231F20"/>
                </a:solidFill>
                <a:latin typeface="Arial"/>
                <a:cs typeface="Arial"/>
              </a:rPr>
              <a:t>CENTRO </a:t>
            </a:r>
            <a:r>
              <a:rPr sz="900" b="1" dirty="0">
                <a:solidFill>
                  <a:srgbClr val="231F20"/>
                </a:solidFill>
                <a:latin typeface="Arial"/>
                <a:cs typeface="Arial"/>
              </a:rPr>
              <a:t>DIAGNOSTICO </a:t>
            </a:r>
            <a:r>
              <a:rPr sz="900" b="1" spc="-15" dirty="0">
                <a:solidFill>
                  <a:srgbClr val="231F20"/>
                </a:solidFill>
                <a:latin typeface="Arial"/>
                <a:cs typeface="Arial"/>
              </a:rPr>
              <a:t>Y </a:t>
            </a:r>
            <a:r>
              <a:rPr sz="900" b="1" dirty="0">
                <a:solidFill>
                  <a:srgbClr val="231F20"/>
                </a:solidFill>
                <a:latin typeface="Arial"/>
                <a:cs typeface="Arial"/>
              </a:rPr>
              <a:t>TRATAMIENTO</a:t>
            </a:r>
            <a:r>
              <a:rPr sz="900" b="1" spc="-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20" dirty="0">
                <a:solidFill>
                  <a:srgbClr val="231F20"/>
                </a:solidFill>
                <a:latin typeface="Arial"/>
                <a:cs typeface="Arial"/>
              </a:rPr>
              <a:t>(cdt</a:t>
            </a:r>
            <a:r>
              <a:rPr sz="9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5" dirty="0">
                <a:solidFill>
                  <a:srgbClr val="231F20"/>
                </a:solidFill>
                <a:latin typeface="Arial"/>
                <a:cs typeface="Arial"/>
              </a:rPr>
              <a:t>canovanas)	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(787)438-6593	</a:t>
            </a:r>
            <a:r>
              <a:rPr sz="1350" b="1" spc="-30" baseline="6172" dirty="0">
                <a:solidFill>
                  <a:srgbClr val="231F20"/>
                </a:solidFill>
                <a:latin typeface="Arial"/>
                <a:cs typeface="Arial"/>
              </a:rPr>
              <a:t>L-V </a:t>
            </a:r>
            <a:r>
              <a:rPr sz="1350" b="1" spc="22" baseline="6172" dirty="0">
                <a:solidFill>
                  <a:srgbClr val="231F20"/>
                </a:solidFill>
                <a:latin typeface="Arial"/>
                <a:cs typeface="Arial"/>
              </a:rPr>
              <a:t>7:00AM </a:t>
            </a:r>
            <a:r>
              <a:rPr sz="1350" b="1" spc="15" baseline="6172" dirty="0">
                <a:solidFill>
                  <a:srgbClr val="231F20"/>
                </a:solidFill>
                <a:latin typeface="Arial"/>
                <a:cs typeface="Arial"/>
              </a:rPr>
              <a:t>-2:30PM </a:t>
            </a:r>
            <a:r>
              <a:rPr sz="1350" b="1" spc="22" baseline="6172" dirty="0">
                <a:solidFill>
                  <a:srgbClr val="231F20"/>
                </a:solidFill>
                <a:latin typeface="Arial"/>
                <a:cs typeface="Arial"/>
              </a:rPr>
              <a:t>Persona</a:t>
            </a:r>
            <a:r>
              <a:rPr sz="1350" b="1" spc="67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22" baseline="6172" dirty="0">
                <a:solidFill>
                  <a:srgbClr val="231F20"/>
                </a:solidFill>
                <a:latin typeface="Arial"/>
                <a:cs typeface="Arial"/>
              </a:rPr>
              <a:t>contacto:</a:t>
            </a:r>
            <a:endParaRPr sz="1350" baseline="6172">
              <a:latin typeface="Arial"/>
              <a:cs typeface="Arial"/>
            </a:endParaRPr>
          </a:p>
          <a:p>
            <a:pPr marR="1490345" algn="r">
              <a:lnSpc>
                <a:spcPts val="940"/>
              </a:lnSpc>
            </a:pPr>
            <a:r>
              <a:rPr sz="900" b="1" dirty="0">
                <a:solidFill>
                  <a:srgbClr val="231F20"/>
                </a:solidFill>
                <a:latin typeface="Arial"/>
                <a:cs typeface="Arial"/>
              </a:rPr>
              <a:t>Sra.</a:t>
            </a:r>
            <a:r>
              <a:rPr sz="900" b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60" dirty="0">
                <a:solidFill>
                  <a:srgbClr val="231F20"/>
                </a:solidFill>
                <a:latin typeface="Arial"/>
                <a:cs typeface="Arial"/>
              </a:rPr>
              <a:t>María</a:t>
            </a:r>
            <a:r>
              <a:rPr sz="900" b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35" dirty="0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sz="900" b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5" dirty="0">
                <a:solidFill>
                  <a:srgbClr val="231F20"/>
                </a:solidFill>
                <a:latin typeface="Arial"/>
                <a:cs typeface="Arial"/>
              </a:rPr>
              <a:t>los</a:t>
            </a:r>
            <a:r>
              <a:rPr sz="900" b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5" dirty="0">
                <a:solidFill>
                  <a:srgbClr val="231F20"/>
                </a:solidFill>
                <a:latin typeface="Arial"/>
                <a:cs typeface="Arial"/>
              </a:rPr>
              <a:t>Angeles</a:t>
            </a:r>
            <a:r>
              <a:rPr sz="900" b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5" dirty="0">
                <a:solidFill>
                  <a:srgbClr val="231F20"/>
                </a:solidFill>
                <a:latin typeface="Arial"/>
                <a:cs typeface="Arial"/>
              </a:rPr>
              <a:t>Díaz</a:t>
            </a:r>
            <a:endParaRPr sz="900">
              <a:latin typeface="Arial"/>
              <a:cs typeface="Arial"/>
            </a:endParaRPr>
          </a:p>
          <a:p>
            <a:pPr marL="137795" marR="664845">
              <a:lnSpc>
                <a:spcPts val="1900"/>
              </a:lnSpc>
              <a:spcBef>
                <a:spcPts val="105"/>
              </a:spcBef>
              <a:tabLst>
                <a:tab pos="1382395" algn="l"/>
                <a:tab pos="4848860" algn="l"/>
                <a:tab pos="6855459" algn="l"/>
              </a:tabLst>
            </a:pPr>
            <a:r>
              <a:rPr sz="900" b="1" spc="20" dirty="0">
                <a:solidFill>
                  <a:srgbClr val="231F20"/>
                </a:solidFill>
                <a:latin typeface="Arial"/>
                <a:cs typeface="Arial"/>
              </a:rPr>
              <a:t>Carolina	</a:t>
            </a:r>
            <a:r>
              <a:rPr sz="900" b="1" spc="-5" dirty="0">
                <a:solidFill>
                  <a:srgbClr val="231F20"/>
                </a:solidFill>
                <a:latin typeface="Arial"/>
                <a:cs typeface="Arial"/>
              </a:rPr>
              <a:t>CAROLINA </a:t>
            </a:r>
            <a:r>
              <a:rPr sz="900" b="1" spc="-20" dirty="0">
                <a:solidFill>
                  <a:srgbClr val="231F20"/>
                </a:solidFill>
                <a:latin typeface="Arial"/>
                <a:cs typeface="Arial"/>
              </a:rPr>
              <a:t>PEDIATRIC </a:t>
            </a:r>
            <a:r>
              <a:rPr sz="900" b="1" spc="-40" dirty="0">
                <a:solidFill>
                  <a:srgbClr val="231F20"/>
                </a:solidFill>
                <a:latin typeface="Arial"/>
                <a:cs typeface="Arial"/>
              </a:rPr>
              <a:t>CENTER </a:t>
            </a:r>
            <a:r>
              <a:rPr sz="900" b="1" spc="25" dirty="0">
                <a:solidFill>
                  <a:srgbClr val="231F20"/>
                </a:solidFill>
                <a:latin typeface="Arial"/>
                <a:cs typeface="Arial"/>
              </a:rPr>
              <a:t>(dra. </a:t>
            </a:r>
            <a:r>
              <a:rPr sz="900" b="1" spc="5" dirty="0">
                <a:solidFill>
                  <a:srgbClr val="231F20"/>
                </a:solidFill>
                <a:latin typeface="Arial"/>
                <a:cs typeface="Arial"/>
              </a:rPr>
              <a:t>Luz</a:t>
            </a:r>
            <a:r>
              <a:rPr sz="900" b="1" spc="-1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50" dirty="0">
                <a:solidFill>
                  <a:srgbClr val="231F20"/>
                </a:solidFill>
                <a:latin typeface="Arial"/>
                <a:cs typeface="Arial"/>
              </a:rPr>
              <a:t>Mundo</a:t>
            </a:r>
            <a:r>
              <a:rPr sz="9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Rodriguez)	(787)</a:t>
            </a:r>
            <a:r>
              <a:rPr sz="9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776-1570	</a:t>
            </a:r>
            <a:r>
              <a:rPr sz="900" b="1" spc="-85" dirty="0">
                <a:solidFill>
                  <a:srgbClr val="231F20"/>
                </a:solidFill>
                <a:latin typeface="Arial"/>
                <a:cs typeface="Arial"/>
              </a:rPr>
              <a:t>L-J</a:t>
            </a:r>
            <a:r>
              <a:rPr sz="9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231F20"/>
                </a:solidFill>
                <a:latin typeface="Arial"/>
                <a:cs typeface="Arial"/>
              </a:rPr>
              <a:t>8:00</a:t>
            </a:r>
            <a:r>
              <a:rPr sz="9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55" dirty="0">
                <a:solidFill>
                  <a:srgbClr val="231F20"/>
                </a:solidFill>
                <a:latin typeface="Arial"/>
                <a:cs typeface="Arial"/>
              </a:rPr>
              <a:t>AM</a:t>
            </a:r>
            <a:r>
              <a:rPr sz="9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231F20"/>
                </a:solidFill>
                <a:latin typeface="Arial"/>
                <a:cs typeface="Arial"/>
              </a:rPr>
              <a:t>-</a:t>
            </a:r>
            <a:r>
              <a:rPr sz="9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231F20"/>
                </a:solidFill>
                <a:latin typeface="Arial"/>
                <a:cs typeface="Arial"/>
              </a:rPr>
              <a:t>4:00</a:t>
            </a:r>
            <a:r>
              <a:rPr sz="9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50" dirty="0">
                <a:solidFill>
                  <a:srgbClr val="231F20"/>
                </a:solidFill>
                <a:latin typeface="Arial"/>
                <a:cs typeface="Arial"/>
              </a:rPr>
              <a:t>PM</a:t>
            </a:r>
            <a:r>
              <a:rPr sz="9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40" dirty="0">
                <a:solidFill>
                  <a:srgbClr val="231F20"/>
                </a:solidFill>
                <a:latin typeface="Arial"/>
                <a:cs typeface="Arial"/>
              </a:rPr>
              <a:t>V-S</a:t>
            </a:r>
            <a:r>
              <a:rPr sz="9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231F20"/>
                </a:solidFill>
                <a:latin typeface="Arial"/>
                <a:cs typeface="Arial"/>
              </a:rPr>
              <a:t>8:00</a:t>
            </a:r>
            <a:r>
              <a:rPr sz="9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AM-12:00</a:t>
            </a:r>
            <a:r>
              <a:rPr sz="9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40" dirty="0">
                <a:solidFill>
                  <a:srgbClr val="231F20"/>
                </a:solidFill>
                <a:latin typeface="Arial"/>
                <a:cs typeface="Arial"/>
              </a:rPr>
              <a:t>PM </a:t>
            </a:r>
            <a:r>
              <a:rPr sz="900" b="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20" dirty="0">
                <a:solidFill>
                  <a:srgbClr val="231F20"/>
                </a:solidFill>
                <a:latin typeface="Arial"/>
                <a:cs typeface="Arial"/>
              </a:rPr>
              <a:t>Carolina	</a:t>
            </a:r>
            <a:r>
              <a:rPr sz="900" b="1" spc="-10" dirty="0">
                <a:solidFill>
                  <a:srgbClr val="231F20"/>
                </a:solidFill>
                <a:latin typeface="Arial"/>
                <a:cs typeface="Arial"/>
              </a:rPr>
              <a:t>GRUPO </a:t>
            </a:r>
            <a:r>
              <a:rPr sz="900" b="1" spc="-50" dirty="0">
                <a:solidFill>
                  <a:srgbClr val="231F20"/>
                </a:solidFill>
                <a:latin typeface="Arial"/>
                <a:cs typeface="Arial"/>
              </a:rPr>
              <a:t>EMPRESAS </a:t>
            </a:r>
            <a:r>
              <a:rPr sz="900" b="1" spc="-25" dirty="0">
                <a:solidFill>
                  <a:srgbClr val="231F20"/>
                </a:solidFill>
                <a:latin typeface="Arial"/>
                <a:cs typeface="Arial"/>
              </a:rPr>
              <a:t>DE </a:t>
            </a:r>
            <a:r>
              <a:rPr sz="900" b="1" spc="-20" dirty="0">
                <a:solidFill>
                  <a:srgbClr val="231F20"/>
                </a:solidFill>
                <a:latin typeface="Arial"/>
                <a:cs typeface="Arial"/>
              </a:rPr>
              <a:t>SALUD </a:t>
            </a:r>
            <a:r>
              <a:rPr sz="900" b="1" spc="-25" dirty="0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sz="900" b="1" spc="-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5" dirty="0">
                <a:solidFill>
                  <a:srgbClr val="231F20"/>
                </a:solidFill>
                <a:latin typeface="Arial"/>
                <a:cs typeface="Arial"/>
              </a:rPr>
              <a:t>SAN</a:t>
            </a:r>
            <a:r>
              <a:rPr sz="9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20" dirty="0">
                <a:solidFill>
                  <a:srgbClr val="231F20"/>
                </a:solidFill>
                <a:latin typeface="Arial"/>
                <a:cs typeface="Arial"/>
              </a:rPr>
              <a:t>JUAN	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(787)</a:t>
            </a:r>
            <a:r>
              <a:rPr sz="9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767-1365	</a:t>
            </a:r>
            <a:r>
              <a:rPr sz="1350" b="1" spc="-30" baseline="6172" dirty="0">
                <a:solidFill>
                  <a:srgbClr val="231F20"/>
                </a:solidFill>
                <a:latin typeface="Arial"/>
                <a:cs typeface="Arial"/>
              </a:rPr>
              <a:t>L-V</a:t>
            </a:r>
            <a:r>
              <a:rPr sz="1350" b="1" spc="-67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baseline="6172" dirty="0">
                <a:solidFill>
                  <a:srgbClr val="231F20"/>
                </a:solidFill>
                <a:latin typeface="Arial"/>
                <a:cs typeface="Arial"/>
              </a:rPr>
              <a:t>7:00</a:t>
            </a:r>
            <a:r>
              <a:rPr sz="1350" b="1" spc="-67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15" baseline="6172" dirty="0">
                <a:solidFill>
                  <a:srgbClr val="231F20"/>
                </a:solidFill>
                <a:latin typeface="Arial"/>
                <a:cs typeface="Arial"/>
              </a:rPr>
              <a:t>AM-3:00</a:t>
            </a:r>
            <a:r>
              <a:rPr sz="1350" b="1" spc="-67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75" baseline="6172" dirty="0">
                <a:solidFill>
                  <a:srgbClr val="231F20"/>
                </a:solidFill>
                <a:latin typeface="Arial"/>
                <a:cs typeface="Arial"/>
              </a:rPr>
              <a:t>PM</a:t>
            </a:r>
            <a:r>
              <a:rPr sz="1350" b="1" spc="-67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15" baseline="6172" dirty="0">
                <a:solidFill>
                  <a:srgbClr val="231F20"/>
                </a:solidFill>
                <a:latin typeface="Arial"/>
                <a:cs typeface="Arial"/>
              </a:rPr>
              <a:t>Sábado</a:t>
            </a:r>
            <a:r>
              <a:rPr sz="1350" b="1" spc="-67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baseline="6172" dirty="0">
                <a:solidFill>
                  <a:srgbClr val="231F20"/>
                </a:solidFill>
                <a:latin typeface="Arial"/>
                <a:cs typeface="Arial"/>
              </a:rPr>
              <a:t>9:00</a:t>
            </a:r>
            <a:r>
              <a:rPr sz="1350" b="1" spc="-67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15" baseline="6172" dirty="0">
                <a:solidFill>
                  <a:srgbClr val="231F20"/>
                </a:solidFill>
                <a:latin typeface="Arial"/>
                <a:cs typeface="Arial"/>
              </a:rPr>
              <a:t>AM-2:00</a:t>
            </a:r>
            <a:r>
              <a:rPr sz="1350" b="1" spc="-67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60" baseline="6172" dirty="0">
                <a:solidFill>
                  <a:srgbClr val="231F20"/>
                </a:solidFill>
                <a:latin typeface="Arial"/>
                <a:cs typeface="Arial"/>
              </a:rPr>
              <a:t>PM </a:t>
            </a:r>
            <a:r>
              <a:rPr sz="1350" b="1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20" dirty="0">
                <a:solidFill>
                  <a:srgbClr val="231F20"/>
                </a:solidFill>
                <a:latin typeface="Arial"/>
                <a:cs typeface="Arial"/>
              </a:rPr>
              <a:t>Carolina	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VACUNACION</a:t>
            </a:r>
            <a:r>
              <a:rPr sz="9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25" dirty="0">
                <a:solidFill>
                  <a:srgbClr val="231F20"/>
                </a:solidFill>
                <a:latin typeface="Arial"/>
                <a:cs typeface="Arial"/>
              </a:rPr>
              <a:t>AL</a:t>
            </a:r>
            <a:r>
              <a:rPr sz="9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20" dirty="0">
                <a:solidFill>
                  <a:srgbClr val="231F20"/>
                </a:solidFill>
                <a:latin typeface="Arial"/>
                <a:cs typeface="Arial"/>
              </a:rPr>
              <a:t>DIA	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(787)</a:t>
            </a:r>
            <a:r>
              <a:rPr sz="9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701-5860	</a:t>
            </a:r>
            <a:r>
              <a:rPr sz="1350" b="1" spc="-127" baseline="6172" dirty="0">
                <a:solidFill>
                  <a:srgbClr val="231F20"/>
                </a:solidFill>
                <a:latin typeface="Arial"/>
                <a:cs typeface="Arial"/>
              </a:rPr>
              <a:t>L-J</a:t>
            </a:r>
            <a:r>
              <a:rPr sz="1350" b="1" spc="-82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baseline="6172" dirty="0">
                <a:solidFill>
                  <a:srgbClr val="231F20"/>
                </a:solidFill>
                <a:latin typeface="Arial"/>
                <a:cs typeface="Arial"/>
              </a:rPr>
              <a:t>9:00</a:t>
            </a:r>
            <a:r>
              <a:rPr sz="1350" b="1" spc="-82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82" baseline="6172" dirty="0">
                <a:solidFill>
                  <a:srgbClr val="231F20"/>
                </a:solidFill>
                <a:latin typeface="Arial"/>
                <a:cs typeface="Arial"/>
              </a:rPr>
              <a:t>AM</a:t>
            </a:r>
            <a:r>
              <a:rPr sz="1350" b="1" spc="-82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baseline="6172" dirty="0">
                <a:solidFill>
                  <a:srgbClr val="231F20"/>
                </a:solidFill>
                <a:latin typeface="Arial"/>
                <a:cs typeface="Arial"/>
              </a:rPr>
              <a:t>-</a:t>
            </a:r>
            <a:r>
              <a:rPr sz="1350" b="1" spc="-82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baseline="6172" dirty="0">
                <a:solidFill>
                  <a:srgbClr val="231F20"/>
                </a:solidFill>
                <a:latin typeface="Arial"/>
                <a:cs typeface="Arial"/>
              </a:rPr>
              <a:t>2:00</a:t>
            </a:r>
            <a:r>
              <a:rPr sz="1350" b="1" spc="-82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60" baseline="6172" dirty="0">
                <a:solidFill>
                  <a:srgbClr val="231F20"/>
                </a:solidFill>
                <a:latin typeface="Arial"/>
                <a:cs typeface="Arial"/>
              </a:rPr>
              <a:t>PM</a:t>
            </a:r>
            <a:endParaRPr sz="1350" baseline="6172">
              <a:latin typeface="Arial"/>
              <a:cs typeface="Arial"/>
            </a:endParaRPr>
          </a:p>
          <a:p>
            <a:pPr marL="137795">
              <a:lnSpc>
                <a:spcPct val="100000"/>
              </a:lnSpc>
              <a:spcBef>
                <a:spcPts val="620"/>
              </a:spcBef>
              <a:tabLst>
                <a:tab pos="1382395" algn="l"/>
                <a:tab pos="4848860" algn="l"/>
                <a:tab pos="6855459" algn="l"/>
              </a:tabLst>
            </a:pPr>
            <a:r>
              <a:rPr sz="900" b="1" spc="20" dirty="0">
                <a:solidFill>
                  <a:srgbClr val="231F20"/>
                </a:solidFill>
                <a:latin typeface="Arial"/>
                <a:cs typeface="Arial"/>
              </a:rPr>
              <a:t>Carolina	</a:t>
            </a:r>
            <a:r>
              <a:rPr sz="900" b="1" spc="-15" dirty="0">
                <a:solidFill>
                  <a:srgbClr val="231F20"/>
                </a:solidFill>
                <a:latin typeface="Arial"/>
                <a:cs typeface="Arial"/>
              </a:rPr>
              <a:t>VICTOR </a:t>
            </a:r>
            <a:r>
              <a:rPr sz="900" b="1" spc="-50" dirty="0">
                <a:solidFill>
                  <a:srgbClr val="231F20"/>
                </a:solidFill>
                <a:latin typeface="Arial"/>
                <a:cs typeface="Arial"/>
              </a:rPr>
              <a:t>TORRES</a:t>
            </a:r>
            <a:r>
              <a:rPr sz="9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5" dirty="0">
                <a:solidFill>
                  <a:srgbClr val="231F20"/>
                </a:solidFill>
                <a:latin typeface="Arial"/>
                <a:cs typeface="Arial"/>
              </a:rPr>
              <a:t>SANTO</a:t>
            </a:r>
            <a:r>
              <a:rPr sz="9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40" dirty="0">
                <a:solidFill>
                  <a:srgbClr val="231F20"/>
                </a:solidFill>
                <a:latin typeface="Arial"/>
                <a:cs typeface="Arial"/>
              </a:rPr>
              <a:t>DOMINGO	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(787)</a:t>
            </a:r>
            <a:r>
              <a:rPr sz="9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757-5075	</a:t>
            </a:r>
            <a:r>
              <a:rPr sz="1350" b="1" spc="-30" baseline="6172" dirty="0">
                <a:solidFill>
                  <a:srgbClr val="231F20"/>
                </a:solidFill>
                <a:latin typeface="Arial"/>
                <a:cs typeface="Arial"/>
              </a:rPr>
              <a:t>L-V </a:t>
            </a:r>
            <a:r>
              <a:rPr sz="1350" b="1" baseline="6172" dirty="0">
                <a:solidFill>
                  <a:srgbClr val="231F20"/>
                </a:solidFill>
                <a:latin typeface="Arial"/>
                <a:cs typeface="Arial"/>
              </a:rPr>
              <a:t>8:00 </a:t>
            </a:r>
            <a:r>
              <a:rPr sz="1350" b="1" spc="15" baseline="6172" dirty="0">
                <a:solidFill>
                  <a:srgbClr val="231F20"/>
                </a:solidFill>
                <a:latin typeface="Arial"/>
                <a:cs typeface="Arial"/>
              </a:rPr>
              <a:t>AM-1:00</a:t>
            </a:r>
            <a:r>
              <a:rPr sz="1350" b="1" spc="-240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60" baseline="6172" dirty="0">
                <a:solidFill>
                  <a:srgbClr val="231F20"/>
                </a:solidFill>
                <a:latin typeface="Arial"/>
                <a:cs typeface="Arial"/>
              </a:rPr>
              <a:t>PM</a:t>
            </a:r>
            <a:endParaRPr sz="1350" baseline="6172">
              <a:latin typeface="Arial"/>
              <a:cs typeface="Arial"/>
            </a:endParaRPr>
          </a:p>
          <a:p>
            <a:pPr marL="137795" marR="494030">
              <a:lnSpc>
                <a:spcPct val="175900"/>
              </a:lnSpc>
              <a:tabLst>
                <a:tab pos="1382395" algn="l"/>
                <a:tab pos="4848860" algn="l"/>
                <a:tab pos="6855459" algn="l"/>
              </a:tabLst>
            </a:pP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Ceiba	</a:t>
            </a:r>
            <a:r>
              <a:rPr sz="900" b="1" spc="-20" dirty="0">
                <a:solidFill>
                  <a:srgbClr val="231F20"/>
                </a:solidFill>
                <a:latin typeface="Arial"/>
                <a:cs typeface="Arial"/>
              </a:rPr>
              <a:t>CENTRO </a:t>
            </a:r>
            <a:r>
              <a:rPr sz="900" b="1" spc="-5" dirty="0">
                <a:solidFill>
                  <a:srgbClr val="231F20"/>
                </a:solidFill>
                <a:latin typeface="Arial"/>
                <a:cs typeface="Arial"/>
              </a:rPr>
              <a:t>DR. </a:t>
            </a:r>
            <a:r>
              <a:rPr sz="900" b="1" spc="-20" dirty="0">
                <a:solidFill>
                  <a:srgbClr val="231F20"/>
                </a:solidFill>
                <a:latin typeface="Arial"/>
                <a:cs typeface="Arial"/>
              </a:rPr>
              <a:t>ANGEL</a:t>
            </a:r>
            <a:r>
              <a:rPr sz="900" b="1" spc="-85" dirty="0">
                <a:solidFill>
                  <a:srgbClr val="231F20"/>
                </a:solidFill>
                <a:latin typeface="Arial"/>
                <a:cs typeface="Arial"/>
              </a:rPr>
              <a:t> S</a:t>
            </a:r>
            <a:r>
              <a:rPr sz="9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20" dirty="0">
                <a:solidFill>
                  <a:srgbClr val="231F20"/>
                </a:solidFill>
                <a:latin typeface="Arial"/>
                <a:cs typeface="Arial"/>
              </a:rPr>
              <a:t>MUNTANER	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(787)</a:t>
            </a:r>
            <a:r>
              <a:rPr sz="9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885-4446	</a:t>
            </a:r>
            <a:r>
              <a:rPr sz="1350" b="1" spc="60" baseline="12345" dirty="0">
                <a:solidFill>
                  <a:srgbClr val="231F20"/>
                </a:solidFill>
                <a:latin typeface="Arial"/>
                <a:cs typeface="Arial"/>
              </a:rPr>
              <a:t>Martes- </a:t>
            </a:r>
            <a:r>
              <a:rPr sz="1350" b="1" baseline="12345" dirty="0">
                <a:solidFill>
                  <a:srgbClr val="231F20"/>
                </a:solidFill>
                <a:latin typeface="Arial"/>
                <a:cs typeface="Arial"/>
              </a:rPr>
              <a:t>1:00 </a:t>
            </a:r>
            <a:r>
              <a:rPr sz="1350" b="1" spc="37" baseline="12345" dirty="0">
                <a:solidFill>
                  <a:srgbClr val="231F20"/>
                </a:solidFill>
                <a:latin typeface="Arial"/>
                <a:cs typeface="Arial"/>
              </a:rPr>
              <a:t>PM-4:00PM/</a:t>
            </a:r>
            <a:r>
              <a:rPr sz="1350" b="1" spc="-277" baseline="123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-30" baseline="12345" dirty="0">
                <a:solidFill>
                  <a:srgbClr val="231F20"/>
                </a:solidFill>
                <a:latin typeface="Arial"/>
                <a:cs typeface="Arial"/>
              </a:rPr>
              <a:t>Jueves</a:t>
            </a:r>
            <a:r>
              <a:rPr sz="1350" b="1" spc="-75" baseline="123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15" baseline="12345" dirty="0">
                <a:solidFill>
                  <a:srgbClr val="231F20"/>
                </a:solidFill>
                <a:latin typeface="Arial"/>
                <a:cs typeface="Arial"/>
              </a:rPr>
              <a:t>7:00AM-4:00PM </a:t>
            </a:r>
            <a:r>
              <a:rPr sz="1350" b="1" spc="-7" baseline="123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25" dirty="0">
                <a:solidFill>
                  <a:srgbClr val="231F20"/>
                </a:solidFill>
                <a:latin typeface="Arial"/>
                <a:cs typeface="Arial"/>
              </a:rPr>
              <a:t>Culebra	</a:t>
            </a:r>
            <a:r>
              <a:rPr sz="900" b="1" spc="-80" dirty="0">
                <a:solidFill>
                  <a:srgbClr val="231F20"/>
                </a:solidFill>
                <a:latin typeface="Arial"/>
                <a:cs typeface="Arial"/>
              </a:rPr>
              <a:t>CSC</a:t>
            </a:r>
            <a:r>
              <a:rPr sz="900" b="1" spc="-40" dirty="0">
                <a:solidFill>
                  <a:srgbClr val="231F20"/>
                </a:solidFill>
                <a:latin typeface="Arial"/>
                <a:cs typeface="Arial"/>
              </a:rPr>
              <a:t> CULEBRA	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(787)</a:t>
            </a:r>
            <a:r>
              <a:rPr sz="9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742-0001	</a:t>
            </a:r>
            <a:r>
              <a:rPr sz="1350" b="1" spc="-30" baseline="12345" dirty="0">
                <a:solidFill>
                  <a:srgbClr val="231F20"/>
                </a:solidFill>
                <a:latin typeface="Arial"/>
                <a:cs typeface="Arial"/>
              </a:rPr>
              <a:t>L-V </a:t>
            </a:r>
            <a:r>
              <a:rPr sz="1350" b="1" baseline="12345" dirty="0">
                <a:solidFill>
                  <a:srgbClr val="231F20"/>
                </a:solidFill>
                <a:latin typeface="Arial"/>
                <a:cs typeface="Arial"/>
              </a:rPr>
              <a:t>7:00 </a:t>
            </a:r>
            <a:r>
              <a:rPr sz="1350" b="1" spc="15" baseline="12345" dirty="0">
                <a:solidFill>
                  <a:srgbClr val="231F20"/>
                </a:solidFill>
                <a:latin typeface="Arial"/>
                <a:cs typeface="Arial"/>
              </a:rPr>
              <a:t>AM-4:30</a:t>
            </a:r>
            <a:r>
              <a:rPr sz="1350" b="1" spc="-240" baseline="123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60" baseline="12345" dirty="0">
                <a:solidFill>
                  <a:srgbClr val="231F20"/>
                </a:solidFill>
                <a:latin typeface="Arial"/>
                <a:cs typeface="Arial"/>
              </a:rPr>
              <a:t>PM</a:t>
            </a:r>
            <a:endParaRPr sz="1350" baseline="12345">
              <a:latin typeface="Arial"/>
              <a:cs typeface="Arial"/>
            </a:endParaRPr>
          </a:p>
          <a:p>
            <a:pPr marL="137795">
              <a:lnSpc>
                <a:spcPts val="840"/>
              </a:lnSpc>
              <a:spcBef>
                <a:spcPts val="819"/>
              </a:spcBef>
              <a:tabLst>
                <a:tab pos="1382395" algn="l"/>
                <a:tab pos="4848860" algn="l"/>
                <a:tab pos="6855459" algn="l"/>
              </a:tabLst>
            </a:pPr>
            <a:r>
              <a:rPr sz="900" b="1" spc="20" dirty="0">
                <a:solidFill>
                  <a:srgbClr val="231F20"/>
                </a:solidFill>
                <a:latin typeface="Arial"/>
                <a:cs typeface="Arial"/>
              </a:rPr>
              <a:t>Cupey/Trujillo</a:t>
            </a:r>
            <a:r>
              <a:rPr sz="9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25" dirty="0">
                <a:solidFill>
                  <a:srgbClr val="231F20"/>
                </a:solidFill>
                <a:latin typeface="Arial"/>
                <a:cs typeface="Arial"/>
              </a:rPr>
              <a:t>Alto	</a:t>
            </a:r>
            <a:r>
              <a:rPr sz="900" b="1" spc="-10" dirty="0">
                <a:solidFill>
                  <a:srgbClr val="231F20"/>
                </a:solidFill>
                <a:latin typeface="Arial"/>
                <a:cs typeface="Arial"/>
              </a:rPr>
              <a:t>GRUPO 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MEDICO</a:t>
            </a:r>
            <a:r>
              <a:rPr sz="900" b="1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5" dirty="0">
                <a:solidFill>
                  <a:srgbClr val="231F20"/>
                </a:solidFill>
                <a:latin typeface="Arial"/>
                <a:cs typeface="Arial"/>
              </a:rPr>
              <a:t>SAN</a:t>
            </a:r>
            <a:r>
              <a:rPr sz="9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30" dirty="0">
                <a:solidFill>
                  <a:srgbClr val="231F20"/>
                </a:solidFill>
                <a:latin typeface="Arial"/>
                <a:cs typeface="Arial"/>
              </a:rPr>
              <a:t>GERARDO	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(787) 293-2959 </a:t>
            </a:r>
            <a:r>
              <a:rPr sz="900" b="1" spc="135" dirty="0">
                <a:solidFill>
                  <a:srgbClr val="231F20"/>
                </a:solidFill>
                <a:latin typeface="Arial"/>
                <a:cs typeface="Arial"/>
              </a:rPr>
              <a:t>/</a:t>
            </a:r>
            <a:r>
              <a:rPr sz="900" b="1" spc="-1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(787)</a:t>
            </a:r>
            <a:r>
              <a:rPr sz="9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292-1836	</a:t>
            </a:r>
            <a:r>
              <a:rPr sz="1350" b="1" spc="15" baseline="18518" dirty="0">
                <a:solidFill>
                  <a:srgbClr val="231F20"/>
                </a:solidFill>
                <a:latin typeface="Arial"/>
                <a:cs typeface="Arial"/>
              </a:rPr>
              <a:t>Lunes</a:t>
            </a:r>
            <a:r>
              <a:rPr sz="1350" b="1" spc="-75" baseline="18518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44" baseline="18518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1350" b="1" spc="-75" baseline="18518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75" baseline="18518" dirty="0">
                <a:solidFill>
                  <a:srgbClr val="231F20"/>
                </a:solidFill>
                <a:latin typeface="Arial"/>
                <a:cs typeface="Arial"/>
              </a:rPr>
              <a:t>Martes</a:t>
            </a:r>
            <a:r>
              <a:rPr sz="1350" b="1" spc="-75" baseline="18518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baseline="18518" dirty="0">
                <a:solidFill>
                  <a:srgbClr val="231F20"/>
                </a:solidFill>
                <a:latin typeface="Arial"/>
                <a:cs typeface="Arial"/>
              </a:rPr>
              <a:t>8:00</a:t>
            </a:r>
            <a:r>
              <a:rPr sz="1350" b="1" spc="-75" baseline="18518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15" baseline="18518" dirty="0">
                <a:solidFill>
                  <a:srgbClr val="231F20"/>
                </a:solidFill>
                <a:latin typeface="Arial"/>
                <a:cs typeface="Arial"/>
              </a:rPr>
              <a:t>AM-1:00</a:t>
            </a:r>
            <a:r>
              <a:rPr sz="1350" b="1" spc="-75" baseline="18518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75" baseline="18518" dirty="0">
                <a:solidFill>
                  <a:srgbClr val="231F20"/>
                </a:solidFill>
                <a:latin typeface="Arial"/>
                <a:cs typeface="Arial"/>
              </a:rPr>
              <a:t>PM</a:t>
            </a:r>
            <a:r>
              <a:rPr sz="1350" b="1" spc="-75" baseline="18518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30" baseline="18518" dirty="0">
                <a:solidFill>
                  <a:srgbClr val="231F20"/>
                </a:solidFill>
                <a:latin typeface="Arial"/>
                <a:cs typeface="Arial"/>
              </a:rPr>
              <a:t>(Cupey)/Miercoles</a:t>
            </a:r>
            <a:endParaRPr sz="1350" baseline="18518">
              <a:latin typeface="Arial"/>
              <a:cs typeface="Arial"/>
            </a:endParaRPr>
          </a:p>
          <a:p>
            <a:pPr marR="1006475" algn="r">
              <a:lnSpc>
                <a:spcPts val="840"/>
              </a:lnSpc>
            </a:pPr>
            <a:r>
              <a:rPr sz="900" b="1" spc="30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9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20" dirty="0">
                <a:solidFill>
                  <a:srgbClr val="231F20"/>
                </a:solidFill>
                <a:latin typeface="Arial"/>
                <a:cs typeface="Arial"/>
              </a:rPr>
              <a:t>Jueves</a:t>
            </a:r>
            <a:r>
              <a:rPr sz="9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231F20"/>
                </a:solidFill>
                <a:latin typeface="Arial"/>
                <a:cs typeface="Arial"/>
              </a:rPr>
              <a:t>8:00</a:t>
            </a:r>
            <a:r>
              <a:rPr sz="9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AM-1:00</a:t>
            </a:r>
            <a:r>
              <a:rPr sz="9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50" dirty="0">
                <a:solidFill>
                  <a:srgbClr val="231F20"/>
                </a:solidFill>
                <a:latin typeface="Arial"/>
                <a:cs typeface="Arial"/>
              </a:rPr>
              <a:t>PM</a:t>
            </a:r>
            <a:r>
              <a:rPr sz="9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5" dirty="0">
                <a:solidFill>
                  <a:srgbClr val="231F20"/>
                </a:solidFill>
                <a:latin typeface="Arial"/>
                <a:cs typeface="Arial"/>
              </a:rPr>
              <a:t>(Trujillo</a:t>
            </a:r>
            <a:r>
              <a:rPr sz="900" b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5" dirty="0">
                <a:solidFill>
                  <a:srgbClr val="231F20"/>
                </a:solidFill>
                <a:latin typeface="Arial"/>
                <a:cs typeface="Arial"/>
              </a:rPr>
              <a:t>Alto)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400">
              <a:latin typeface="Times New Roman"/>
              <a:cs typeface="Times New Roman"/>
            </a:endParaRPr>
          </a:p>
          <a:p>
            <a:pPr marR="325755" algn="r">
              <a:lnSpc>
                <a:spcPct val="100000"/>
              </a:lnSpc>
            </a:pPr>
            <a:r>
              <a:rPr sz="700" b="1" spc="-190" dirty="0">
                <a:solidFill>
                  <a:srgbClr val="231F20"/>
                </a:solidFill>
                <a:latin typeface="Arial"/>
                <a:cs typeface="Arial"/>
              </a:rPr>
              <a:t>¿Ayuda                            </a:t>
            </a:r>
            <a:r>
              <a:rPr sz="700" b="1" spc="-195" dirty="0">
                <a:solidFill>
                  <a:srgbClr val="231F20"/>
                </a:solidFill>
                <a:latin typeface="Arial"/>
                <a:cs typeface="Arial"/>
              </a:rPr>
              <a:t>con</a:t>
            </a:r>
            <a:r>
              <a:rPr sz="700" b="1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00" b="1" spc="-190" dirty="0">
                <a:solidFill>
                  <a:srgbClr val="231F20"/>
                </a:solidFill>
                <a:latin typeface="Arial"/>
                <a:cs typeface="Arial"/>
              </a:rPr>
              <a:t>su                            </a:t>
            </a:r>
            <a:r>
              <a:rPr sz="700" b="1" spc="-160" dirty="0">
                <a:solidFill>
                  <a:srgbClr val="231F20"/>
                </a:solidFill>
                <a:latin typeface="Arial"/>
                <a:cs typeface="Arial"/>
              </a:rPr>
              <a:t>Plan    </a:t>
            </a:r>
            <a:r>
              <a:rPr sz="700" b="1" spc="-180" dirty="0">
                <a:solidFill>
                  <a:srgbClr val="231F20"/>
                </a:solidFill>
                <a:latin typeface="Arial"/>
                <a:cs typeface="Arial"/>
              </a:rPr>
              <a:t>de         </a:t>
            </a:r>
            <a:r>
              <a:rPr sz="700" b="1" spc="-170" dirty="0">
                <a:solidFill>
                  <a:srgbClr val="231F20"/>
                </a:solidFill>
                <a:latin typeface="Arial"/>
                <a:cs typeface="Arial"/>
              </a:rPr>
              <a:t>Salud     </a:t>
            </a:r>
            <a:r>
              <a:rPr sz="700" b="1" spc="-145" dirty="0">
                <a:solidFill>
                  <a:srgbClr val="231F20"/>
                </a:solidFill>
                <a:latin typeface="Arial"/>
                <a:cs typeface="Arial"/>
              </a:rPr>
              <a:t>del </a:t>
            </a:r>
            <a:r>
              <a:rPr sz="700" b="1" spc="-1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00" b="1" spc="-180" dirty="0">
                <a:solidFill>
                  <a:srgbClr val="231F20"/>
                </a:solidFill>
                <a:latin typeface="Arial"/>
                <a:cs typeface="Arial"/>
              </a:rPr>
              <a:t>Gobierno?</a:t>
            </a:r>
            <a:endParaRPr sz="700">
              <a:latin typeface="Arial"/>
              <a:cs typeface="Arial"/>
            </a:endParaRPr>
          </a:p>
          <a:p>
            <a:pPr marL="374015">
              <a:lnSpc>
                <a:spcPts val="3010"/>
              </a:lnSpc>
              <a:spcBef>
                <a:spcPts val="395"/>
              </a:spcBef>
            </a:pPr>
            <a:r>
              <a:rPr sz="2700" b="1" spc="15" dirty="0">
                <a:solidFill>
                  <a:srgbClr val="FFFFFF"/>
                </a:solidFill>
                <a:latin typeface="Arial"/>
                <a:cs typeface="Arial"/>
              </a:rPr>
              <a:t>Región</a:t>
            </a:r>
            <a:r>
              <a:rPr sz="2700" b="1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00" b="1" spc="120" dirty="0">
                <a:solidFill>
                  <a:srgbClr val="FFFFFF"/>
                </a:solidFill>
                <a:latin typeface="Arial"/>
                <a:cs typeface="Arial"/>
              </a:rPr>
              <a:t>Noreste</a:t>
            </a:r>
            <a:endParaRPr sz="2700">
              <a:latin typeface="Arial"/>
              <a:cs typeface="Arial"/>
            </a:endParaRPr>
          </a:p>
          <a:p>
            <a:pPr marR="304800" algn="r">
              <a:lnSpc>
                <a:spcPts val="480"/>
              </a:lnSpc>
            </a:pPr>
            <a:r>
              <a:rPr sz="600" spc="20" dirty="0">
                <a:solidFill>
                  <a:srgbClr val="231F20"/>
                </a:solidFill>
                <a:latin typeface="Gotham-Book"/>
                <a:cs typeface="Gotham-Book"/>
              </a:rPr>
              <a:t>Línea </a:t>
            </a:r>
            <a:r>
              <a:rPr sz="600" spc="10" dirty="0">
                <a:solidFill>
                  <a:srgbClr val="231F20"/>
                </a:solidFill>
                <a:latin typeface="Gotham-Book"/>
                <a:cs typeface="Gotham-Book"/>
              </a:rPr>
              <a:t>libre </a:t>
            </a:r>
            <a:r>
              <a:rPr sz="600" spc="20" dirty="0">
                <a:solidFill>
                  <a:srgbClr val="231F20"/>
                </a:solidFill>
                <a:latin typeface="Gotham-Book"/>
                <a:cs typeface="Gotham-Book"/>
              </a:rPr>
              <a:t>de</a:t>
            </a:r>
            <a:r>
              <a:rPr sz="600" spc="-35" dirty="0">
                <a:solidFill>
                  <a:srgbClr val="231F20"/>
                </a:solidFill>
                <a:latin typeface="Gotham-Book"/>
                <a:cs typeface="Gotham-Book"/>
              </a:rPr>
              <a:t> </a:t>
            </a:r>
            <a:r>
              <a:rPr sz="600" spc="15" dirty="0">
                <a:solidFill>
                  <a:srgbClr val="231F20"/>
                </a:solidFill>
                <a:latin typeface="Gotham-Book"/>
                <a:cs typeface="Gotham-Book"/>
              </a:rPr>
              <a:t>cargos</a:t>
            </a:r>
            <a:endParaRPr sz="600">
              <a:latin typeface="Gotham-Book"/>
              <a:cs typeface="Gotham-Book"/>
            </a:endParaRPr>
          </a:p>
          <a:p>
            <a:pPr marR="252095" algn="r">
              <a:lnSpc>
                <a:spcPts val="1130"/>
              </a:lnSpc>
            </a:pPr>
            <a:r>
              <a:rPr sz="900" b="1" spc="-5" dirty="0">
                <a:solidFill>
                  <a:srgbClr val="231F20"/>
                </a:solidFill>
                <a:latin typeface="Gotham"/>
                <a:cs typeface="Gotham"/>
              </a:rPr>
              <a:t>1-800-981-</a:t>
            </a:r>
            <a:r>
              <a:rPr sz="900" b="1" spc="-15" dirty="0">
                <a:solidFill>
                  <a:srgbClr val="231F20"/>
                </a:solidFill>
                <a:latin typeface="Gotham"/>
                <a:cs typeface="Gotham"/>
              </a:rPr>
              <a:t>2</a:t>
            </a:r>
            <a:r>
              <a:rPr sz="900" b="1" spc="-25" dirty="0">
                <a:solidFill>
                  <a:srgbClr val="231F20"/>
                </a:solidFill>
                <a:latin typeface="Gotham"/>
                <a:cs typeface="Gotham"/>
              </a:rPr>
              <a:t>7</a:t>
            </a:r>
            <a:r>
              <a:rPr sz="900" b="1" spc="-30" dirty="0">
                <a:solidFill>
                  <a:srgbClr val="231F20"/>
                </a:solidFill>
                <a:latin typeface="Gotham"/>
                <a:cs typeface="Gotham"/>
              </a:rPr>
              <a:t>3</a:t>
            </a:r>
            <a:r>
              <a:rPr sz="900" b="1" spc="-5" dirty="0">
                <a:solidFill>
                  <a:srgbClr val="231F20"/>
                </a:solidFill>
                <a:latin typeface="Gotham"/>
                <a:cs typeface="Gotham"/>
              </a:rPr>
              <a:t>7</a:t>
            </a:r>
            <a:endParaRPr sz="900">
              <a:latin typeface="Gotham"/>
              <a:cs typeface="Gotham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0" y="0"/>
            <a:ext cx="10058400" cy="77347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0"/>
            <a:ext cx="10058400" cy="737513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0" y="5425033"/>
            <a:ext cx="10058400" cy="234736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43414" y="299074"/>
            <a:ext cx="2012505" cy="82919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0" y="2006955"/>
            <a:ext cx="10058400" cy="5765800"/>
          </a:xfrm>
          <a:custGeom>
            <a:avLst/>
            <a:gdLst/>
            <a:ahLst/>
            <a:cxnLst/>
            <a:rect l="l" t="t" r="r" b="b"/>
            <a:pathLst>
              <a:path w="10058400" h="5765800">
                <a:moveTo>
                  <a:pt x="0" y="5765444"/>
                </a:moveTo>
                <a:lnTo>
                  <a:pt x="10058400" y="5765444"/>
                </a:lnTo>
                <a:lnTo>
                  <a:pt x="10058400" y="0"/>
                </a:lnTo>
                <a:lnTo>
                  <a:pt x="0" y="0"/>
                </a:lnTo>
                <a:lnTo>
                  <a:pt x="0" y="576544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0" y="6791083"/>
            <a:ext cx="6486639" cy="80601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 txBox="1"/>
          <p:nvPr/>
        </p:nvSpPr>
        <p:spPr>
          <a:xfrm>
            <a:off x="361900" y="6924902"/>
            <a:ext cx="3295700" cy="471283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lang="en-US" sz="2700" b="1" spc="15" smtClean="0">
                <a:solidFill>
                  <a:srgbClr val="FFFFFF"/>
                </a:solidFill>
                <a:latin typeface="Arial"/>
                <a:cs typeface="Arial"/>
              </a:rPr>
              <a:t>Northeast </a:t>
            </a:r>
            <a:r>
              <a:rPr lang="en-US" sz="2700" b="1" spc="15" dirty="0" smtClean="0">
                <a:solidFill>
                  <a:srgbClr val="FFFFFF"/>
                </a:solidFill>
                <a:latin typeface="Arial"/>
                <a:cs typeface="Arial"/>
              </a:rPr>
              <a:t>Region</a:t>
            </a:r>
            <a:r>
              <a:rPr lang="en-US" sz="2800" dirty="0" smtClean="0"/>
              <a:t> </a:t>
            </a:r>
            <a:endParaRPr lang="en-US" sz="2700" b="1" spc="15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02" name="Title 101"/>
          <p:cNvSpPr>
            <a:spLocks noGrp="1"/>
          </p:cNvSpPr>
          <p:nvPr>
            <p:ph type="title"/>
          </p:nvPr>
        </p:nvSpPr>
        <p:spPr>
          <a:xfrm>
            <a:off x="325551" y="460492"/>
            <a:ext cx="9407296" cy="377026"/>
          </a:xfrm>
        </p:spPr>
        <p:txBody>
          <a:bodyPr/>
          <a:lstStyle/>
          <a:p>
            <a:pPr algn="r"/>
            <a:r>
              <a:rPr lang="en-US" spc="-30" dirty="0" smtClean="0"/>
              <a:t>MONTHLY ACTIVITIES CALENDAR</a:t>
            </a:r>
            <a:endParaRPr lang="en-US" dirty="0"/>
          </a:p>
        </p:txBody>
      </p:sp>
      <p:pic>
        <p:nvPicPr>
          <p:cNvPr id="22" name="Picture 21" descr="logo MMMH ASES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909" y="6705600"/>
            <a:ext cx="2565091" cy="990600"/>
          </a:xfrm>
          <a:prstGeom prst="rect">
            <a:avLst/>
          </a:prstGeom>
        </p:spPr>
      </p:pic>
      <p:graphicFrame>
        <p:nvGraphicFramePr>
          <p:cNvPr id="29" name="object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4386511"/>
              </p:ext>
            </p:extLst>
          </p:nvPr>
        </p:nvGraphicFramePr>
        <p:xfrm>
          <a:off x="-6350" y="1828800"/>
          <a:ext cx="10058398" cy="425850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11350"/>
                <a:gridCol w="1295400"/>
                <a:gridCol w="1524000"/>
                <a:gridCol w="3657600"/>
                <a:gridCol w="1670048"/>
              </a:tblGrid>
              <a:tr h="283082">
                <a:tc>
                  <a:txBody>
                    <a:bodyPr/>
                    <a:lstStyle/>
                    <a:p>
                      <a:pPr marL="135255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lang="en-US" sz="1150" b="1" spc="15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NAME</a:t>
                      </a:r>
                      <a:r>
                        <a:rPr lang="en-US" sz="1150" b="1" spc="15" baseline="0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EVENT</a:t>
                      </a:r>
                      <a:endParaRPr sz="1150" dirty="0">
                        <a:latin typeface="Arial"/>
                        <a:cs typeface="Arial"/>
                      </a:endParaRPr>
                    </a:p>
                  </a:txBody>
                  <a:tcPr marL="0" marR="0" marT="48895" marB="0">
                    <a:solidFill>
                      <a:srgbClr val="F15D22"/>
                    </a:solidFill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lang="en-US" sz="1150" b="1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DAY</a:t>
                      </a:r>
                      <a:endParaRPr sz="1150" b="1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0" marR="0" marT="48895" marB="0">
                    <a:solidFill>
                      <a:srgbClr val="F15D22"/>
                    </a:solidFill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lang="en-US" sz="1150" b="1" spc="-55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TIME</a:t>
                      </a:r>
                      <a:endParaRPr sz="1150" dirty="0">
                        <a:latin typeface="Arial"/>
                        <a:cs typeface="Arial"/>
                      </a:endParaRPr>
                    </a:p>
                  </a:txBody>
                  <a:tcPr marL="0" marR="0" marT="48895" marB="0">
                    <a:solidFill>
                      <a:srgbClr val="F15D22"/>
                    </a:solidFill>
                  </a:tcPr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lang="en-US" sz="1150" b="1" spc="-25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VENUE</a:t>
                      </a:r>
                      <a:endParaRPr sz="1150" dirty="0">
                        <a:latin typeface="Arial"/>
                        <a:cs typeface="Arial"/>
                      </a:endParaRPr>
                    </a:p>
                  </a:txBody>
                  <a:tcPr marL="0" marR="0" marT="48895" marB="0"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15D22"/>
                    </a:solidFill>
                  </a:tcPr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lang="en-US" sz="1150" b="1" dirty="0" smtClean="0">
                          <a:latin typeface="Arial"/>
                          <a:cs typeface="Arial"/>
                        </a:rPr>
                        <a:t>DESCRIPTION</a:t>
                      </a:r>
                      <a:endParaRPr sz="1150" b="1" dirty="0">
                        <a:latin typeface="Arial"/>
                        <a:cs typeface="Arial"/>
                      </a:endParaRPr>
                    </a:p>
                  </a:txBody>
                  <a:tcPr marL="0" marR="0" marT="48895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15D22"/>
                    </a:solidFill>
                  </a:tcPr>
                </a:tc>
              </a:tr>
              <a:tr h="244195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Flu/ Integrated Model</a:t>
                      </a:r>
                    </a:p>
                  </a:txBody>
                  <a:tcPr marL="9525" marR="9525" marT="9525" marB="0"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01/24/2018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08:00AM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N20 NEOMED Center-Urb. Lago Alto Calle Carite #130  Trujillo Alto, PR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lang="en-US" sz="800" dirty="0" smtClean="0">
                          <a:latin typeface="+mn-lt"/>
                          <a:cs typeface="Arial"/>
                        </a:rPr>
                        <a:t>Educational</a:t>
                      </a:r>
                      <a:r>
                        <a:rPr lang="en-US" sz="800" baseline="0" dirty="0" smtClean="0">
                          <a:latin typeface="+mn-lt"/>
                          <a:cs typeface="Arial"/>
                        </a:rPr>
                        <a:t> Activity</a:t>
                      </a:r>
                      <a:endParaRPr sz="800" dirty="0">
                        <a:latin typeface="+mn-lt"/>
                        <a:cs typeface="Arial"/>
                      </a:endParaRPr>
                    </a:p>
                  </a:txBody>
                  <a:tcPr marL="0" marR="0" marT="52704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673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Hand Wash/ Integrated Model</a:t>
                      </a:r>
                    </a:p>
                  </a:txBody>
                  <a:tcPr marL="9525" marR="9525" marT="9525" marB="0"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01/24/2018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08:20AM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Departamento de la Familia-Centro Gubernamental Calle Carlos, Piso 1 Ceiba, PR 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lang="en-US" sz="800" dirty="0" smtClean="0">
                          <a:latin typeface="+mn-lt"/>
                          <a:cs typeface="Arial"/>
                        </a:rPr>
                        <a:t>Educational</a:t>
                      </a:r>
                      <a:r>
                        <a:rPr lang="en-US" sz="800" baseline="0" dirty="0" smtClean="0">
                          <a:latin typeface="+mn-lt"/>
                          <a:cs typeface="Arial"/>
                        </a:rPr>
                        <a:t> Activity</a:t>
                      </a:r>
                      <a:endParaRPr lang="en-US" sz="800" dirty="0">
                        <a:latin typeface="+mn-lt"/>
                        <a:cs typeface="Arial"/>
                      </a:endParaRPr>
                    </a:p>
                  </a:txBody>
                  <a:tcPr marL="0" marR="0" marT="1778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754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Leptospirosis / Integrated Model</a:t>
                      </a:r>
                    </a:p>
                  </a:txBody>
                  <a:tcPr marL="9525" marR="9525" marT="9525" marB="0"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01/24/2018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08:30AM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N-44 Concilio de Salud Integral-Bo. Las Flores, Calle Pimentel #16 Rio Grande, PR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lang="en-US" sz="800" dirty="0" smtClean="0">
                          <a:latin typeface="+mn-lt"/>
                          <a:cs typeface="Arial"/>
                        </a:rPr>
                        <a:t>Educational</a:t>
                      </a:r>
                      <a:r>
                        <a:rPr lang="en-US" sz="800" baseline="0" dirty="0" smtClean="0">
                          <a:latin typeface="+mn-lt"/>
                          <a:cs typeface="Arial"/>
                        </a:rPr>
                        <a:t> Activity</a:t>
                      </a:r>
                      <a:endParaRPr lang="en-US" sz="800" dirty="0">
                        <a:latin typeface="+mn-lt"/>
                        <a:cs typeface="Arial"/>
                      </a:endParaRPr>
                    </a:p>
                  </a:txBody>
                  <a:tcPr marL="0" marR="0" marT="2413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281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Flu/ Integrated Model</a:t>
                      </a:r>
                    </a:p>
                  </a:txBody>
                  <a:tcPr marL="9525" marR="9525" marT="9525" marB="0"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01/24/2018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09:00AM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Departamento de la Familia-Carr. 848 Saint Just Expreso Trujillo Alto detrás de Funeraria González Trujillo Alto, PR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lang="en-US" sz="800" dirty="0" smtClean="0">
                          <a:latin typeface="+mn-lt"/>
                          <a:cs typeface="Arial"/>
                        </a:rPr>
                        <a:t>Educational</a:t>
                      </a:r>
                      <a:r>
                        <a:rPr lang="en-US" sz="800" baseline="0" dirty="0" smtClean="0">
                          <a:latin typeface="+mn-lt"/>
                          <a:cs typeface="Arial"/>
                        </a:rPr>
                        <a:t> Activity</a:t>
                      </a:r>
                      <a:endParaRPr lang="en-US" sz="800" dirty="0">
                        <a:latin typeface="+mn-lt"/>
                        <a:cs typeface="Arial"/>
                      </a:endParaRPr>
                    </a:p>
                  </a:txBody>
                  <a:tcPr marL="0" marR="0" marT="50165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802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Prevention of Suicide/ Integrated Model</a:t>
                      </a:r>
                      <a:b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01/24/2018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09:00AM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N25 Dr. Angel Muntaner-Ave. Lauro Pinero #205  Ceiba, Puerto Rico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lang="en-US" sz="800" dirty="0" smtClean="0">
                          <a:latin typeface="+mn-lt"/>
                          <a:cs typeface="Arial"/>
                        </a:rPr>
                        <a:t>Educational</a:t>
                      </a:r>
                      <a:r>
                        <a:rPr lang="en-US" sz="800" baseline="0" dirty="0" smtClean="0">
                          <a:latin typeface="+mn-lt"/>
                          <a:cs typeface="Arial"/>
                        </a:rPr>
                        <a:t> Activity</a:t>
                      </a:r>
                      <a:endParaRPr lang="en-US" sz="800" dirty="0">
                        <a:latin typeface="+mn-lt"/>
                        <a:cs typeface="Arial"/>
                      </a:endParaRPr>
                    </a:p>
                  </a:txBody>
                  <a:tcPr marL="0" marR="0" marT="34925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Hand Wash/ Integrated Model</a:t>
                      </a:r>
                    </a:p>
                  </a:txBody>
                  <a:tcPr marL="9525" marR="9525" marT="9525" marB="0"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01/24/2018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09:20AM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N25 Dr. Angel Muntaner-Ave. Lauro Pinero #205  Ceiba, Puerto Rico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lang="en-US" sz="800" dirty="0" smtClean="0">
                          <a:latin typeface="+mn-lt"/>
                          <a:cs typeface="Arial"/>
                        </a:rPr>
                        <a:t>Educational</a:t>
                      </a:r>
                      <a:r>
                        <a:rPr lang="en-US" sz="800" baseline="0" dirty="0" smtClean="0">
                          <a:latin typeface="+mn-lt"/>
                          <a:cs typeface="Arial"/>
                        </a:rPr>
                        <a:t> Activity</a:t>
                      </a:r>
                      <a:endParaRPr lang="en-US" sz="800" dirty="0">
                        <a:latin typeface="+mn-lt"/>
                        <a:cs typeface="Arial"/>
                      </a:endParaRPr>
                    </a:p>
                  </a:txBody>
                  <a:tcPr marL="0" marR="0" marT="29209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363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Leptospirosis / Integrated Model</a:t>
                      </a:r>
                    </a:p>
                  </a:txBody>
                  <a:tcPr marL="9525" marR="9525" marT="9525" marB="0"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01/24/2018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09:30AM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N-50 Dra. Carmen López De la Cruz-Calle 4 L-1 Villas de Rio Grande Rio Grande, PR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lang="en-US" sz="800" smtClean="0">
                          <a:latin typeface="+mn-lt"/>
                          <a:cs typeface="Arial"/>
                        </a:rPr>
                        <a:t>Educational</a:t>
                      </a:r>
                      <a:r>
                        <a:rPr lang="en-US" sz="800" baseline="0" smtClean="0">
                          <a:latin typeface="+mn-lt"/>
                          <a:cs typeface="Arial"/>
                        </a:rPr>
                        <a:t> Activity</a:t>
                      </a:r>
                      <a:endParaRPr lang="en-US" sz="800" dirty="0">
                        <a:latin typeface="+mn-lt"/>
                        <a:cs typeface="Arial"/>
                      </a:endParaRPr>
                    </a:p>
                  </a:txBody>
                  <a:tcPr marL="0" marR="0" marT="13335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053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Leptospirosis / Integrated Model</a:t>
                      </a:r>
                    </a:p>
                  </a:txBody>
                  <a:tcPr marL="9525" marR="9525" marT="9525" marB="0"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01/24/2018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10:00AM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Dr. Carlos Martínez / Dr. Edwin La Fontaine-C/ Julian Rivera #557-B  Ceiba, Puerto Rico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lang="en-US" sz="800" dirty="0" smtClean="0">
                          <a:latin typeface="+mn-lt"/>
                          <a:cs typeface="Arial"/>
                        </a:rPr>
                        <a:t>Educational</a:t>
                      </a:r>
                      <a:r>
                        <a:rPr lang="en-US" sz="800" baseline="0" dirty="0" smtClean="0">
                          <a:latin typeface="+mn-lt"/>
                          <a:cs typeface="Arial"/>
                        </a:rPr>
                        <a:t> Activity</a:t>
                      </a:r>
                      <a:endParaRPr lang="en-US" sz="800" dirty="0">
                        <a:latin typeface="+mn-lt"/>
                        <a:cs typeface="Arial"/>
                      </a:endParaRPr>
                    </a:p>
                  </a:txBody>
                  <a:tcPr marL="0" marR="0" marT="3683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731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Flu/ Integrated Model</a:t>
                      </a:r>
                    </a:p>
                  </a:txBody>
                  <a:tcPr marL="9525" marR="9525" marT="9525" marB="0"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01/24/2018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10:00AM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N01 Grupo Médico San Gerardo-Ave.Muñoz Rivera #28 Trujillo Alto PR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lang="en-US" sz="800" dirty="0" smtClean="0">
                          <a:latin typeface="+mn-lt"/>
                          <a:cs typeface="Arial"/>
                        </a:rPr>
                        <a:t>Educational</a:t>
                      </a:r>
                      <a:r>
                        <a:rPr lang="en-US" sz="800" baseline="0" dirty="0" smtClean="0">
                          <a:latin typeface="+mn-lt"/>
                          <a:cs typeface="Arial"/>
                        </a:rPr>
                        <a:t> Activity</a:t>
                      </a:r>
                      <a:endParaRPr lang="en-US" sz="800" dirty="0">
                        <a:latin typeface="+mn-lt"/>
                        <a:cs typeface="Arial"/>
                      </a:endParaRPr>
                    </a:p>
                  </a:txBody>
                  <a:tcPr marL="0" marR="0" marT="2413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526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Hand Wash/ Integrated Model</a:t>
                      </a:r>
                    </a:p>
                  </a:txBody>
                  <a:tcPr marL="9525" marR="9525" marT="9525" marB="0"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01/24/2018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10:20AM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Dr. Carlos Martínez / Dr. Edwin La Fontaine-C/ Julian Rivera #557-B  Ceiba, Puerto Rico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lang="en-US" sz="800" dirty="0" smtClean="0">
                          <a:latin typeface="+mn-lt"/>
                          <a:cs typeface="Arial"/>
                        </a:rPr>
                        <a:t>Educational</a:t>
                      </a:r>
                      <a:r>
                        <a:rPr lang="en-US" sz="800" baseline="0" dirty="0" smtClean="0">
                          <a:latin typeface="+mn-lt"/>
                          <a:cs typeface="Arial"/>
                        </a:rPr>
                        <a:t> Activity</a:t>
                      </a:r>
                      <a:endParaRPr lang="en-US" sz="800" dirty="0">
                        <a:latin typeface="+mn-lt"/>
                        <a:cs typeface="Arial"/>
                      </a:endParaRPr>
                    </a:p>
                  </a:txBody>
                  <a:tcPr marL="0" marR="0" marT="31115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217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Leptospirosis / Integrated Model</a:t>
                      </a:r>
                    </a:p>
                  </a:txBody>
                  <a:tcPr marL="9525" marR="9525" marT="9525" marB="0"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01/24/2018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10:30AM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N-11 Dr. José Peña Figueroa-Centro Clínico del Yunque Calle 4 K-2 Villas del Rio Grande  Rio Grande, PR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lang="en-US" sz="800" dirty="0" smtClean="0">
                          <a:latin typeface="+mn-lt"/>
                          <a:cs typeface="Arial"/>
                        </a:rPr>
                        <a:t>Educational</a:t>
                      </a:r>
                      <a:r>
                        <a:rPr lang="en-US" sz="800" baseline="0" dirty="0" smtClean="0">
                          <a:latin typeface="+mn-lt"/>
                          <a:cs typeface="Arial"/>
                        </a:rPr>
                        <a:t> Activity</a:t>
                      </a:r>
                      <a:endParaRPr lang="en-US" sz="800" dirty="0">
                        <a:latin typeface="+mn-lt"/>
                        <a:cs typeface="Arial"/>
                      </a:endParaRPr>
                    </a:p>
                  </a:txBody>
                  <a:tcPr marL="0" marR="0" marT="57785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673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Flu/ Integrated Model</a:t>
                      </a:r>
                    </a:p>
                  </a:txBody>
                  <a:tcPr marL="9525" marR="9525" marT="9525" marB="0"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01/25/2018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08:00AM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N25 CDT-Calle Corchado Final  Canóvanas, P.R.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lang="en-US" sz="800" dirty="0" smtClean="0">
                          <a:latin typeface="+mn-lt"/>
                          <a:cs typeface="Arial"/>
                        </a:rPr>
                        <a:t>Educational</a:t>
                      </a:r>
                      <a:r>
                        <a:rPr lang="en-US" sz="800" baseline="0" dirty="0" smtClean="0">
                          <a:latin typeface="+mn-lt"/>
                          <a:cs typeface="Arial"/>
                        </a:rPr>
                        <a:t> Activity</a:t>
                      </a:r>
                      <a:endParaRPr lang="en-US" sz="800" dirty="0">
                        <a:latin typeface="+mn-lt"/>
                        <a:cs typeface="Arial"/>
                      </a:endParaRPr>
                    </a:p>
                  </a:txBody>
                  <a:tcPr marL="0" marR="0" marT="4191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351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Women and Diabetes/ Integrated Model</a:t>
                      </a:r>
                    </a:p>
                  </a:txBody>
                  <a:tcPr marL="9525" marR="9525" marT="9525" marB="0"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01/25/2018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08:00AM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N50 Dr. José </a:t>
                      </a:r>
                      <a:r>
                        <a:rPr 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Cintrón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-Caribbean Medical Center </a:t>
                      </a:r>
                      <a:r>
                        <a:rPr 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Ofi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 102 </a:t>
                      </a:r>
                      <a:r>
                        <a:rPr 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Calle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Muñoz Rivera Esq. General Valero 311  Fajardo, P.R.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lang="en-US" sz="800" dirty="0" smtClean="0">
                          <a:latin typeface="+mn-lt"/>
                          <a:cs typeface="Arial"/>
                        </a:rPr>
                        <a:t>Educational</a:t>
                      </a:r>
                      <a:r>
                        <a:rPr lang="en-US" sz="800" baseline="0" dirty="0" smtClean="0">
                          <a:latin typeface="+mn-lt"/>
                          <a:cs typeface="Arial"/>
                        </a:rPr>
                        <a:t> Activity</a:t>
                      </a:r>
                      <a:endParaRPr lang="en-US" sz="800" dirty="0">
                        <a:latin typeface="+mn-lt"/>
                        <a:cs typeface="Arial"/>
                      </a:endParaRPr>
                    </a:p>
                  </a:txBody>
                  <a:tcPr marL="0" marR="0" marT="29844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228600" y="6172200"/>
            <a:ext cx="9525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300" b="1" dirty="0" err="1" smtClean="0">
                <a:latin typeface="Arial"/>
                <a:cs typeface="Arial"/>
              </a:rPr>
              <a:t>Activities</a:t>
            </a:r>
            <a:r>
              <a:rPr lang="es-ES_tradnl" sz="1300" b="1" dirty="0" smtClean="0">
                <a:latin typeface="Arial"/>
                <a:cs typeface="Arial"/>
              </a:rPr>
              <a:t> </a:t>
            </a:r>
            <a:r>
              <a:rPr lang="es-ES_tradnl" sz="1300" b="1" dirty="0" err="1" smtClean="0">
                <a:latin typeface="Arial"/>
                <a:cs typeface="Arial"/>
              </a:rPr>
              <a:t>subject</a:t>
            </a:r>
            <a:r>
              <a:rPr lang="es-ES_tradnl" sz="1300" b="1" dirty="0" smtClean="0">
                <a:latin typeface="Arial"/>
                <a:cs typeface="Arial"/>
              </a:rPr>
              <a:t> to </a:t>
            </a:r>
            <a:r>
              <a:rPr lang="es-ES_tradnl" sz="1300" b="1" dirty="0" err="1" smtClean="0">
                <a:latin typeface="Arial"/>
                <a:cs typeface="Arial"/>
              </a:rPr>
              <a:t>change</a:t>
            </a:r>
            <a:r>
              <a:rPr lang="es-ES_tradnl" sz="1300" b="1" dirty="0" smtClean="0">
                <a:latin typeface="Arial"/>
                <a:cs typeface="Arial"/>
              </a:rPr>
              <a:t>. </a:t>
            </a:r>
            <a:r>
              <a:rPr lang="es-ES_tradnl" sz="1300" b="1" dirty="0" err="1" smtClean="0">
                <a:latin typeface="Arial"/>
                <a:cs typeface="Arial"/>
              </a:rPr>
              <a:t>Contact</a:t>
            </a:r>
            <a:r>
              <a:rPr lang="es-ES_tradnl" sz="1300" b="1" dirty="0" smtClean="0">
                <a:latin typeface="Arial"/>
                <a:cs typeface="Arial"/>
              </a:rPr>
              <a:t> </a:t>
            </a:r>
            <a:r>
              <a:rPr lang="es-PR" sz="1400" b="1" dirty="0" err="1" smtClean="0"/>
              <a:t>Enrollee</a:t>
            </a:r>
            <a:r>
              <a:rPr lang="es-PR" sz="1400" b="1" dirty="0" smtClean="0"/>
              <a:t> </a:t>
            </a:r>
            <a:r>
              <a:rPr lang="es-PR" sz="1400" b="1" dirty="0" err="1" smtClean="0"/>
              <a:t>Services</a:t>
            </a:r>
            <a:r>
              <a:rPr lang="es-PR" sz="1400" b="1" dirty="0" smtClean="0"/>
              <a:t> </a:t>
            </a:r>
            <a:r>
              <a:rPr lang="es-PR" sz="1400" b="1" dirty="0" err="1" smtClean="0"/>
              <a:t>for</a:t>
            </a:r>
            <a:r>
              <a:rPr lang="es-PR" sz="1400" b="1" dirty="0" smtClean="0"/>
              <a:t> </a:t>
            </a:r>
            <a:r>
              <a:rPr lang="es-PR" sz="1400" b="1" dirty="0" err="1" smtClean="0"/>
              <a:t>confirmation</a:t>
            </a:r>
            <a:endParaRPr lang="es-ES_tradnl" sz="1300" b="1" dirty="0">
              <a:latin typeface="Arial"/>
              <a:cs typeface="Arial"/>
            </a:endParaRPr>
          </a:p>
          <a:p>
            <a:r>
              <a:rPr lang="es-ES_tradnl" sz="1200" dirty="0">
                <a:latin typeface="Arial"/>
                <a:cs typeface="Arial"/>
              </a:rPr>
              <a:t>1-844-336-3331 </a:t>
            </a:r>
            <a:r>
              <a:rPr lang="es-ES_tradnl" sz="1200" dirty="0" smtClean="0">
                <a:latin typeface="Arial"/>
                <a:cs typeface="Arial"/>
              </a:rPr>
              <a:t>(</a:t>
            </a:r>
            <a:r>
              <a:rPr lang="es-ES_tradnl" sz="1200" dirty="0" err="1" smtClean="0">
                <a:latin typeface="Arial"/>
                <a:cs typeface="Arial"/>
              </a:rPr>
              <a:t>toll</a:t>
            </a:r>
            <a:r>
              <a:rPr lang="es-ES_tradnl" sz="1200" dirty="0" smtClean="0">
                <a:latin typeface="Arial"/>
                <a:cs typeface="Arial"/>
              </a:rPr>
              <a:t> free), 787</a:t>
            </a:r>
            <a:r>
              <a:rPr lang="es-ES_tradnl" sz="1200" dirty="0">
                <a:latin typeface="Arial"/>
                <a:cs typeface="Arial"/>
              </a:rPr>
              <a:t>-999-4411 TTY </a:t>
            </a:r>
            <a:r>
              <a:rPr lang="es-ES_tradnl" sz="1200" dirty="0" smtClean="0">
                <a:latin typeface="Arial"/>
                <a:cs typeface="Arial"/>
              </a:rPr>
              <a:t>(</a:t>
            </a:r>
            <a:r>
              <a:rPr lang="es-ES_tradnl" sz="1200" dirty="0" err="1" smtClean="0">
                <a:latin typeface="Arial"/>
                <a:cs typeface="Arial"/>
              </a:rPr>
              <a:t>hearing</a:t>
            </a:r>
            <a:r>
              <a:rPr lang="es-ES_tradnl" sz="1200" dirty="0" smtClean="0">
                <a:latin typeface="Arial"/>
                <a:cs typeface="Arial"/>
              </a:rPr>
              <a:t> </a:t>
            </a:r>
            <a:r>
              <a:rPr lang="es-ES_tradnl" sz="1200" dirty="0" err="1" smtClean="0">
                <a:latin typeface="Arial"/>
                <a:cs typeface="Arial"/>
              </a:rPr>
              <a:t>impaired</a:t>
            </a:r>
            <a:r>
              <a:rPr lang="es-ES_tradnl" sz="1200" dirty="0" smtClean="0">
                <a:latin typeface="Arial"/>
                <a:cs typeface="Arial"/>
              </a:rPr>
              <a:t>)</a:t>
            </a:r>
            <a:r>
              <a:rPr lang="es-ES_tradnl" sz="1200" dirty="0">
                <a:latin typeface="Arial"/>
                <a:cs typeface="Arial"/>
              </a:rPr>
              <a:t> </a:t>
            </a:r>
            <a:r>
              <a:rPr lang="es-ES_tradnl" sz="1200" dirty="0" smtClean="0">
                <a:latin typeface="Arial"/>
                <a:cs typeface="Arial"/>
              </a:rPr>
              <a:t>de </a:t>
            </a:r>
            <a:r>
              <a:rPr lang="es-ES_tradnl" sz="1200" dirty="0" err="1" smtClean="0">
                <a:latin typeface="Arial"/>
                <a:cs typeface="Arial"/>
              </a:rPr>
              <a:t>Monday</a:t>
            </a:r>
            <a:r>
              <a:rPr lang="es-ES_tradnl" sz="1200" dirty="0" smtClean="0">
                <a:latin typeface="Arial"/>
                <a:cs typeface="Arial"/>
              </a:rPr>
              <a:t> </a:t>
            </a:r>
            <a:r>
              <a:rPr lang="es-ES_tradnl" sz="1200" dirty="0" err="1" smtClean="0">
                <a:latin typeface="Arial"/>
                <a:cs typeface="Arial"/>
              </a:rPr>
              <a:t>through</a:t>
            </a:r>
            <a:r>
              <a:rPr lang="es-ES_tradnl" sz="1200" dirty="0" smtClean="0">
                <a:latin typeface="Arial"/>
                <a:cs typeface="Arial"/>
              </a:rPr>
              <a:t> Friday </a:t>
            </a:r>
            <a:r>
              <a:rPr lang="es-ES_tradnl" sz="1200" dirty="0">
                <a:latin typeface="Arial"/>
                <a:cs typeface="Arial"/>
              </a:rPr>
              <a:t>7:00 a.m. </a:t>
            </a:r>
            <a:r>
              <a:rPr lang="es-ES_tradnl" sz="1200" dirty="0" smtClean="0">
                <a:latin typeface="Arial"/>
                <a:cs typeface="Arial"/>
              </a:rPr>
              <a:t>to  </a:t>
            </a:r>
            <a:r>
              <a:rPr lang="es-ES_tradnl" sz="1200" dirty="0">
                <a:latin typeface="Arial"/>
                <a:cs typeface="Arial"/>
              </a:rPr>
              <a:t>7:00 p.m.</a:t>
            </a:r>
          </a:p>
          <a:p>
            <a:endParaRPr lang="en-US" sz="1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67528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1723872"/>
            <a:ext cx="10058400" cy="28321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35255">
              <a:lnSpc>
                <a:spcPct val="100000"/>
              </a:lnSpc>
              <a:spcBef>
                <a:spcPts val="185"/>
              </a:spcBef>
              <a:tabLst>
                <a:tab pos="1382395" algn="l"/>
                <a:tab pos="4844415" algn="l"/>
                <a:tab pos="6835775" algn="l"/>
              </a:tabLst>
            </a:pPr>
            <a:r>
              <a:rPr sz="1150" b="1" spc="15" dirty="0">
                <a:solidFill>
                  <a:srgbClr val="231F20"/>
                </a:solidFill>
                <a:latin typeface="Arial"/>
                <a:cs typeface="Arial"/>
              </a:rPr>
              <a:t>MUNICIPIO	</a:t>
            </a:r>
            <a:r>
              <a:rPr sz="1150" b="1" spc="-20" dirty="0">
                <a:solidFill>
                  <a:srgbClr val="231F20"/>
                </a:solidFill>
                <a:latin typeface="Arial"/>
                <a:cs typeface="Arial"/>
              </a:rPr>
              <a:t>NOMBRE </a:t>
            </a:r>
            <a:r>
              <a:rPr sz="1150" b="1" spc="-60" dirty="0">
                <a:solidFill>
                  <a:srgbClr val="231F20"/>
                </a:solidFill>
                <a:latin typeface="Arial"/>
                <a:cs typeface="Arial"/>
              </a:rPr>
              <a:t>DE </a:t>
            </a:r>
            <a:r>
              <a:rPr sz="1150" b="1" spc="-55" dirty="0">
                <a:solidFill>
                  <a:srgbClr val="231F20"/>
                </a:solidFill>
                <a:latin typeface="Arial"/>
                <a:cs typeface="Arial"/>
              </a:rPr>
              <a:t>LA </a:t>
            </a:r>
            <a:r>
              <a:rPr sz="1150" b="1" spc="-30" dirty="0">
                <a:solidFill>
                  <a:srgbClr val="231F20"/>
                </a:solidFill>
                <a:latin typeface="Arial"/>
                <a:cs typeface="Arial"/>
              </a:rPr>
              <a:t>CLINICA </a:t>
            </a:r>
            <a:r>
              <a:rPr sz="1150" b="1" spc="155" dirty="0">
                <a:solidFill>
                  <a:srgbClr val="231F20"/>
                </a:solidFill>
                <a:latin typeface="Arial"/>
                <a:cs typeface="Arial"/>
              </a:rPr>
              <a:t>/</a:t>
            </a:r>
            <a:r>
              <a:rPr sz="1150" b="1" spc="-1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50" b="1" spc="-20" dirty="0">
                <a:solidFill>
                  <a:srgbClr val="231F20"/>
                </a:solidFill>
                <a:latin typeface="Arial"/>
                <a:cs typeface="Arial"/>
              </a:rPr>
              <a:t>TIPO </a:t>
            </a:r>
            <a:r>
              <a:rPr sz="1150" b="1" spc="-60" dirty="0">
                <a:solidFill>
                  <a:srgbClr val="231F20"/>
                </a:solidFill>
                <a:latin typeface="Arial"/>
                <a:cs typeface="Arial"/>
              </a:rPr>
              <a:t>DE </a:t>
            </a:r>
            <a:r>
              <a:rPr sz="1150" b="1" spc="-35" dirty="0">
                <a:solidFill>
                  <a:srgbClr val="231F20"/>
                </a:solidFill>
                <a:latin typeface="Arial"/>
                <a:cs typeface="Arial"/>
              </a:rPr>
              <a:t>FACILIDAD	</a:t>
            </a:r>
            <a:r>
              <a:rPr sz="1150" b="1" spc="-55" dirty="0">
                <a:solidFill>
                  <a:srgbClr val="231F20"/>
                </a:solidFill>
                <a:latin typeface="Arial"/>
                <a:cs typeface="Arial"/>
              </a:rPr>
              <a:t>TELÉFONO	</a:t>
            </a:r>
            <a:r>
              <a:rPr sz="1150" b="1" spc="-25" dirty="0">
                <a:solidFill>
                  <a:srgbClr val="231F20"/>
                </a:solidFill>
                <a:latin typeface="Arial"/>
                <a:cs typeface="Arial"/>
              </a:rPr>
              <a:t>HORARIO</a:t>
            </a:r>
            <a:endParaRPr sz="115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265770" y="1711523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0"/>
                </a:moveTo>
                <a:lnTo>
                  <a:pt x="0" y="12349"/>
                </a:lnTo>
              </a:path>
            </a:pathLst>
          </a:custGeom>
          <a:ln w="11010">
            <a:solidFill>
              <a:srgbClr val="F15D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22259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F15D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268234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F15D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293212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F15D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316492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F15D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341451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F15D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374408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F15D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398538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F15D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422668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F15D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446798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F15D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469831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F15D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730192" y="1711523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0"/>
                </a:moveTo>
                <a:lnTo>
                  <a:pt x="0" y="12349"/>
                </a:lnTo>
              </a:path>
            </a:pathLst>
          </a:custGeom>
          <a:ln w="11010">
            <a:solidFill>
              <a:srgbClr val="F15D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721636" y="1711523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0"/>
                </a:moveTo>
                <a:lnTo>
                  <a:pt x="0" y="12349"/>
                </a:lnTo>
              </a:path>
            </a:pathLst>
          </a:custGeom>
          <a:ln w="11010">
            <a:solidFill>
              <a:srgbClr val="F15D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6791058"/>
            <a:ext cx="6486652" cy="8060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0" y="1952370"/>
            <a:ext cx="10058400" cy="5820410"/>
          </a:xfrm>
          <a:prstGeom prst="rect">
            <a:avLst/>
          </a:prstGeom>
        </p:spPr>
        <p:txBody>
          <a:bodyPr vert="horz" wrap="square" lIns="0" tIns="82550" rIns="0" bIns="0" rtlCol="0">
            <a:spAutoFit/>
          </a:bodyPr>
          <a:lstStyle/>
          <a:p>
            <a:pPr marL="137795">
              <a:lnSpc>
                <a:spcPct val="100000"/>
              </a:lnSpc>
              <a:spcBef>
                <a:spcPts val="650"/>
              </a:spcBef>
              <a:tabLst>
                <a:tab pos="1382395" algn="l"/>
                <a:tab pos="4848860" algn="l"/>
                <a:tab pos="6855459" algn="l"/>
              </a:tabLst>
            </a:pPr>
            <a:r>
              <a:rPr sz="900" b="1" spc="35" dirty="0">
                <a:solidFill>
                  <a:srgbClr val="231F20"/>
                </a:solidFill>
                <a:latin typeface="Arial"/>
                <a:cs typeface="Arial"/>
              </a:rPr>
              <a:t>Bayamon	</a:t>
            </a:r>
            <a:r>
              <a:rPr sz="900" b="1" spc="-20" dirty="0">
                <a:solidFill>
                  <a:srgbClr val="231F20"/>
                </a:solidFill>
                <a:latin typeface="Arial"/>
                <a:cs typeface="Arial"/>
              </a:rPr>
              <a:t>CENTRO </a:t>
            </a:r>
            <a:r>
              <a:rPr sz="900" b="1" spc="-25" dirty="0">
                <a:solidFill>
                  <a:srgbClr val="231F20"/>
                </a:solidFill>
                <a:latin typeface="Arial"/>
                <a:cs typeface="Arial"/>
              </a:rPr>
              <a:t>DE </a:t>
            </a:r>
            <a:r>
              <a:rPr sz="900" b="1" spc="-35" dirty="0">
                <a:solidFill>
                  <a:srgbClr val="231F20"/>
                </a:solidFill>
                <a:latin typeface="Arial"/>
                <a:cs typeface="Arial"/>
              </a:rPr>
              <a:t>SERVICIOS</a:t>
            </a:r>
            <a:r>
              <a:rPr sz="900" b="1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25" dirty="0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sz="9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20" dirty="0">
                <a:solidFill>
                  <a:srgbClr val="231F20"/>
                </a:solidFill>
                <a:latin typeface="Arial"/>
                <a:cs typeface="Arial"/>
              </a:rPr>
              <a:t>SALUD	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(787)</a:t>
            </a:r>
            <a:r>
              <a:rPr sz="9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520-8449	</a:t>
            </a:r>
            <a:r>
              <a:rPr sz="900" b="1" spc="-20" dirty="0">
                <a:solidFill>
                  <a:srgbClr val="231F20"/>
                </a:solidFill>
                <a:latin typeface="Arial"/>
                <a:cs typeface="Arial"/>
              </a:rPr>
              <a:t>L-V</a:t>
            </a:r>
            <a:r>
              <a:rPr sz="900" b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231F20"/>
                </a:solidFill>
                <a:latin typeface="Arial"/>
                <a:cs typeface="Arial"/>
              </a:rPr>
              <a:t>8:00</a:t>
            </a:r>
            <a:r>
              <a:rPr sz="900" b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30" dirty="0">
                <a:solidFill>
                  <a:srgbClr val="231F20"/>
                </a:solidFill>
                <a:latin typeface="Arial"/>
                <a:cs typeface="Arial"/>
              </a:rPr>
              <a:t>AM-</a:t>
            </a:r>
            <a:r>
              <a:rPr sz="900" b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231F20"/>
                </a:solidFill>
                <a:latin typeface="Arial"/>
                <a:cs typeface="Arial"/>
              </a:rPr>
              <a:t>4:00</a:t>
            </a:r>
            <a:r>
              <a:rPr sz="900" b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40" dirty="0">
                <a:solidFill>
                  <a:srgbClr val="231F20"/>
                </a:solidFill>
                <a:latin typeface="Arial"/>
                <a:cs typeface="Arial"/>
              </a:rPr>
              <a:t>PM</a:t>
            </a:r>
            <a:endParaRPr sz="900">
              <a:latin typeface="Arial"/>
              <a:cs typeface="Arial"/>
            </a:endParaRPr>
          </a:p>
          <a:p>
            <a:pPr marL="137795">
              <a:lnSpc>
                <a:spcPts val="990"/>
              </a:lnSpc>
              <a:spcBef>
                <a:spcPts val="715"/>
              </a:spcBef>
              <a:tabLst>
                <a:tab pos="1382395" algn="l"/>
                <a:tab pos="4848860" algn="l"/>
                <a:tab pos="6855459" algn="l"/>
              </a:tabLst>
            </a:pPr>
            <a:r>
              <a:rPr sz="1350" b="1" spc="52" baseline="6172" dirty="0">
                <a:solidFill>
                  <a:srgbClr val="231F20"/>
                </a:solidFill>
                <a:latin typeface="Arial"/>
                <a:cs typeface="Arial"/>
              </a:rPr>
              <a:t>Bayamon	</a:t>
            </a:r>
            <a:r>
              <a:rPr sz="1350" b="1" spc="-30" baseline="6172" dirty="0">
                <a:solidFill>
                  <a:srgbClr val="231F20"/>
                </a:solidFill>
                <a:latin typeface="Arial"/>
                <a:cs typeface="Arial"/>
              </a:rPr>
              <a:t>CENTRO </a:t>
            </a:r>
            <a:r>
              <a:rPr sz="1350" b="1" spc="-22" baseline="6172" dirty="0">
                <a:solidFill>
                  <a:srgbClr val="231F20"/>
                </a:solidFill>
                <a:latin typeface="Arial"/>
                <a:cs typeface="Arial"/>
              </a:rPr>
              <a:t>PEDIATRICO </a:t>
            </a:r>
            <a:r>
              <a:rPr sz="1350" b="1" spc="-37" baseline="6172" dirty="0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sz="1350" b="1" spc="-120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15" baseline="6172" dirty="0">
                <a:solidFill>
                  <a:srgbClr val="231F20"/>
                </a:solidFill>
                <a:latin typeface="Arial"/>
                <a:cs typeface="Arial"/>
              </a:rPr>
              <a:t>RIO</a:t>
            </a:r>
            <a:r>
              <a:rPr sz="1350" b="1" spc="-60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67" baseline="6172" dirty="0">
                <a:solidFill>
                  <a:srgbClr val="231F20"/>
                </a:solidFill>
                <a:latin typeface="Arial"/>
                <a:cs typeface="Arial"/>
              </a:rPr>
              <a:t>HONDO	</a:t>
            </a:r>
            <a:r>
              <a:rPr sz="1350" b="1" spc="15" baseline="6172" dirty="0">
                <a:solidFill>
                  <a:srgbClr val="231F20"/>
                </a:solidFill>
                <a:latin typeface="Arial"/>
                <a:cs typeface="Arial"/>
              </a:rPr>
              <a:t>(787)780-1908	</a:t>
            </a:r>
            <a:r>
              <a:rPr sz="900" b="1" spc="30" dirty="0">
                <a:solidFill>
                  <a:srgbClr val="231F20"/>
                </a:solidFill>
                <a:latin typeface="Arial"/>
                <a:cs typeface="Arial"/>
              </a:rPr>
              <a:t>Dr.</a:t>
            </a:r>
            <a:r>
              <a:rPr sz="900" b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65" dirty="0">
                <a:solidFill>
                  <a:srgbClr val="231F20"/>
                </a:solidFill>
                <a:latin typeface="Arial"/>
                <a:cs typeface="Arial"/>
              </a:rPr>
              <a:t>Martín</a:t>
            </a:r>
            <a:r>
              <a:rPr sz="900" b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45" dirty="0">
                <a:solidFill>
                  <a:srgbClr val="231F20"/>
                </a:solidFill>
                <a:latin typeface="Arial"/>
                <a:cs typeface="Arial"/>
              </a:rPr>
              <a:t>Martinó-</a:t>
            </a:r>
            <a:r>
              <a:rPr sz="900" b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5" dirty="0">
                <a:solidFill>
                  <a:srgbClr val="231F20"/>
                </a:solidFill>
                <a:latin typeface="Arial"/>
                <a:cs typeface="Arial"/>
              </a:rPr>
              <a:t>L,M,M-7:30AM-4:00PM</a:t>
            </a:r>
            <a:endParaRPr sz="900">
              <a:latin typeface="Arial"/>
              <a:cs typeface="Arial"/>
            </a:endParaRPr>
          </a:p>
          <a:p>
            <a:pPr marR="419734" algn="r">
              <a:lnSpc>
                <a:spcPts val="900"/>
              </a:lnSpc>
            </a:pPr>
            <a:r>
              <a:rPr sz="900" b="1" spc="-5" dirty="0">
                <a:solidFill>
                  <a:srgbClr val="231F20"/>
                </a:solidFill>
                <a:latin typeface="Arial"/>
                <a:cs typeface="Arial"/>
              </a:rPr>
              <a:t>V- 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8:00-12:00PM/Vacunación-L-V</a:t>
            </a:r>
            <a:r>
              <a:rPr sz="900" b="1" spc="-1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7:30AM-11:00AM</a:t>
            </a:r>
            <a:endParaRPr sz="900">
              <a:latin typeface="Arial"/>
              <a:cs typeface="Arial"/>
            </a:endParaRPr>
          </a:p>
          <a:p>
            <a:pPr marL="6855459">
              <a:lnSpc>
                <a:spcPts val="990"/>
              </a:lnSpc>
            </a:pPr>
            <a:r>
              <a:rPr sz="900" b="1" spc="30" dirty="0">
                <a:solidFill>
                  <a:srgbClr val="231F20"/>
                </a:solidFill>
                <a:latin typeface="Arial"/>
                <a:cs typeface="Arial"/>
              </a:rPr>
              <a:t>Dr.</a:t>
            </a:r>
            <a:r>
              <a:rPr sz="9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50" dirty="0">
                <a:solidFill>
                  <a:srgbClr val="231F20"/>
                </a:solidFill>
                <a:latin typeface="Arial"/>
                <a:cs typeface="Arial"/>
              </a:rPr>
              <a:t>José</a:t>
            </a:r>
            <a:r>
              <a:rPr sz="9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40" dirty="0">
                <a:solidFill>
                  <a:srgbClr val="231F20"/>
                </a:solidFill>
                <a:latin typeface="Arial"/>
                <a:cs typeface="Arial"/>
              </a:rPr>
              <a:t>Martinó(orden</a:t>
            </a:r>
            <a:r>
              <a:rPr sz="9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35" dirty="0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sz="9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20" dirty="0">
                <a:solidFill>
                  <a:srgbClr val="231F20"/>
                </a:solidFill>
                <a:latin typeface="Arial"/>
                <a:cs typeface="Arial"/>
              </a:rPr>
              <a:t>llegada)</a:t>
            </a:r>
            <a:r>
              <a:rPr sz="9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231F20"/>
                </a:solidFill>
                <a:latin typeface="Arial"/>
                <a:cs typeface="Arial"/>
              </a:rPr>
              <a:t>L-V-8:30AM-2:00PM</a:t>
            </a:r>
            <a:endParaRPr sz="900">
              <a:latin typeface="Arial"/>
              <a:cs typeface="Arial"/>
            </a:endParaRPr>
          </a:p>
          <a:p>
            <a:pPr marL="137795" marR="2037714">
              <a:lnSpc>
                <a:spcPct val="185000"/>
              </a:lnSpc>
              <a:tabLst>
                <a:tab pos="1382395" algn="l"/>
                <a:tab pos="4848860" algn="l"/>
                <a:tab pos="6855459" algn="l"/>
              </a:tabLst>
            </a:pPr>
            <a:r>
              <a:rPr sz="900" b="1" spc="35" dirty="0">
                <a:solidFill>
                  <a:srgbClr val="231F20"/>
                </a:solidFill>
                <a:latin typeface="Arial"/>
                <a:cs typeface="Arial"/>
              </a:rPr>
              <a:t>Bayamon	</a:t>
            </a:r>
            <a:r>
              <a:rPr sz="900" b="1" spc="-5" dirty="0">
                <a:solidFill>
                  <a:srgbClr val="231F20"/>
                </a:solidFill>
                <a:latin typeface="Arial"/>
                <a:cs typeface="Arial"/>
              </a:rPr>
              <a:t>CLINICA </a:t>
            </a:r>
            <a:r>
              <a:rPr sz="900" b="1" spc="-25" dirty="0">
                <a:solidFill>
                  <a:srgbClr val="231F20"/>
                </a:solidFill>
                <a:latin typeface="Arial"/>
                <a:cs typeface="Arial"/>
              </a:rPr>
              <a:t>DE 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VACUNACION </a:t>
            </a:r>
            <a:r>
              <a:rPr sz="900" b="1" spc="-20" dirty="0">
                <a:solidFill>
                  <a:srgbClr val="231F20"/>
                </a:solidFill>
                <a:latin typeface="Arial"/>
                <a:cs typeface="Arial"/>
              </a:rPr>
              <a:t>CDT</a:t>
            </a:r>
            <a:r>
              <a:rPr sz="900" b="1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10" dirty="0">
                <a:solidFill>
                  <a:srgbClr val="231F20"/>
                </a:solidFill>
                <a:latin typeface="Arial"/>
                <a:cs typeface="Arial"/>
              </a:rPr>
              <a:t>GMSP,</a:t>
            </a:r>
            <a:r>
              <a:rPr sz="9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25" dirty="0">
                <a:solidFill>
                  <a:srgbClr val="231F20"/>
                </a:solidFill>
                <a:latin typeface="Arial"/>
                <a:cs typeface="Arial"/>
              </a:rPr>
              <a:t>INC	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(787)</a:t>
            </a:r>
            <a:r>
              <a:rPr sz="9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625-6129	</a:t>
            </a:r>
            <a:r>
              <a:rPr sz="1350" b="1" spc="-30" baseline="-12345" dirty="0">
                <a:solidFill>
                  <a:srgbClr val="231F20"/>
                </a:solidFill>
                <a:latin typeface="Arial"/>
                <a:cs typeface="Arial"/>
              </a:rPr>
              <a:t>L-V </a:t>
            </a:r>
            <a:r>
              <a:rPr sz="1350" b="1" baseline="-12345" dirty="0">
                <a:solidFill>
                  <a:srgbClr val="231F20"/>
                </a:solidFill>
                <a:latin typeface="Arial"/>
                <a:cs typeface="Arial"/>
              </a:rPr>
              <a:t>7:00</a:t>
            </a:r>
            <a:r>
              <a:rPr sz="1350" b="1" spc="-150" baseline="-123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15" baseline="-12345" dirty="0">
                <a:solidFill>
                  <a:srgbClr val="231F20"/>
                </a:solidFill>
                <a:latin typeface="Arial"/>
                <a:cs typeface="Arial"/>
              </a:rPr>
              <a:t>AM-2:00</a:t>
            </a:r>
            <a:r>
              <a:rPr sz="1350" b="1" spc="-89" baseline="-123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60" baseline="-12345" dirty="0">
                <a:solidFill>
                  <a:srgbClr val="231F20"/>
                </a:solidFill>
                <a:latin typeface="Arial"/>
                <a:cs typeface="Arial"/>
              </a:rPr>
              <a:t>PM </a:t>
            </a:r>
            <a:r>
              <a:rPr sz="1350" b="1" baseline="-123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52" baseline="6172" dirty="0">
                <a:solidFill>
                  <a:srgbClr val="231F20"/>
                </a:solidFill>
                <a:latin typeface="Arial"/>
                <a:cs typeface="Arial"/>
              </a:rPr>
              <a:t>Bayamon	</a:t>
            </a:r>
            <a:r>
              <a:rPr sz="1350" b="1" spc="22" baseline="6172" dirty="0">
                <a:solidFill>
                  <a:srgbClr val="231F20"/>
                </a:solidFill>
                <a:latin typeface="Arial"/>
                <a:cs typeface="Arial"/>
              </a:rPr>
              <a:t>NEW VISION</a:t>
            </a:r>
            <a:r>
              <a:rPr sz="1350" b="1" spc="-120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-7" baseline="6172" dirty="0">
                <a:solidFill>
                  <a:srgbClr val="231F20"/>
                </a:solidFill>
                <a:latin typeface="Arial"/>
                <a:cs typeface="Arial"/>
              </a:rPr>
              <a:t>MEDICAL</a:t>
            </a:r>
            <a:r>
              <a:rPr sz="1350" b="1" spc="-60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-7" baseline="6172" dirty="0">
                <a:solidFill>
                  <a:srgbClr val="231F20"/>
                </a:solidFill>
                <a:latin typeface="Arial"/>
                <a:cs typeface="Arial"/>
              </a:rPr>
              <a:t>DIAGNOSTIC	</a:t>
            </a:r>
            <a:r>
              <a:rPr sz="1350" b="1" spc="15" baseline="6172" dirty="0">
                <a:solidFill>
                  <a:srgbClr val="231F20"/>
                </a:solidFill>
                <a:latin typeface="Arial"/>
                <a:cs typeface="Arial"/>
              </a:rPr>
              <a:t>(787)778-5311</a:t>
            </a:r>
            <a:r>
              <a:rPr sz="1350" b="1" spc="-60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82" baseline="6172" dirty="0">
                <a:solidFill>
                  <a:srgbClr val="231F20"/>
                </a:solidFill>
                <a:latin typeface="Arial"/>
                <a:cs typeface="Arial"/>
              </a:rPr>
              <a:t>ext</a:t>
            </a:r>
            <a:r>
              <a:rPr sz="1350" b="1" spc="-60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30" baseline="6172" dirty="0">
                <a:solidFill>
                  <a:srgbClr val="231F20"/>
                </a:solidFill>
                <a:latin typeface="Arial"/>
                <a:cs typeface="Arial"/>
              </a:rPr>
              <a:t>213	</a:t>
            </a:r>
            <a:r>
              <a:rPr sz="900" b="1" spc="-20" dirty="0">
                <a:solidFill>
                  <a:srgbClr val="231F20"/>
                </a:solidFill>
                <a:latin typeface="Arial"/>
                <a:cs typeface="Arial"/>
              </a:rPr>
              <a:t>L-V</a:t>
            </a:r>
            <a:r>
              <a:rPr sz="900" b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231F20"/>
                </a:solidFill>
                <a:latin typeface="Arial"/>
                <a:cs typeface="Arial"/>
              </a:rPr>
              <a:t>7:00</a:t>
            </a:r>
            <a:r>
              <a:rPr sz="900" b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30" dirty="0">
                <a:solidFill>
                  <a:srgbClr val="231F20"/>
                </a:solidFill>
                <a:latin typeface="Arial"/>
                <a:cs typeface="Arial"/>
              </a:rPr>
              <a:t>AM-</a:t>
            </a:r>
            <a:r>
              <a:rPr sz="900" b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231F20"/>
                </a:solidFill>
                <a:latin typeface="Arial"/>
                <a:cs typeface="Arial"/>
              </a:rPr>
              <a:t>3:00</a:t>
            </a:r>
            <a:r>
              <a:rPr sz="900" b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40" dirty="0">
                <a:solidFill>
                  <a:srgbClr val="231F20"/>
                </a:solidFill>
                <a:latin typeface="Arial"/>
                <a:cs typeface="Arial"/>
              </a:rPr>
              <a:t>PM</a:t>
            </a:r>
            <a:endParaRPr sz="900">
              <a:latin typeface="Arial"/>
              <a:cs typeface="Arial"/>
            </a:endParaRPr>
          </a:p>
          <a:p>
            <a:pPr marL="137795">
              <a:lnSpc>
                <a:spcPct val="100000"/>
              </a:lnSpc>
              <a:spcBef>
                <a:spcPts val="720"/>
              </a:spcBef>
              <a:tabLst>
                <a:tab pos="1382395" algn="l"/>
                <a:tab pos="4848860" algn="l"/>
                <a:tab pos="6855459" algn="l"/>
              </a:tabLst>
            </a:pPr>
            <a:r>
              <a:rPr sz="900" b="1" spc="15" dirty="0">
                <a:solidFill>
                  <a:srgbClr val="231F20"/>
                </a:solidFill>
                <a:latin typeface="Arial"/>
                <a:cs typeface="Arial"/>
              </a:rPr>
              <a:t>Canovanas	</a:t>
            </a:r>
            <a:r>
              <a:rPr sz="900" b="1" spc="5" dirty="0">
                <a:solidFill>
                  <a:srgbClr val="231F20"/>
                </a:solidFill>
                <a:latin typeface="Arial"/>
                <a:cs typeface="Arial"/>
              </a:rPr>
              <a:t>S.M.</a:t>
            </a:r>
            <a:r>
              <a:rPr sz="9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5" dirty="0">
                <a:solidFill>
                  <a:srgbClr val="231F20"/>
                </a:solidFill>
                <a:latin typeface="Arial"/>
                <a:cs typeface="Arial"/>
              </a:rPr>
              <a:t>MEDICAL</a:t>
            </a:r>
            <a:r>
              <a:rPr sz="9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60" dirty="0">
                <a:solidFill>
                  <a:srgbClr val="231F20"/>
                </a:solidFill>
                <a:latin typeface="Arial"/>
                <a:cs typeface="Arial"/>
              </a:rPr>
              <a:t>SERVICES	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(787) 876-5000 </a:t>
            </a:r>
            <a:r>
              <a:rPr sz="900" b="1" spc="135" dirty="0">
                <a:solidFill>
                  <a:srgbClr val="231F20"/>
                </a:solidFill>
                <a:latin typeface="Arial"/>
                <a:cs typeface="Arial"/>
              </a:rPr>
              <a:t>/</a:t>
            </a:r>
            <a:r>
              <a:rPr sz="900" b="1" spc="-11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(787)</a:t>
            </a:r>
            <a:r>
              <a:rPr sz="9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957-0740	</a:t>
            </a:r>
            <a:r>
              <a:rPr sz="900" b="1" spc="-20" dirty="0">
                <a:solidFill>
                  <a:srgbClr val="231F20"/>
                </a:solidFill>
                <a:latin typeface="Arial"/>
                <a:cs typeface="Arial"/>
              </a:rPr>
              <a:t>L-V</a:t>
            </a:r>
            <a:r>
              <a:rPr sz="900" b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231F20"/>
                </a:solidFill>
                <a:latin typeface="Arial"/>
                <a:cs typeface="Arial"/>
              </a:rPr>
              <a:t>7:00</a:t>
            </a:r>
            <a:r>
              <a:rPr sz="900" b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30" dirty="0">
                <a:solidFill>
                  <a:srgbClr val="231F20"/>
                </a:solidFill>
                <a:latin typeface="Arial"/>
                <a:cs typeface="Arial"/>
              </a:rPr>
              <a:t>AM-</a:t>
            </a:r>
            <a:r>
              <a:rPr sz="900" b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231F20"/>
                </a:solidFill>
                <a:latin typeface="Arial"/>
                <a:cs typeface="Arial"/>
              </a:rPr>
              <a:t>3:00</a:t>
            </a:r>
            <a:r>
              <a:rPr sz="900" b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40" dirty="0">
                <a:solidFill>
                  <a:srgbClr val="231F20"/>
                </a:solidFill>
                <a:latin typeface="Arial"/>
                <a:cs typeface="Arial"/>
              </a:rPr>
              <a:t>PM</a:t>
            </a:r>
            <a:endParaRPr sz="900">
              <a:latin typeface="Arial"/>
              <a:cs typeface="Arial"/>
            </a:endParaRPr>
          </a:p>
          <a:p>
            <a:pPr marL="137795">
              <a:lnSpc>
                <a:spcPts val="940"/>
              </a:lnSpc>
              <a:spcBef>
                <a:spcPts val="815"/>
              </a:spcBef>
              <a:tabLst>
                <a:tab pos="1382395" algn="l"/>
                <a:tab pos="4848860" algn="l"/>
                <a:tab pos="6855459" algn="l"/>
              </a:tabLst>
            </a:pPr>
            <a:r>
              <a:rPr sz="900" b="1" spc="15" dirty="0">
                <a:solidFill>
                  <a:srgbClr val="231F20"/>
                </a:solidFill>
                <a:latin typeface="Arial"/>
                <a:cs typeface="Arial"/>
              </a:rPr>
              <a:t>Canóvanas	</a:t>
            </a:r>
            <a:r>
              <a:rPr sz="900" b="1" spc="-20" dirty="0">
                <a:solidFill>
                  <a:srgbClr val="231F20"/>
                </a:solidFill>
                <a:latin typeface="Arial"/>
                <a:cs typeface="Arial"/>
              </a:rPr>
              <a:t>CENTRO </a:t>
            </a:r>
            <a:r>
              <a:rPr sz="900" b="1" dirty="0">
                <a:solidFill>
                  <a:srgbClr val="231F20"/>
                </a:solidFill>
                <a:latin typeface="Arial"/>
                <a:cs typeface="Arial"/>
              </a:rPr>
              <a:t>DIAGNOSTICO </a:t>
            </a:r>
            <a:r>
              <a:rPr sz="900" b="1" spc="-15" dirty="0">
                <a:solidFill>
                  <a:srgbClr val="231F20"/>
                </a:solidFill>
                <a:latin typeface="Arial"/>
                <a:cs typeface="Arial"/>
              </a:rPr>
              <a:t>Y </a:t>
            </a:r>
            <a:r>
              <a:rPr sz="900" b="1" dirty="0">
                <a:solidFill>
                  <a:srgbClr val="231F20"/>
                </a:solidFill>
                <a:latin typeface="Arial"/>
                <a:cs typeface="Arial"/>
              </a:rPr>
              <a:t>TRATAMIENTO</a:t>
            </a:r>
            <a:r>
              <a:rPr sz="900" b="1" spc="-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20" dirty="0">
                <a:solidFill>
                  <a:srgbClr val="231F20"/>
                </a:solidFill>
                <a:latin typeface="Arial"/>
                <a:cs typeface="Arial"/>
              </a:rPr>
              <a:t>(cdt</a:t>
            </a:r>
            <a:r>
              <a:rPr sz="9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5" dirty="0">
                <a:solidFill>
                  <a:srgbClr val="231F20"/>
                </a:solidFill>
                <a:latin typeface="Arial"/>
                <a:cs typeface="Arial"/>
              </a:rPr>
              <a:t>canovanas)	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(787)438-6593	</a:t>
            </a:r>
            <a:r>
              <a:rPr sz="1350" b="1" spc="-30" baseline="6172" dirty="0">
                <a:solidFill>
                  <a:srgbClr val="231F20"/>
                </a:solidFill>
                <a:latin typeface="Arial"/>
                <a:cs typeface="Arial"/>
              </a:rPr>
              <a:t>L-V </a:t>
            </a:r>
            <a:r>
              <a:rPr sz="1350" b="1" spc="22" baseline="6172" dirty="0">
                <a:solidFill>
                  <a:srgbClr val="231F20"/>
                </a:solidFill>
                <a:latin typeface="Arial"/>
                <a:cs typeface="Arial"/>
              </a:rPr>
              <a:t>7:00AM </a:t>
            </a:r>
            <a:r>
              <a:rPr sz="1350" b="1" spc="15" baseline="6172" dirty="0">
                <a:solidFill>
                  <a:srgbClr val="231F20"/>
                </a:solidFill>
                <a:latin typeface="Arial"/>
                <a:cs typeface="Arial"/>
              </a:rPr>
              <a:t>-2:30PM </a:t>
            </a:r>
            <a:r>
              <a:rPr sz="1350" b="1" spc="22" baseline="6172" dirty="0">
                <a:solidFill>
                  <a:srgbClr val="231F20"/>
                </a:solidFill>
                <a:latin typeface="Arial"/>
                <a:cs typeface="Arial"/>
              </a:rPr>
              <a:t>Persona</a:t>
            </a:r>
            <a:r>
              <a:rPr sz="1350" b="1" spc="67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22" baseline="6172" dirty="0">
                <a:solidFill>
                  <a:srgbClr val="231F20"/>
                </a:solidFill>
                <a:latin typeface="Arial"/>
                <a:cs typeface="Arial"/>
              </a:rPr>
              <a:t>contacto:</a:t>
            </a:r>
            <a:endParaRPr sz="1350" baseline="6172">
              <a:latin typeface="Arial"/>
              <a:cs typeface="Arial"/>
            </a:endParaRPr>
          </a:p>
          <a:p>
            <a:pPr marR="1490345" algn="r">
              <a:lnSpc>
                <a:spcPts val="940"/>
              </a:lnSpc>
            </a:pPr>
            <a:r>
              <a:rPr sz="900" b="1" dirty="0">
                <a:solidFill>
                  <a:srgbClr val="231F20"/>
                </a:solidFill>
                <a:latin typeface="Arial"/>
                <a:cs typeface="Arial"/>
              </a:rPr>
              <a:t>Sra.</a:t>
            </a:r>
            <a:r>
              <a:rPr sz="900" b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60" dirty="0">
                <a:solidFill>
                  <a:srgbClr val="231F20"/>
                </a:solidFill>
                <a:latin typeface="Arial"/>
                <a:cs typeface="Arial"/>
              </a:rPr>
              <a:t>María</a:t>
            </a:r>
            <a:r>
              <a:rPr sz="900" b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35" dirty="0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sz="900" b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5" dirty="0">
                <a:solidFill>
                  <a:srgbClr val="231F20"/>
                </a:solidFill>
                <a:latin typeface="Arial"/>
                <a:cs typeface="Arial"/>
              </a:rPr>
              <a:t>los</a:t>
            </a:r>
            <a:r>
              <a:rPr sz="900" b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5" dirty="0">
                <a:solidFill>
                  <a:srgbClr val="231F20"/>
                </a:solidFill>
                <a:latin typeface="Arial"/>
                <a:cs typeface="Arial"/>
              </a:rPr>
              <a:t>Angeles</a:t>
            </a:r>
            <a:r>
              <a:rPr sz="900" b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5" dirty="0">
                <a:solidFill>
                  <a:srgbClr val="231F20"/>
                </a:solidFill>
                <a:latin typeface="Arial"/>
                <a:cs typeface="Arial"/>
              </a:rPr>
              <a:t>Díaz</a:t>
            </a:r>
            <a:endParaRPr sz="900">
              <a:latin typeface="Arial"/>
              <a:cs typeface="Arial"/>
            </a:endParaRPr>
          </a:p>
          <a:p>
            <a:pPr marL="137795" marR="664845">
              <a:lnSpc>
                <a:spcPts val="1900"/>
              </a:lnSpc>
              <a:spcBef>
                <a:spcPts val="105"/>
              </a:spcBef>
              <a:tabLst>
                <a:tab pos="1382395" algn="l"/>
                <a:tab pos="4848860" algn="l"/>
                <a:tab pos="6855459" algn="l"/>
              </a:tabLst>
            </a:pPr>
            <a:r>
              <a:rPr sz="900" b="1" spc="20" dirty="0">
                <a:solidFill>
                  <a:srgbClr val="231F20"/>
                </a:solidFill>
                <a:latin typeface="Arial"/>
                <a:cs typeface="Arial"/>
              </a:rPr>
              <a:t>Carolina	</a:t>
            </a:r>
            <a:r>
              <a:rPr sz="900" b="1" spc="-5" dirty="0">
                <a:solidFill>
                  <a:srgbClr val="231F20"/>
                </a:solidFill>
                <a:latin typeface="Arial"/>
                <a:cs typeface="Arial"/>
              </a:rPr>
              <a:t>CAROLINA </a:t>
            </a:r>
            <a:r>
              <a:rPr sz="900" b="1" spc="-20" dirty="0">
                <a:solidFill>
                  <a:srgbClr val="231F20"/>
                </a:solidFill>
                <a:latin typeface="Arial"/>
                <a:cs typeface="Arial"/>
              </a:rPr>
              <a:t>PEDIATRIC </a:t>
            </a:r>
            <a:r>
              <a:rPr sz="900" b="1" spc="-40" dirty="0">
                <a:solidFill>
                  <a:srgbClr val="231F20"/>
                </a:solidFill>
                <a:latin typeface="Arial"/>
                <a:cs typeface="Arial"/>
              </a:rPr>
              <a:t>CENTER </a:t>
            </a:r>
            <a:r>
              <a:rPr sz="900" b="1" spc="25" dirty="0">
                <a:solidFill>
                  <a:srgbClr val="231F20"/>
                </a:solidFill>
                <a:latin typeface="Arial"/>
                <a:cs typeface="Arial"/>
              </a:rPr>
              <a:t>(dra. </a:t>
            </a:r>
            <a:r>
              <a:rPr sz="900" b="1" spc="5" dirty="0">
                <a:solidFill>
                  <a:srgbClr val="231F20"/>
                </a:solidFill>
                <a:latin typeface="Arial"/>
                <a:cs typeface="Arial"/>
              </a:rPr>
              <a:t>Luz</a:t>
            </a:r>
            <a:r>
              <a:rPr sz="900" b="1" spc="-1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50" dirty="0">
                <a:solidFill>
                  <a:srgbClr val="231F20"/>
                </a:solidFill>
                <a:latin typeface="Arial"/>
                <a:cs typeface="Arial"/>
              </a:rPr>
              <a:t>Mundo</a:t>
            </a:r>
            <a:r>
              <a:rPr sz="9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Rodriguez)	(787)</a:t>
            </a:r>
            <a:r>
              <a:rPr sz="9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776-1570	</a:t>
            </a:r>
            <a:r>
              <a:rPr sz="900" b="1" spc="-85" dirty="0">
                <a:solidFill>
                  <a:srgbClr val="231F20"/>
                </a:solidFill>
                <a:latin typeface="Arial"/>
                <a:cs typeface="Arial"/>
              </a:rPr>
              <a:t>L-J</a:t>
            </a:r>
            <a:r>
              <a:rPr sz="9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231F20"/>
                </a:solidFill>
                <a:latin typeface="Arial"/>
                <a:cs typeface="Arial"/>
              </a:rPr>
              <a:t>8:00</a:t>
            </a:r>
            <a:r>
              <a:rPr sz="9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55" dirty="0">
                <a:solidFill>
                  <a:srgbClr val="231F20"/>
                </a:solidFill>
                <a:latin typeface="Arial"/>
                <a:cs typeface="Arial"/>
              </a:rPr>
              <a:t>AM</a:t>
            </a:r>
            <a:r>
              <a:rPr sz="9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231F20"/>
                </a:solidFill>
                <a:latin typeface="Arial"/>
                <a:cs typeface="Arial"/>
              </a:rPr>
              <a:t>-</a:t>
            </a:r>
            <a:r>
              <a:rPr sz="9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231F20"/>
                </a:solidFill>
                <a:latin typeface="Arial"/>
                <a:cs typeface="Arial"/>
              </a:rPr>
              <a:t>4:00</a:t>
            </a:r>
            <a:r>
              <a:rPr sz="9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50" dirty="0">
                <a:solidFill>
                  <a:srgbClr val="231F20"/>
                </a:solidFill>
                <a:latin typeface="Arial"/>
                <a:cs typeface="Arial"/>
              </a:rPr>
              <a:t>PM</a:t>
            </a:r>
            <a:r>
              <a:rPr sz="9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40" dirty="0">
                <a:solidFill>
                  <a:srgbClr val="231F20"/>
                </a:solidFill>
                <a:latin typeface="Arial"/>
                <a:cs typeface="Arial"/>
              </a:rPr>
              <a:t>V-S</a:t>
            </a:r>
            <a:r>
              <a:rPr sz="9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231F20"/>
                </a:solidFill>
                <a:latin typeface="Arial"/>
                <a:cs typeface="Arial"/>
              </a:rPr>
              <a:t>8:00</a:t>
            </a:r>
            <a:r>
              <a:rPr sz="9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AM-12:00</a:t>
            </a:r>
            <a:r>
              <a:rPr sz="9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40" dirty="0">
                <a:solidFill>
                  <a:srgbClr val="231F20"/>
                </a:solidFill>
                <a:latin typeface="Arial"/>
                <a:cs typeface="Arial"/>
              </a:rPr>
              <a:t>PM </a:t>
            </a:r>
            <a:r>
              <a:rPr sz="900" b="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20" dirty="0">
                <a:solidFill>
                  <a:srgbClr val="231F20"/>
                </a:solidFill>
                <a:latin typeface="Arial"/>
                <a:cs typeface="Arial"/>
              </a:rPr>
              <a:t>Carolina	</a:t>
            </a:r>
            <a:r>
              <a:rPr sz="900" b="1" spc="-10" dirty="0">
                <a:solidFill>
                  <a:srgbClr val="231F20"/>
                </a:solidFill>
                <a:latin typeface="Arial"/>
                <a:cs typeface="Arial"/>
              </a:rPr>
              <a:t>GRUPO </a:t>
            </a:r>
            <a:r>
              <a:rPr sz="900" b="1" spc="-50" dirty="0">
                <a:solidFill>
                  <a:srgbClr val="231F20"/>
                </a:solidFill>
                <a:latin typeface="Arial"/>
                <a:cs typeface="Arial"/>
              </a:rPr>
              <a:t>EMPRESAS </a:t>
            </a:r>
            <a:r>
              <a:rPr sz="900" b="1" spc="-25" dirty="0">
                <a:solidFill>
                  <a:srgbClr val="231F20"/>
                </a:solidFill>
                <a:latin typeface="Arial"/>
                <a:cs typeface="Arial"/>
              </a:rPr>
              <a:t>DE </a:t>
            </a:r>
            <a:r>
              <a:rPr sz="900" b="1" spc="-20" dirty="0">
                <a:solidFill>
                  <a:srgbClr val="231F20"/>
                </a:solidFill>
                <a:latin typeface="Arial"/>
                <a:cs typeface="Arial"/>
              </a:rPr>
              <a:t>SALUD </a:t>
            </a:r>
            <a:r>
              <a:rPr sz="900" b="1" spc="-25" dirty="0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sz="900" b="1" spc="-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5" dirty="0">
                <a:solidFill>
                  <a:srgbClr val="231F20"/>
                </a:solidFill>
                <a:latin typeface="Arial"/>
                <a:cs typeface="Arial"/>
              </a:rPr>
              <a:t>SAN</a:t>
            </a:r>
            <a:r>
              <a:rPr sz="9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20" dirty="0">
                <a:solidFill>
                  <a:srgbClr val="231F20"/>
                </a:solidFill>
                <a:latin typeface="Arial"/>
                <a:cs typeface="Arial"/>
              </a:rPr>
              <a:t>JUAN	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(787)</a:t>
            </a:r>
            <a:r>
              <a:rPr sz="9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767-1365	</a:t>
            </a:r>
            <a:r>
              <a:rPr sz="1350" b="1" spc="-30" baseline="6172" dirty="0">
                <a:solidFill>
                  <a:srgbClr val="231F20"/>
                </a:solidFill>
                <a:latin typeface="Arial"/>
                <a:cs typeface="Arial"/>
              </a:rPr>
              <a:t>L-V</a:t>
            </a:r>
            <a:r>
              <a:rPr sz="1350" b="1" spc="-67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baseline="6172" dirty="0">
                <a:solidFill>
                  <a:srgbClr val="231F20"/>
                </a:solidFill>
                <a:latin typeface="Arial"/>
                <a:cs typeface="Arial"/>
              </a:rPr>
              <a:t>7:00</a:t>
            </a:r>
            <a:r>
              <a:rPr sz="1350" b="1" spc="-67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15" baseline="6172" dirty="0">
                <a:solidFill>
                  <a:srgbClr val="231F20"/>
                </a:solidFill>
                <a:latin typeface="Arial"/>
                <a:cs typeface="Arial"/>
              </a:rPr>
              <a:t>AM-3:00</a:t>
            </a:r>
            <a:r>
              <a:rPr sz="1350" b="1" spc="-67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75" baseline="6172" dirty="0">
                <a:solidFill>
                  <a:srgbClr val="231F20"/>
                </a:solidFill>
                <a:latin typeface="Arial"/>
                <a:cs typeface="Arial"/>
              </a:rPr>
              <a:t>PM</a:t>
            </a:r>
            <a:r>
              <a:rPr sz="1350" b="1" spc="-67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15" baseline="6172" dirty="0">
                <a:solidFill>
                  <a:srgbClr val="231F20"/>
                </a:solidFill>
                <a:latin typeface="Arial"/>
                <a:cs typeface="Arial"/>
              </a:rPr>
              <a:t>Sábado</a:t>
            </a:r>
            <a:r>
              <a:rPr sz="1350" b="1" spc="-67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baseline="6172" dirty="0">
                <a:solidFill>
                  <a:srgbClr val="231F20"/>
                </a:solidFill>
                <a:latin typeface="Arial"/>
                <a:cs typeface="Arial"/>
              </a:rPr>
              <a:t>9:00</a:t>
            </a:r>
            <a:r>
              <a:rPr sz="1350" b="1" spc="-67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15" baseline="6172" dirty="0">
                <a:solidFill>
                  <a:srgbClr val="231F20"/>
                </a:solidFill>
                <a:latin typeface="Arial"/>
                <a:cs typeface="Arial"/>
              </a:rPr>
              <a:t>AM-2:00</a:t>
            </a:r>
            <a:r>
              <a:rPr sz="1350" b="1" spc="-67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60" baseline="6172" dirty="0">
                <a:solidFill>
                  <a:srgbClr val="231F20"/>
                </a:solidFill>
                <a:latin typeface="Arial"/>
                <a:cs typeface="Arial"/>
              </a:rPr>
              <a:t>PM </a:t>
            </a:r>
            <a:r>
              <a:rPr sz="1350" b="1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20" dirty="0">
                <a:solidFill>
                  <a:srgbClr val="231F20"/>
                </a:solidFill>
                <a:latin typeface="Arial"/>
                <a:cs typeface="Arial"/>
              </a:rPr>
              <a:t>Carolina	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VACUNACION</a:t>
            </a:r>
            <a:r>
              <a:rPr sz="9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25" dirty="0">
                <a:solidFill>
                  <a:srgbClr val="231F20"/>
                </a:solidFill>
                <a:latin typeface="Arial"/>
                <a:cs typeface="Arial"/>
              </a:rPr>
              <a:t>AL</a:t>
            </a:r>
            <a:r>
              <a:rPr sz="9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20" dirty="0">
                <a:solidFill>
                  <a:srgbClr val="231F20"/>
                </a:solidFill>
                <a:latin typeface="Arial"/>
                <a:cs typeface="Arial"/>
              </a:rPr>
              <a:t>DIA	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(787)</a:t>
            </a:r>
            <a:r>
              <a:rPr sz="9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701-5860	</a:t>
            </a:r>
            <a:r>
              <a:rPr sz="1350" b="1" spc="-127" baseline="6172" dirty="0">
                <a:solidFill>
                  <a:srgbClr val="231F20"/>
                </a:solidFill>
                <a:latin typeface="Arial"/>
                <a:cs typeface="Arial"/>
              </a:rPr>
              <a:t>L-J</a:t>
            </a:r>
            <a:r>
              <a:rPr sz="1350" b="1" spc="-82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baseline="6172" dirty="0">
                <a:solidFill>
                  <a:srgbClr val="231F20"/>
                </a:solidFill>
                <a:latin typeface="Arial"/>
                <a:cs typeface="Arial"/>
              </a:rPr>
              <a:t>9:00</a:t>
            </a:r>
            <a:r>
              <a:rPr sz="1350" b="1" spc="-82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82" baseline="6172" dirty="0">
                <a:solidFill>
                  <a:srgbClr val="231F20"/>
                </a:solidFill>
                <a:latin typeface="Arial"/>
                <a:cs typeface="Arial"/>
              </a:rPr>
              <a:t>AM</a:t>
            </a:r>
            <a:r>
              <a:rPr sz="1350" b="1" spc="-82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baseline="6172" dirty="0">
                <a:solidFill>
                  <a:srgbClr val="231F20"/>
                </a:solidFill>
                <a:latin typeface="Arial"/>
                <a:cs typeface="Arial"/>
              </a:rPr>
              <a:t>-</a:t>
            </a:r>
            <a:r>
              <a:rPr sz="1350" b="1" spc="-82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baseline="6172" dirty="0">
                <a:solidFill>
                  <a:srgbClr val="231F20"/>
                </a:solidFill>
                <a:latin typeface="Arial"/>
                <a:cs typeface="Arial"/>
              </a:rPr>
              <a:t>2:00</a:t>
            </a:r>
            <a:r>
              <a:rPr sz="1350" b="1" spc="-82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60" baseline="6172" dirty="0">
                <a:solidFill>
                  <a:srgbClr val="231F20"/>
                </a:solidFill>
                <a:latin typeface="Arial"/>
                <a:cs typeface="Arial"/>
              </a:rPr>
              <a:t>PM</a:t>
            </a:r>
            <a:endParaRPr sz="1350" baseline="6172">
              <a:latin typeface="Arial"/>
              <a:cs typeface="Arial"/>
            </a:endParaRPr>
          </a:p>
          <a:p>
            <a:pPr marL="137795">
              <a:lnSpc>
                <a:spcPct val="100000"/>
              </a:lnSpc>
              <a:spcBef>
                <a:spcPts val="620"/>
              </a:spcBef>
              <a:tabLst>
                <a:tab pos="1382395" algn="l"/>
                <a:tab pos="4848860" algn="l"/>
                <a:tab pos="6855459" algn="l"/>
              </a:tabLst>
            </a:pPr>
            <a:r>
              <a:rPr sz="900" b="1" spc="20" dirty="0">
                <a:solidFill>
                  <a:srgbClr val="231F20"/>
                </a:solidFill>
                <a:latin typeface="Arial"/>
                <a:cs typeface="Arial"/>
              </a:rPr>
              <a:t>Carolina	</a:t>
            </a:r>
            <a:r>
              <a:rPr sz="900" b="1" spc="-15" dirty="0">
                <a:solidFill>
                  <a:srgbClr val="231F20"/>
                </a:solidFill>
                <a:latin typeface="Arial"/>
                <a:cs typeface="Arial"/>
              </a:rPr>
              <a:t>VICTOR </a:t>
            </a:r>
            <a:r>
              <a:rPr sz="900" b="1" spc="-50" dirty="0">
                <a:solidFill>
                  <a:srgbClr val="231F20"/>
                </a:solidFill>
                <a:latin typeface="Arial"/>
                <a:cs typeface="Arial"/>
              </a:rPr>
              <a:t>TORRES</a:t>
            </a:r>
            <a:r>
              <a:rPr sz="9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5" dirty="0">
                <a:solidFill>
                  <a:srgbClr val="231F20"/>
                </a:solidFill>
                <a:latin typeface="Arial"/>
                <a:cs typeface="Arial"/>
              </a:rPr>
              <a:t>SANTO</a:t>
            </a:r>
            <a:r>
              <a:rPr sz="9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40" dirty="0">
                <a:solidFill>
                  <a:srgbClr val="231F20"/>
                </a:solidFill>
                <a:latin typeface="Arial"/>
                <a:cs typeface="Arial"/>
              </a:rPr>
              <a:t>DOMINGO	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(787)</a:t>
            </a:r>
            <a:r>
              <a:rPr sz="9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757-5075	</a:t>
            </a:r>
            <a:r>
              <a:rPr sz="1350" b="1" spc="-30" baseline="6172" dirty="0">
                <a:solidFill>
                  <a:srgbClr val="231F20"/>
                </a:solidFill>
                <a:latin typeface="Arial"/>
                <a:cs typeface="Arial"/>
              </a:rPr>
              <a:t>L-V </a:t>
            </a:r>
            <a:r>
              <a:rPr sz="1350" b="1" baseline="6172" dirty="0">
                <a:solidFill>
                  <a:srgbClr val="231F20"/>
                </a:solidFill>
                <a:latin typeface="Arial"/>
                <a:cs typeface="Arial"/>
              </a:rPr>
              <a:t>8:00 </a:t>
            </a:r>
            <a:r>
              <a:rPr sz="1350" b="1" spc="15" baseline="6172" dirty="0">
                <a:solidFill>
                  <a:srgbClr val="231F20"/>
                </a:solidFill>
                <a:latin typeface="Arial"/>
                <a:cs typeface="Arial"/>
              </a:rPr>
              <a:t>AM-1:00</a:t>
            </a:r>
            <a:r>
              <a:rPr sz="1350" b="1" spc="-240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60" baseline="6172" dirty="0">
                <a:solidFill>
                  <a:srgbClr val="231F20"/>
                </a:solidFill>
                <a:latin typeface="Arial"/>
                <a:cs typeface="Arial"/>
              </a:rPr>
              <a:t>PM</a:t>
            </a:r>
            <a:endParaRPr sz="1350" baseline="6172">
              <a:latin typeface="Arial"/>
              <a:cs typeface="Arial"/>
            </a:endParaRPr>
          </a:p>
          <a:p>
            <a:pPr marL="137795" marR="494030">
              <a:lnSpc>
                <a:spcPct val="175900"/>
              </a:lnSpc>
              <a:tabLst>
                <a:tab pos="1382395" algn="l"/>
                <a:tab pos="4848860" algn="l"/>
                <a:tab pos="6855459" algn="l"/>
              </a:tabLst>
            </a:pP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Ceiba	</a:t>
            </a:r>
            <a:r>
              <a:rPr sz="900" b="1" spc="-20" dirty="0">
                <a:solidFill>
                  <a:srgbClr val="231F20"/>
                </a:solidFill>
                <a:latin typeface="Arial"/>
                <a:cs typeface="Arial"/>
              </a:rPr>
              <a:t>CENTRO </a:t>
            </a:r>
            <a:r>
              <a:rPr sz="900" b="1" spc="-5" dirty="0">
                <a:solidFill>
                  <a:srgbClr val="231F20"/>
                </a:solidFill>
                <a:latin typeface="Arial"/>
                <a:cs typeface="Arial"/>
              </a:rPr>
              <a:t>DR. </a:t>
            </a:r>
            <a:r>
              <a:rPr sz="900" b="1" spc="-20" dirty="0">
                <a:solidFill>
                  <a:srgbClr val="231F20"/>
                </a:solidFill>
                <a:latin typeface="Arial"/>
                <a:cs typeface="Arial"/>
              </a:rPr>
              <a:t>ANGEL</a:t>
            </a:r>
            <a:r>
              <a:rPr sz="900" b="1" spc="-85" dirty="0">
                <a:solidFill>
                  <a:srgbClr val="231F20"/>
                </a:solidFill>
                <a:latin typeface="Arial"/>
                <a:cs typeface="Arial"/>
              </a:rPr>
              <a:t> S</a:t>
            </a:r>
            <a:r>
              <a:rPr sz="9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20" dirty="0">
                <a:solidFill>
                  <a:srgbClr val="231F20"/>
                </a:solidFill>
                <a:latin typeface="Arial"/>
                <a:cs typeface="Arial"/>
              </a:rPr>
              <a:t>MUNTANER	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(787)</a:t>
            </a:r>
            <a:r>
              <a:rPr sz="9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885-4446	</a:t>
            </a:r>
            <a:r>
              <a:rPr sz="1350" b="1" spc="60" baseline="12345" dirty="0">
                <a:solidFill>
                  <a:srgbClr val="231F20"/>
                </a:solidFill>
                <a:latin typeface="Arial"/>
                <a:cs typeface="Arial"/>
              </a:rPr>
              <a:t>Martes- </a:t>
            </a:r>
            <a:r>
              <a:rPr sz="1350" b="1" baseline="12345" dirty="0">
                <a:solidFill>
                  <a:srgbClr val="231F20"/>
                </a:solidFill>
                <a:latin typeface="Arial"/>
                <a:cs typeface="Arial"/>
              </a:rPr>
              <a:t>1:00 </a:t>
            </a:r>
            <a:r>
              <a:rPr sz="1350" b="1" spc="37" baseline="12345" dirty="0">
                <a:solidFill>
                  <a:srgbClr val="231F20"/>
                </a:solidFill>
                <a:latin typeface="Arial"/>
                <a:cs typeface="Arial"/>
              </a:rPr>
              <a:t>PM-4:00PM/</a:t>
            </a:r>
            <a:r>
              <a:rPr sz="1350" b="1" spc="-277" baseline="123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-30" baseline="12345" dirty="0">
                <a:solidFill>
                  <a:srgbClr val="231F20"/>
                </a:solidFill>
                <a:latin typeface="Arial"/>
                <a:cs typeface="Arial"/>
              </a:rPr>
              <a:t>Jueves</a:t>
            </a:r>
            <a:r>
              <a:rPr sz="1350" b="1" spc="-75" baseline="123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15" baseline="12345" dirty="0">
                <a:solidFill>
                  <a:srgbClr val="231F20"/>
                </a:solidFill>
                <a:latin typeface="Arial"/>
                <a:cs typeface="Arial"/>
              </a:rPr>
              <a:t>7:00AM-4:00PM </a:t>
            </a:r>
            <a:r>
              <a:rPr sz="1350" b="1" spc="-7" baseline="123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25" dirty="0">
                <a:solidFill>
                  <a:srgbClr val="231F20"/>
                </a:solidFill>
                <a:latin typeface="Arial"/>
                <a:cs typeface="Arial"/>
              </a:rPr>
              <a:t>Culebra	</a:t>
            </a:r>
            <a:r>
              <a:rPr sz="900" b="1" spc="-80" dirty="0">
                <a:solidFill>
                  <a:srgbClr val="231F20"/>
                </a:solidFill>
                <a:latin typeface="Arial"/>
                <a:cs typeface="Arial"/>
              </a:rPr>
              <a:t>CSC</a:t>
            </a:r>
            <a:r>
              <a:rPr sz="900" b="1" spc="-40" dirty="0">
                <a:solidFill>
                  <a:srgbClr val="231F20"/>
                </a:solidFill>
                <a:latin typeface="Arial"/>
                <a:cs typeface="Arial"/>
              </a:rPr>
              <a:t> CULEBRA	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(787)</a:t>
            </a:r>
            <a:r>
              <a:rPr sz="9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742-0001	</a:t>
            </a:r>
            <a:r>
              <a:rPr sz="1350" b="1" spc="-30" baseline="12345" dirty="0">
                <a:solidFill>
                  <a:srgbClr val="231F20"/>
                </a:solidFill>
                <a:latin typeface="Arial"/>
                <a:cs typeface="Arial"/>
              </a:rPr>
              <a:t>L-V </a:t>
            </a:r>
            <a:r>
              <a:rPr sz="1350" b="1" baseline="12345" dirty="0">
                <a:solidFill>
                  <a:srgbClr val="231F20"/>
                </a:solidFill>
                <a:latin typeface="Arial"/>
                <a:cs typeface="Arial"/>
              </a:rPr>
              <a:t>7:00 </a:t>
            </a:r>
            <a:r>
              <a:rPr sz="1350" b="1" spc="15" baseline="12345" dirty="0">
                <a:solidFill>
                  <a:srgbClr val="231F20"/>
                </a:solidFill>
                <a:latin typeface="Arial"/>
                <a:cs typeface="Arial"/>
              </a:rPr>
              <a:t>AM-4:30</a:t>
            </a:r>
            <a:r>
              <a:rPr sz="1350" b="1" spc="-240" baseline="123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60" baseline="12345" dirty="0">
                <a:solidFill>
                  <a:srgbClr val="231F20"/>
                </a:solidFill>
                <a:latin typeface="Arial"/>
                <a:cs typeface="Arial"/>
              </a:rPr>
              <a:t>PM</a:t>
            </a:r>
            <a:endParaRPr sz="1350" baseline="12345">
              <a:latin typeface="Arial"/>
              <a:cs typeface="Arial"/>
            </a:endParaRPr>
          </a:p>
          <a:p>
            <a:pPr marL="137795">
              <a:lnSpc>
                <a:spcPts val="840"/>
              </a:lnSpc>
              <a:spcBef>
                <a:spcPts val="819"/>
              </a:spcBef>
              <a:tabLst>
                <a:tab pos="1382395" algn="l"/>
                <a:tab pos="4848860" algn="l"/>
                <a:tab pos="6855459" algn="l"/>
              </a:tabLst>
            </a:pPr>
            <a:r>
              <a:rPr sz="900" b="1" spc="20" dirty="0">
                <a:solidFill>
                  <a:srgbClr val="231F20"/>
                </a:solidFill>
                <a:latin typeface="Arial"/>
                <a:cs typeface="Arial"/>
              </a:rPr>
              <a:t>Cupey/Trujillo</a:t>
            </a:r>
            <a:r>
              <a:rPr sz="9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25" dirty="0">
                <a:solidFill>
                  <a:srgbClr val="231F20"/>
                </a:solidFill>
                <a:latin typeface="Arial"/>
                <a:cs typeface="Arial"/>
              </a:rPr>
              <a:t>Alto	</a:t>
            </a:r>
            <a:r>
              <a:rPr sz="900" b="1" spc="-10" dirty="0">
                <a:solidFill>
                  <a:srgbClr val="231F20"/>
                </a:solidFill>
                <a:latin typeface="Arial"/>
                <a:cs typeface="Arial"/>
              </a:rPr>
              <a:t>GRUPO 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MEDICO</a:t>
            </a:r>
            <a:r>
              <a:rPr sz="900" b="1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5" dirty="0">
                <a:solidFill>
                  <a:srgbClr val="231F20"/>
                </a:solidFill>
                <a:latin typeface="Arial"/>
                <a:cs typeface="Arial"/>
              </a:rPr>
              <a:t>SAN</a:t>
            </a:r>
            <a:r>
              <a:rPr sz="9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30" dirty="0">
                <a:solidFill>
                  <a:srgbClr val="231F20"/>
                </a:solidFill>
                <a:latin typeface="Arial"/>
                <a:cs typeface="Arial"/>
              </a:rPr>
              <a:t>GERARDO	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(787) 293-2959 </a:t>
            </a:r>
            <a:r>
              <a:rPr sz="900" b="1" spc="135" dirty="0">
                <a:solidFill>
                  <a:srgbClr val="231F20"/>
                </a:solidFill>
                <a:latin typeface="Arial"/>
                <a:cs typeface="Arial"/>
              </a:rPr>
              <a:t>/</a:t>
            </a:r>
            <a:r>
              <a:rPr sz="900" b="1" spc="-1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(787)</a:t>
            </a:r>
            <a:r>
              <a:rPr sz="9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292-1836	</a:t>
            </a:r>
            <a:r>
              <a:rPr sz="1350" b="1" spc="15" baseline="18518" dirty="0">
                <a:solidFill>
                  <a:srgbClr val="231F20"/>
                </a:solidFill>
                <a:latin typeface="Arial"/>
                <a:cs typeface="Arial"/>
              </a:rPr>
              <a:t>Lunes</a:t>
            </a:r>
            <a:r>
              <a:rPr sz="1350" b="1" spc="-75" baseline="18518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44" baseline="18518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1350" b="1" spc="-75" baseline="18518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75" baseline="18518" dirty="0">
                <a:solidFill>
                  <a:srgbClr val="231F20"/>
                </a:solidFill>
                <a:latin typeface="Arial"/>
                <a:cs typeface="Arial"/>
              </a:rPr>
              <a:t>Martes</a:t>
            </a:r>
            <a:r>
              <a:rPr sz="1350" b="1" spc="-75" baseline="18518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baseline="18518" dirty="0">
                <a:solidFill>
                  <a:srgbClr val="231F20"/>
                </a:solidFill>
                <a:latin typeface="Arial"/>
                <a:cs typeface="Arial"/>
              </a:rPr>
              <a:t>8:00</a:t>
            </a:r>
            <a:r>
              <a:rPr sz="1350" b="1" spc="-75" baseline="18518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15" baseline="18518" dirty="0">
                <a:solidFill>
                  <a:srgbClr val="231F20"/>
                </a:solidFill>
                <a:latin typeface="Arial"/>
                <a:cs typeface="Arial"/>
              </a:rPr>
              <a:t>AM-1:00</a:t>
            </a:r>
            <a:r>
              <a:rPr sz="1350" b="1" spc="-75" baseline="18518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75" baseline="18518" dirty="0">
                <a:solidFill>
                  <a:srgbClr val="231F20"/>
                </a:solidFill>
                <a:latin typeface="Arial"/>
                <a:cs typeface="Arial"/>
              </a:rPr>
              <a:t>PM</a:t>
            </a:r>
            <a:r>
              <a:rPr sz="1350" b="1" spc="-75" baseline="18518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30" baseline="18518" dirty="0">
                <a:solidFill>
                  <a:srgbClr val="231F20"/>
                </a:solidFill>
                <a:latin typeface="Arial"/>
                <a:cs typeface="Arial"/>
              </a:rPr>
              <a:t>(Cupey)/Miercoles</a:t>
            </a:r>
            <a:endParaRPr sz="1350" baseline="18518">
              <a:latin typeface="Arial"/>
              <a:cs typeface="Arial"/>
            </a:endParaRPr>
          </a:p>
          <a:p>
            <a:pPr marR="1006475" algn="r">
              <a:lnSpc>
                <a:spcPts val="840"/>
              </a:lnSpc>
            </a:pPr>
            <a:r>
              <a:rPr sz="900" b="1" spc="30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9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20" dirty="0">
                <a:solidFill>
                  <a:srgbClr val="231F20"/>
                </a:solidFill>
                <a:latin typeface="Arial"/>
                <a:cs typeface="Arial"/>
              </a:rPr>
              <a:t>Jueves</a:t>
            </a:r>
            <a:r>
              <a:rPr sz="9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231F20"/>
                </a:solidFill>
                <a:latin typeface="Arial"/>
                <a:cs typeface="Arial"/>
              </a:rPr>
              <a:t>8:00</a:t>
            </a:r>
            <a:r>
              <a:rPr sz="9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AM-1:00</a:t>
            </a:r>
            <a:r>
              <a:rPr sz="9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50" dirty="0">
                <a:solidFill>
                  <a:srgbClr val="231F20"/>
                </a:solidFill>
                <a:latin typeface="Arial"/>
                <a:cs typeface="Arial"/>
              </a:rPr>
              <a:t>PM</a:t>
            </a:r>
            <a:r>
              <a:rPr sz="9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5" dirty="0">
                <a:solidFill>
                  <a:srgbClr val="231F20"/>
                </a:solidFill>
                <a:latin typeface="Arial"/>
                <a:cs typeface="Arial"/>
              </a:rPr>
              <a:t>(Trujillo</a:t>
            </a:r>
            <a:r>
              <a:rPr sz="900" b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5" dirty="0">
                <a:solidFill>
                  <a:srgbClr val="231F20"/>
                </a:solidFill>
                <a:latin typeface="Arial"/>
                <a:cs typeface="Arial"/>
              </a:rPr>
              <a:t>Alto)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400">
              <a:latin typeface="Times New Roman"/>
              <a:cs typeface="Times New Roman"/>
            </a:endParaRPr>
          </a:p>
          <a:p>
            <a:pPr marR="325755" algn="r">
              <a:lnSpc>
                <a:spcPct val="100000"/>
              </a:lnSpc>
            </a:pPr>
            <a:r>
              <a:rPr sz="700" b="1" spc="-190" dirty="0">
                <a:solidFill>
                  <a:srgbClr val="231F20"/>
                </a:solidFill>
                <a:latin typeface="Arial"/>
                <a:cs typeface="Arial"/>
              </a:rPr>
              <a:t>¿Ayuda                            </a:t>
            </a:r>
            <a:r>
              <a:rPr sz="700" b="1" spc="-195" dirty="0">
                <a:solidFill>
                  <a:srgbClr val="231F20"/>
                </a:solidFill>
                <a:latin typeface="Arial"/>
                <a:cs typeface="Arial"/>
              </a:rPr>
              <a:t>con</a:t>
            </a:r>
            <a:r>
              <a:rPr sz="700" b="1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00" b="1" spc="-190" dirty="0">
                <a:solidFill>
                  <a:srgbClr val="231F20"/>
                </a:solidFill>
                <a:latin typeface="Arial"/>
                <a:cs typeface="Arial"/>
              </a:rPr>
              <a:t>su                            </a:t>
            </a:r>
            <a:r>
              <a:rPr sz="700" b="1" spc="-160" dirty="0">
                <a:solidFill>
                  <a:srgbClr val="231F20"/>
                </a:solidFill>
                <a:latin typeface="Arial"/>
                <a:cs typeface="Arial"/>
              </a:rPr>
              <a:t>Plan    </a:t>
            </a:r>
            <a:r>
              <a:rPr sz="700" b="1" spc="-180" dirty="0">
                <a:solidFill>
                  <a:srgbClr val="231F20"/>
                </a:solidFill>
                <a:latin typeface="Arial"/>
                <a:cs typeface="Arial"/>
              </a:rPr>
              <a:t>de         </a:t>
            </a:r>
            <a:r>
              <a:rPr sz="700" b="1" spc="-170" dirty="0">
                <a:solidFill>
                  <a:srgbClr val="231F20"/>
                </a:solidFill>
                <a:latin typeface="Arial"/>
                <a:cs typeface="Arial"/>
              </a:rPr>
              <a:t>Salud     </a:t>
            </a:r>
            <a:r>
              <a:rPr sz="700" b="1" spc="-145" dirty="0">
                <a:solidFill>
                  <a:srgbClr val="231F20"/>
                </a:solidFill>
                <a:latin typeface="Arial"/>
                <a:cs typeface="Arial"/>
              </a:rPr>
              <a:t>del </a:t>
            </a:r>
            <a:r>
              <a:rPr sz="700" b="1" spc="-1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00" b="1" spc="-180" dirty="0">
                <a:solidFill>
                  <a:srgbClr val="231F20"/>
                </a:solidFill>
                <a:latin typeface="Arial"/>
                <a:cs typeface="Arial"/>
              </a:rPr>
              <a:t>Gobierno?</a:t>
            </a:r>
            <a:endParaRPr sz="700">
              <a:latin typeface="Arial"/>
              <a:cs typeface="Arial"/>
            </a:endParaRPr>
          </a:p>
          <a:p>
            <a:pPr marL="374015">
              <a:lnSpc>
                <a:spcPts val="3010"/>
              </a:lnSpc>
              <a:spcBef>
                <a:spcPts val="395"/>
              </a:spcBef>
            </a:pPr>
            <a:r>
              <a:rPr sz="2700" b="1" spc="15" dirty="0">
                <a:solidFill>
                  <a:srgbClr val="FFFFFF"/>
                </a:solidFill>
                <a:latin typeface="Arial"/>
                <a:cs typeface="Arial"/>
              </a:rPr>
              <a:t>Región</a:t>
            </a:r>
            <a:r>
              <a:rPr sz="2700" b="1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00" b="1" spc="120" dirty="0">
                <a:solidFill>
                  <a:srgbClr val="FFFFFF"/>
                </a:solidFill>
                <a:latin typeface="Arial"/>
                <a:cs typeface="Arial"/>
              </a:rPr>
              <a:t>Noreste</a:t>
            </a:r>
            <a:endParaRPr sz="2700">
              <a:latin typeface="Arial"/>
              <a:cs typeface="Arial"/>
            </a:endParaRPr>
          </a:p>
          <a:p>
            <a:pPr marR="304800" algn="r">
              <a:lnSpc>
                <a:spcPts val="480"/>
              </a:lnSpc>
            </a:pPr>
            <a:r>
              <a:rPr sz="600" spc="20" dirty="0">
                <a:solidFill>
                  <a:srgbClr val="231F20"/>
                </a:solidFill>
                <a:latin typeface="Gotham-Book"/>
                <a:cs typeface="Gotham-Book"/>
              </a:rPr>
              <a:t>Línea </a:t>
            </a:r>
            <a:r>
              <a:rPr sz="600" spc="10" dirty="0">
                <a:solidFill>
                  <a:srgbClr val="231F20"/>
                </a:solidFill>
                <a:latin typeface="Gotham-Book"/>
                <a:cs typeface="Gotham-Book"/>
              </a:rPr>
              <a:t>libre </a:t>
            </a:r>
            <a:r>
              <a:rPr sz="600" spc="20" dirty="0">
                <a:solidFill>
                  <a:srgbClr val="231F20"/>
                </a:solidFill>
                <a:latin typeface="Gotham-Book"/>
                <a:cs typeface="Gotham-Book"/>
              </a:rPr>
              <a:t>de</a:t>
            </a:r>
            <a:r>
              <a:rPr sz="600" spc="-35" dirty="0">
                <a:solidFill>
                  <a:srgbClr val="231F20"/>
                </a:solidFill>
                <a:latin typeface="Gotham-Book"/>
                <a:cs typeface="Gotham-Book"/>
              </a:rPr>
              <a:t> </a:t>
            </a:r>
            <a:r>
              <a:rPr sz="600" spc="15" dirty="0">
                <a:solidFill>
                  <a:srgbClr val="231F20"/>
                </a:solidFill>
                <a:latin typeface="Gotham-Book"/>
                <a:cs typeface="Gotham-Book"/>
              </a:rPr>
              <a:t>cargos</a:t>
            </a:r>
            <a:endParaRPr sz="600">
              <a:latin typeface="Gotham-Book"/>
              <a:cs typeface="Gotham-Book"/>
            </a:endParaRPr>
          </a:p>
          <a:p>
            <a:pPr marR="252095" algn="r">
              <a:lnSpc>
                <a:spcPts val="1130"/>
              </a:lnSpc>
            </a:pPr>
            <a:r>
              <a:rPr sz="900" b="1" spc="-5" dirty="0">
                <a:solidFill>
                  <a:srgbClr val="231F20"/>
                </a:solidFill>
                <a:latin typeface="Gotham"/>
                <a:cs typeface="Gotham"/>
              </a:rPr>
              <a:t>1-800-981-</a:t>
            </a:r>
            <a:r>
              <a:rPr sz="900" b="1" spc="-15" dirty="0">
                <a:solidFill>
                  <a:srgbClr val="231F20"/>
                </a:solidFill>
                <a:latin typeface="Gotham"/>
                <a:cs typeface="Gotham"/>
              </a:rPr>
              <a:t>2</a:t>
            </a:r>
            <a:r>
              <a:rPr sz="900" b="1" spc="-25" dirty="0">
                <a:solidFill>
                  <a:srgbClr val="231F20"/>
                </a:solidFill>
                <a:latin typeface="Gotham"/>
                <a:cs typeface="Gotham"/>
              </a:rPr>
              <a:t>7</a:t>
            </a:r>
            <a:r>
              <a:rPr sz="900" b="1" spc="-30" dirty="0">
                <a:solidFill>
                  <a:srgbClr val="231F20"/>
                </a:solidFill>
                <a:latin typeface="Gotham"/>
                <a:cs typeface="Gotham"/>
              </a:rPr>
              <a:t>3</a:t>
            </a:r>
            <a:r>
              <a:rPr sz="900" b="1" spc="-5" dirty="0">
                <a:solidFill>
                  <a:srgbClr val="231F20"/>
                </a:solidFill>
                <a:latin typeface="Gotham"/>
                <a:cs typeface="Gotham"/>
              </a:rPr>
              <a:t>7</a:t>
            </a:r>
            <a:endParaRPr sz="900">
              <a:latin typeface="Gotham"/>
              <a:cs typeface="Gotham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0" y="0"/>
            <a:ext cx="10058400" cy="77347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0"/>
            <a:ext cx="10058400" cy="737513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0" y="5425033"/>
            <a:ext cx="10058400" cy="234736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43414" y="299074"/>
            <a:ext cx="2012505" cy="82919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0" y="2006955"/>
            <a:ext cx="10058400" cy="5765800"/>
          </a:xfrm>
          <a:custGeom>
            <a:avLst/>
            <a:gdLst/>
            <a:ahLst/>
            <a:cxnLst/>
            <a:rect l="l" t="t" r="r" b="b"/>
            <a:pathLst>
              <a:path w="10058400" h="5765800">
                <a:moveTo>
                  <a:pt x="0" y="5765444"/>
                </a:moveTo>
                <a:lnTo>
                  <a:pt x="10058400" y="5765444"/>
                </a:lnTo>
                <a:lnTo>
                  <a:pt x="10058400" y="0"/>
                </a:lnTo>
                <a:lnTo>
                  <a:pt x="0" y="0"/>
                </a:lnTo>
                <a:lnTo>
                  <a:pt x="0" y="576544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0" y="6791083"/>
            <a:ext cx="6486639" cy="80601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 txBox="1"/>
          <p:nvPr/>
        </p:nvSpPr>
        <p:spPr>
          <a:xfrm>
            <a:off x="361900" y="6924902"/>
            <a:ext cx="3295700" cy="471283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lang="en-US" sz="2700" b="1" spc="15" smtClean="0">
                <a:solidFill>
                  <a:srgbClr val="FFFFFF"/>
                </a:solidFill>
                <a:latin typeface="Arial"/>
                <a:cs typeface="Arial"/>
              </a:rPr>
              <a:t>Northeast </a:t>
            </a:r>
            <a:r>
              <a:rPr lang="en-US" sz="2700" b="1" spc="15" dirty="0" smtClean="0">
                <a:solidFill>
                  <a:srgbClr val="FFFFFF"/>
                </a:solidFill>
                <a:latin typeface="Arial"/>
                <a:cs typeface="Arial"/>
              </a:rPr>
              <a:t>Region</a:t>
            </a:r>
            <a:r>
              <a:rPr lang="en-US" sz="2800" dirty="0" smtClean="0"/>
              <a:t> </a:t>
            </a:r>
            <a:endParaRPr lang="en-US" sz="2700" b="1" spc="15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02" name="Title 101"/>
          <p:cNvSpPr>
            <a:spLocks noGrp="1"/>
          </p:cNvSpPr>
          <p:nvPr>
            <p:ph type="title"/>
          </p:nvPr>
        </p:nvSpPr>
        <p:spPr>
          <a:xfrm>
            <a:off x="325551" y="460492"/>
            <a:ext cx="9407296" cy="377026"/>
          </a:xfrm>
        </p:spPr>
        <p:txBody>
          <a:bodyPr/>
          <a:lstStyle/>
          <a:p>
            <a:pPr algn="r"/>
            <a:r>
              <a:rPr lang="en-US" spc="-30" dirty="0" smtClean="0"/>
              <a:t>MONTHLY ACTIVITIES CALENDAR</a:t>
            </a:r>
            <a:endParaRPr lang="en-US" dirty="0"/>
          </a:p>
        </p:txBody>
      </p:sp>
      <p:pic>
        <p:nvPicPr>
          <p:cNvPr id="22" name="Picture 21" descr="logo MMMH ASES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909" y="6705600"/>
            <a:ext cx="2565091" cy="990600"/>
          </a:xfrm>
          <a:prstGeom prst="rect">
            <a:avLst/>
          </a:prstGeom>
        </p:spPr>
      </p:pic>
      <p:graphicFrame>
        <p:nvGraphicFramePr>
          <p:cNvPr id="29" name="object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6831871"/>
              </p:ext>
            </p:extLst>
          </p:nvPr>
        </p:nvGraphicFramePr>
        <p:xfrm>
          <a:off x="-6350" y="1828800"/>
          <a:ext cx="10058398" cy="453451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11350"/>
                <a:gridCol w="1295400"/>
                <a:gridCol w="1524000"/>
                <a:gridCol w="3657600"/>
                <a:gridCol w="1670048"/>
              </a:tblGrid>
              <a:tr h="283082">
                <a:tc>
                  <a:txBody>
                    <a:bodyPr/>
                    <a:lstStyle/>
                    <a:p>
                      <a:pPr marL="135255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lang="en-US" sz="1150" b="1" spc="15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NAME</a:t>
                      </a:r>
                      <a:r>
                        <a:rPr lang="en-US" sz="1150" b="1" spc="15" baseline="0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EVENT</a:t>
                      </a:r>
                      <a:endParaRPr sz="1150" dirty="0">
                        <a:latin typeface="Arial"/>
                        <a:cs typeface="Arial"/>
                      </a:endParaRPr>
                    </a:p>
                  </a:txBody>
                  <a:tcPr marL="0" marR="0" marT="48895" marB="0">
                    <a:solidFill>
                      <a:srgbClr val="F15D22"/>
                    </a:solidFill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lang="en-US" sz="1150" b="1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DAY</a:t>
                      </a:r>
                      <a:endParaRPr sz="1150" b="1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0" marR="0" marT="48895" marB="0">
                    <a:solidFill>
                      <a:srgbClr val="F15D22"/>
                    </a:solidFill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lang="en-US" sz="1150" b="1" spc="-55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TIME</a:t>
                      </a:r>
                      <a:endParaRPr sz="1150" dirty="0">
                        <a:latin typeface="Arial"/>
                        <a:cs typeface="Arial"/>
                      </a:endParaRPr>
                    </a:p>
                  </a:txBody>
                  <a:tcPr marL="0" marR="0" marT="48895" marB="0">
                    <a:solidFill>
                      <a:srgbClr val="F15D22"/>
                    </a:solidFill>
                  </a:tcPr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lang="en-US" sz="1150" b="1" spc="-25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VENUE</a:t>
                      </a:r>
                      <a:endParaRPr sz="1150" dirty="0">
                        <a:latin typeface="Arial"/>
                        <a:cs typeface="Arial"/>
                      </a:endParaRPr>
                    </a:p>
                  </a:txBody>
                  <a:tcPr marL="0" marR="0" marT="48895" marB="0"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15D22"/>
                    </a:solidFill>
                  </a:tcPr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lang="en-US" sz="1150" b="1" dirty="0" smtClean="0">
                          <a:latin typeface="Arial"/>
                          <a:cs typeface="Arial"/>
                        </a:rPr>
                        <a:t>DESCRIPTION</a:t>
                      </a:r>
                      <a:endParaRPr sz="1150" b="1" dirty="0">
                        <a:latin typeface="Arial"/>
                        <a:cs typeface="Arial"/>
                      </a:endParaRPr>
                    </a:p>
                  </a:txBody>
                  <a:tcPr marL="0" marR="0" marT="48895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15D22"/>
                    </a:solidFill>
                  </a:tcPr>
                </a:tc>
              </a:tr>
              <a:tr h="244195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Mental Health in Disaster Situation/ Integrated Model</a:t>
                      </a:r>
                      <a:b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</a:b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01/25/2018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08:00AM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N44 </a:t>
                      </a:r>
                      <a:r>
                        <a:rPr 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Concilio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de </a:t>
                      </a:r>
                      <a:r>
                        <a:rPr 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Salud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Loíza-Carr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. 188 Int. 187 </a:t>
                      </a:r>
                      <a:r>
                        <a:rPr 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Loiza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, PR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lang="en-US" sz="800" dirty="0" smtClean="0">
                          <a:latin typeface="+mj-lt"/>
                          <a:cs typeface="Arial"/>
                        </a:rPr>
                        <a:t>Educational</a:t>
                      </a:r>
                      <a:r>
                        <a:rPr lang="en-US" sz="800" baseline="0" dirty="0" smtClean="0">
                          <a:latin typeface="+mj-lt"/>
                          <a:cs typeface="Arial"/>
                        </a:rPr>
                        <a:t> Activity</a:t>
                      </a:r>
                      <a:endParaRPr sz="800" dirty="0">
                        <a:latin typeface="+mj-lt"/>
                        <a:cs typeface="Arial"/>
                      </a:endParaRPr>
                    </a:p>
                  </a:txBody>
                  <a:tcPr marL="0" marR="0" marT="52704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673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Women and Diabetes/ Integrated Model</a:t>
                      </a:r>
                    </a:p>
                  </a:txBody>
                  <a:tcPr marL="9525" marR="9525" marT="9525" marB="0"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01/25/2018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08:15AM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N44 Concilio de Salud Loíza-Carr. 188 Int. 187 Loiza, PR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lang="en-US" sz="800" dirty="0" smtClean="0">
                          <a:latin typeface="+mj-lt"/>
                          <a:cs typeface="Arial"/>
                        </a:rPr>
                        <a:t>Educational</a:t>
                      </a:r>
                      <a:r>
                        <a:rPr lang="en-US" sz="800" baseline="0" dirty="0" smtClean="0">
                          <a:latin typeface="+mj-lt"/>
                          <a:cs typeface="Arial"/>
                        </a:rPr>
                        <a:t> Activity</a:t>
                      </a:r>
                      <a:endParaRPr lang="en-US" sz="800" dirty="0">
                        <a:latin typeface="+mj-lt"/>
                        <a:cs typeface="Arial"/>
                      </a:endParaRPr>
                    </a:p>
                  </a:txBody>
                  <a:tcPr marL="0" marR="0" marT="1778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754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Prevention of Suicide/ Integrated Model</a:t>
                      </a:r>
                      <a:b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</a:b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01/25/2018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08:20AM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N25 CDT-Calle Corchado Final  Canóvanas, P.R.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lang="en-US" sz="800" dirty="0" smtClean="0">
                          <a:latin typeface="+mj-lt"/>
                          <a:cs typeface="Arial"/>
                        </a:rPr>
                        <a:t>Educational</a:t>
                      </a:r>
                      <a:r>
                        <a:rPr lang="en-US" sz="800" baseline="0" dirty="0" smtClean="0">
                          <a:latin typeface="+mj-lt"/>
                          <a:cs typeface="Arial"/>
                        </a:rPr>
                        <a:t> Activity</a:t>
                      </a:r>
                      <a:endParaRPr lang="en-US" sz="800" dirty="0">
                        <a:latin typeface="+mj-lt"/>
                        <a:cs typeface="Arial"/>
                      </a:endParaRPr>
                    </a:p>
                  </a:txBody>
                  <a:tcPr marL="0" marR="0" marT="2413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281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Take Control of Your Depression/ Integrated Model</a:t>
                      </a:r>
                      <a:b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</a:b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01/25/2018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08:30AM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N50 Dr. José Cintrón-Caribbean Medical Center Ofi. 102 Calle Muñoz Rivera Esq. General Valero 311  Fajardo, P.R.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lang="en-US" sz="800" dirty="0" smtClean="0">
                          <a:latin typeface="+mj-lt"/>
                          <a:cs typeface="Arial"/>
                        </a:rPr>
                        <a:t>Educational</a:t>
                      </a:r>
                      <a:r>
                        <a:rPr lang="en-US" sz="800" baseline="0" dirty="0" smtClean="0">
                          <a:latin typeface="+mj-lt"/>
                          <a:cs typeface="Arial"/>
                        </a:rPr>
                        <a:t> Activity</a:t>
                      </a:r>
                      <a:endParaRPr lang="en-US" sz="800" dirty="0">
                        <a:latin typeface="+mj-lt"/>
                        <a:cs typeface="Arial"/>
                      </a:endParaRPr>
                    </a:p>
                  </a:txBody>
                  <a:tcPr marL="0" marR="0" marT="50165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802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Flu/ Integrated Model</a:t>
                      </a:r>
                    </a:p>
                  </a:txBody>
                  <a:tcPr marL="9525" marR="9525" marT="9525" marB="0"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01/25/2018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08:30AM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Hospital UPR Dr. Federico Trilla-Carretera 3 Km 8.3 Ave 65 Infanterria  Carolina, PR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lang="en-US" sz="800" dirty="0" smtClean="0">
                          <a:latin typeface="+mj-lt"/>
                          <a:cs typeface="Arial"/>
                        </a:rPr>
                        <a:t>Educational</a:t>
                      </a:r>
                      <a:r>
                        <a:rPr lang="en-US" sz="800" baseline="0" dirty="0" smtClean="0">
                          <a:latin typeface="+mj-lt"/>
                          <a:cs typeface="Arial"/>
                        </a:rPr>
                        <a:t> Activity</a:t>
                      </a:r>
                      <a:endParaRPr lang="en-US" sz="800" dirty="0">
                        <a:latin typeface="+mj-lt"/>
                        <a:cs typeface="Arial"/>
                      </a:endParaRPr>
                    </a:p>
                  </a:txBody>
                  <a:tcPr marL="0" marR="0" marT="34925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Flu/ Integrated Model</a:t>
                      </a:r>
                    </a:p>
                  </a:txBody>
                  <a:tcPr marL="9525" marR="9525" marT="9525" marB="0"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01/25/2018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09:00AM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Medicaid-Calle Corchado Final Canóvanas, PR 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lang="en-US" sz="800" dirty="0" smtClean="0">
                          <a:latin typeface="+mj-lt"/>
                          <a:cs typeface="Arial"/>
                        </a:rPr>
                        <a:t>Educational</a:t>
                      </a:r>
                      <a:r>
                        <a:rPr lang="en-US" sz="800" baseline="0" dirty="0" smtClean="0">
                          <a:latin typeface="+mj-lt"/>
                          <a:cs typeface="Arial"/>
                        </a:rPr>
                        <a:t> Activity</a:t>
                      </a:r>
                      <a:endParaRPr lang="en-US" sz="800" dirty="0">
                        <a:latin typeface="+mj-lt"/>
                        <a:cs typeface="Arial"/>
                      </a:endParaRPr>
                    </a:p>
                  </a:txBody>
                  <a:tcPr marL="0" marR="0" marT="29209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363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Mental Health in Disaster Situation/ Integrated Model</a:t>
                      </a:r>
                      <a:b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</a:b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01/25/2018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09:00AM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Medicaid-Carr. 188 Intersección 187 Loiza PR 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lang="en-US" sz="800" dirty="0" smtClean="0">
                          <a:latin typeface="+mj-lt"/>
                          <a:cs typeface="Arial"/>
                        </a:rPr>
                        <a:t>Educational</a:t>
                      </a:r>
                      <a:r>
                        <a:rPr lang="en-US" sz="800" baseline="0" dirty="0" smtClean="0">
                          <a:latin typeface="+mj-lt"/>
                          <a:cs typeface="Arial"/>
                        </a:rPr>
                        <a:t> Activity</a:t>
                      </a:r>
                      <a:endParaRPr lang="en-US" sz="800" dirty="0">
                        <a:latin typeface="+mj-lt"/>
                        <a:cs typeface="Arial"/>
                      </a:endParaRPr>
                    </a:p>
                  </a:txBody>
                  <a:tcPr marL="0" marR="0" marT="13335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053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Gastroenteritis/ Integrated Model</a:t>
                      </a:r>
                    </a:p>
                  </a:txBody>
                  <a:tcPr marL="9525" marR="9525" marT="9525" marB="0"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01/25/2018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09:00AM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N50 Hematology Oncology Institute-Fajardo-Ave. Osvaldo Molina # 149 Fajardo, PR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lang="en-US" sz="800" dirty="0" smtClean="0">
                          <a:latin typeface="+mj-lt"/>
                          <a:cs typeface="Arial"/>
                        </a:rPr>
                        <a:t>Educational</a:t>
                      </a:r>
                      <a:r>
                        <a:rPr lang="en-US" sz="800" baseline="0" dirty="0" smtClean="0">
                          <a:latin typeface="+mj-lt"/>
                          <a:cs typeface="Arial"/>
                        </a:rPr>
                        <a:t> Activity</a:t>
                      </a:r>
                      <a:endParaRPr lang="en-US" sz="800" dirty="0">
                        <a:latin typeface="+mj-lt"/>
                        <a:cs typeface="Arial"/>
                      </a:endParaRPr>
                    </a:p>
                  </a:txBody>
                  <a:tcPr marL="0" marR="0" marT="3683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731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Women and Diabetes/ Integrated Model</a:t>
                      </a:r>
                    </a:p>
                  </a:txBody>
                  <a:tcPr marL="9525" marR="9525" marT="9525" marB="0"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01/25/2018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09:15AM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Medicaid-Carr. 188 Intersección 187 Loiza PR 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lang="en-US" sz="800" dirty="0" smtClean="0">
                          <a:latin typeface="+mj-lt"/>
                          <a:cs typeface="Arial"/>
                        </a:rPr>
                        <a:t>Educational</a:t>
                      </a:r>
                      <a:r>
                        <a:rPr lang="en-US" sz="800" baseline="0" dirty="0" smtClean="0">
                          <a:latin typeface="+mj-lt"/>
                          <a:cs typeface="Arial"/>
                        </a:rPr>
                        <a:t> Activity</a:t>
                      </a:r>
                      <a:endParaRPr lang="en-US" sz="800" dirty="0">
                        <a:latin typeface="+mj-lt"/>
                        <a:cs typeface="Arial"/>
                      </a:endParaRPr>
                    </a:p>
                  </a:txBody>
                  <a:tcPr marL="0" marR="0" marT="2413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526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Hand Wash/ Integrated Model</a:t>
                      </a:r>
                    </a:p>
                  </a:txBody>
                  <a:tcPr marL="9525" marR="9525" marT="9525" marB="0"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01/25/2018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09:20AM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Medicaid-Calle Corchado Final Canóvanas, PR 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lang="en-US" sz="800" dirty="0" smtClean="0">
                          <a:latin typeface="+mj-lt"/>
                          <a:cs typeface="Arial"/>
                        </a:rPr>
                        <a:t>Educational</a:t>
                      </a:r>
                      <a:r>
                        <a:rPr lang="en-US" sz="800" baseline="0" dirty="0" smtClean="0">
                          <a:latin typeface="+mj-lt"/>
                          <a:cs typeface="Arial"/>
                        </a:rPr>
                        <a:t> Activity</a:t>
                      </a:r>
                      <a:endParaRPr lang="en-US" sz="800" dirty="0">
                        <a:latin typeface="+mj-lt"/>
                        <a:cs typeface="Arial"/>
                      </a:endParaRPr>
                    </a:p>
                  </a:txBody>
                  <a:tcPr marL="0" marR="0" marT="31115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217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Flu/ Integrated Model</a:t>
                      </a:r>
                    </a:p>
                  </a:txBody>
                  <a:tcPr marL="9525" marR="9525" marT="9525" marB="0"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01/25/2018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09:30AM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N36 Instituto Médico Familiar-Calle Ignacio Arzuaga # 105 Esquina San Rafael Carolina, PR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lang="en-US" sz="800" dirty="0" smtClean="0">
                          <a:latin typeface="+mj-lt"/>
                          <a:cs typeface="Arial"/>
                        </a:rPr>
                        <a:t>Educational</a:t>
                      </a:r>
                      <a:r>
                        <a:rPr lang="en-US" sz="800" baseline="0" dirty="0" smtClean="0">
                          <a:latin typeface="+mj-lt"/>
                          <a:cs typeface="Arial"/>
                        </a:rPr>
                        <a:t> Activity</a:t>
                      </a:r>
                      <a:endParaRPr lang="en-US" sz="800" dirty="0">
                        <a:latin typeface="+mj-lt"/>
                        <a:cs typeface="Arial"/>
                      </a:endParaRPr>
                    </a:p>
                  </a:txBody>
                  <a:tcPr marL="0" marR="0" marT="57785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673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Prevention of Suicide/ Integrated Model</a:t>
                      </a:r>
                      <a:b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</a:b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01/25/2018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09:30AM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N50 Hematology Oncology Institute-Fajardo-Ave. Osvaldo Molina # 149 Fajardo, PR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lang="en-US" sz="800" dirty="0" smtClean="0">
                          <a:latin typeface="+mj-lt"/>
                          <a:cs typeface="Arial"/>
                        </a:rPr>
                        <a:t>Educational</a:t>
                      </a:r>
                      <a:r>
                        <a:rPr lang="en-US" sz="800" baseline="0" dirty="0" smtClean="0">
                          <a:latin typeface="+mj-lt"/>
                          <a:cs typeface="Arial"/>
                        </a:rPr>
                        <a:t> Activity</a:t>
                      </a:r>
                      <a:endParaRPr lang="en-US" sz="800" dirty="0">
                        <a:latin typeface="+mj-lt"/>
                        <a:cs typeface="Arial"/>
                      </a:endParaRPr>
                    </a:p>
                  </a:txBody>
                  <a:tcPr marL="0" marR="0" marT="4191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351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Flu/ Integrated Model</a:t>
                      </a:r>
                    </a:p>
                  </a:txBody>
                  <a:tcPr marL="9525" marR="9525" marT="9525" marB="0"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01/25/2018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10:00AM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N11 </a:t>
                      </a:r>
                      <a:r>
                        <a:rPr 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Gupo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Médico </a:t>
                      </a:r>
                      <a:r>
                        <a:rPr 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Aliados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del </a:t>
                      </a:r>
                      <a:r>
                        <a:rPr 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Noreste-Urb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. </a:t>
                      </a:r>
                      <a:r>
                        <a:rPr 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Loiza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Valley </a:t>
                      </a:r>
                      <a:r>
                        <a:rPr 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Calle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Orquidea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# 41 A  </a:t>
                      </a:r>
                      <a:r>
                        <a:rPr 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Canóvanas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, P.R.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lang="en-US" sz="800" dirty="0" smtClean="0">
                          <a:latin typeface="+mj-lt"/>
                          <a:cs typeface="Arial"/>
                        </a:rPr>
                        <a:t>Educational</a:t>
                      </a:r>
                      <a:r>
                        <a:rPr lang="en-US" sz="800" baseline="0" dirty="0" smtClean="0">
                          <a:latin typeface="+mj-lt"/>
                          <a:cs typeface="Arial"/>
                        </a:rPr>
                        <a:t> Activity</a:t>
                      </a:r>
                      <a:endParaRPr lang="en-US" sz="800" dirty="0">
                        <a:latin typeface="+mj-lt"/>
                        <a:cs typeface="Arial"/>
                      </a:endParaRPr>
                    </a:p>
                  </a:txBody>
                  <a:tcPr marL="0" marR="0" marT="29844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228600" y="6172200"/>
            <a:ext cx="9525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300" b="1" dirty="0" err="1" smtClean="0">
                <a:latin typeface="Arial"/>
                <a:cs typeface="Arial"/>
              </a:rPr>
              <a:t>Activities</a:t>
            </a:r>
            <a:r>
              <a:rPr lang="es-ES_tradnl" sz="1300" b="1" dirty="0" smtClean="0">
                <a:latin typeface="Arial"/>
                <a:cs typeface="Arial"/>
              </a:rPr>
              <a:t> </a:t>
            </a:r>
            <a:r>
              <a:rPr lang="es-ES_tradnl" sz="1300" b="1" dirty="0" err="1" smtClean="0">
                <a:latin typeface="Arial"/>
                <a:cs typeface="Arial"/>
              </a:rPr>
              <a:t>subject</a:t>
            </a:r>
            <a:r>
              <a:rPr lang="es-ES_tradnl" sz="1300" b="1" dirty="0" smtClean="0">
                <a:latin typeface="Arial"/>
                <a:cs typeface="Arial"/>
              </a:rPr>
              <a:t> to </a:t>
            </a:r>
            <a:r>
              <a:rPr lang="es-ES_tradnl" sz="1300" b="1" dirty="0" err="1" smtClean="0">
                <a:latin typeface="Arial"/>
                <a:cs typeface="Arial"/>
              </a:rPr>
              <a:t>change</a:t>
            </a:r>
            <a:r>
              <a:rPr lang="es-ES_tradnl" sz="1300" b="1" dirty="0" smtClean="0">
                <a:latin typeface="Arial"/>
                <a:cs typeface="Arial"/>
              </a:rPr>
              <a:t>. </a:t>
            </a:r>
            <a:r>
              <a:rPr lang="es-ES_tradnl" sz="1300" b="1" dirty="0" err="1" smtClean="0">
                <a:latin typeface="Arial"/>
                <a:cs typeface="Arial"/>
              </a:rPr>
              <a:t>Contact</a:t>
            </a:r>
            <a:r>
              <a:rPr lang="es-ES_tradnl" sz="1300" b="1" dirty="0" smtClean="0">
                <a:latin typeface="Arial"/>
                <a:cs typeface="Arial"/>
              </a:rPr>
              <a:t> </a:t>
            </a:r>
            <a:r>
              <a:rPr lang="es-PR" sz="1400" b="1" dirty="0" err="1" smtClean="0"/>
              <a:t>Enrollee</a:t>
            </a:r>
            <a:r>
              <a:rPr lang="es-PR" sz="1400" b="1" dirty="0" smtClean="0"/>
              <a:t> </a:t>
            </a:r>
            <a:r>
              <a:rPr lang="es-PR" sz="1400" b="1" dirty="0" err="1" smtClean="0"/>
              <a:t>Services</a:t>
            </a:r>
            <a:r>
              <a:rPr lang="es-PR" sz="1400" b="1" dirty="0" smtClean="0"/>
              <a:t> </a:t>
            </a:r>
            <a:r>
              <a:rPr lang="es-PR" sz="1400" b="1" dirty="0" err="1" smtClean="0"/>
              <a:t>for</a:t>
            </a:r>
            <a:r>
              <a:rPr lang="es-PR" sz="1400" b="1" dirty="0" smtClean="0"/>
              <a:t> </a:t>
            </a:r>
            <a:r>
              <a:rPr lang="es-PR" sz="1400" b="1" dirty="0" err="1" smtClean="0"/>
              <a:t>confirmation</a:t>
            </a:r>
            <a:endParaRPr lang="es-ES_tradnl" sz="1300" b="1" dirty="0">
              <a:latin typeface="Arial"/>
              <a:cs typeface="Arial"/>
            </a:endParaRPr>
          </a:p>
          <a:p>
            <a:r>
              <a:rPr lang="es-ES_tradnl" sz="1200" dirty="0">
                <a:latin typeface="Arial"/>
                <a:cs typeface="Arial"/>
              </a:rPr>
              <a:t>1-844-336-3331 </a:t>
            </a:r>
            <a:r>
              <a:rPr lang="es-ES_tradnl" sz="1200" dirty="0" smtClean="0">
                <a:latin typeface="Arial"/>
                <a:cs typeface="Arial"/>
              </a:rPr>
              <a:t>(</a:t>
            </a:r>
            <a:r>
              <a:rPr lang="es-ES_tradnl" sz="1200" dirty="0" err="1" smtClean="0">
                <a:latin typeface="Arial"/>
                <a:cs typeface="Arial"/>
              </a:rPr>
              <a:t>toll</a:t>
            </a:r>
            <a:r>
              <a:rPr lang="es-ES_tradnl" sz="1200" dirty="0" smtClean="0">
                <a:latin typeface="Arial"/>
                <a:cs typeface="Arial"/>
              </a:rPr>
              <a:t> free), 787</a:t>
            </a:r>
            <a:r>
              <a:rPr lang="es-ES_tradnl" sz="1200" dirty="0">
                <a:latin typeface="Arial"/>
                <a:cs typeface="Arial"/>
              </a:rPr>
              <a:t>-999-4411 TTY </a:t>
            </a:r>
            <a:r>
              <a:rPr lang="es-ES_tradnl" sz="1200" dirty="0" smtClean="0">
                <a:latin typeface="Arial"/>
                <a:cs typeface="Arial"/>
              </a:rPr>
              <a:t>(</a:t>
            </a:r>
            <a:r>
              <a:rPr lang="es-ES_tradnl" sz="1200" dirty="0" err="1" smtClean="0">
                <a:latin typeface="Arial"/>
                <a:cs typeface="Arial"/>
              </a:rPr>
              <a:t>hearing</a:t>
            </a:r>
            <a:r>
              <a:rPr lang="es-ES_tradnl" sz="1200" dirty="0" smtClean="0">
                <a:latin typeface="Arial"/>
                <a:cs typeface="Arial"/>
              </a:rPr>
              <a:t> </a:t>
            </a:r>
            <a:r>
              <a:rPr lang="es-ES_tradnl" sz="1200" dirty="0" err="1" smtClean="0">
                <a:latin typeface="Arial"/>
                <a:cs typeface="Arial"/>
              </a:rPr>
              <a:t>impaired</a:t>
            </a:r>
            <a:r>
              <a:rPr lang="es-ES_tradnl" sz="1200" dirty="0" smtClean="0">
                <a:latin typeface="Arial"/>
                <a:cs typeface="Arial"/>
              </a:rPr>
              <a:t>)</a:t>
            </a:r>
            <a:r>
              <a:rPr lang="es-ES_tradnl" sz="1200" dirty="0">
                <a:latin typeface="Arial"/>
                <a:cs typeface="Arial"/>
              </a:rPr>
              <a:t> </a:t>
            </a:r>
            <a:r>
              <a:rPr lang="es-ES_tradnl" sz="1200" dirty="0" smtClean="0">
                <a:latin typeface="Arial"/>
                <a:cs typeface="Arial"/>
              </a:rPr>
              <a:t>de </a:t>
            </a:r>
            <a:r>
              <a:rPr lang="es-ES_tradnl" sz="1200" dirty="0" err="1" smtClean="0">
                <a:latin typeface="Arial"/>
                <a:cs typeface="Arial"/>
              </a:rPr>
              <a:t>Monday</a:t>
            </a:r>
            <a:r>
              <a:rPr lang="es-ES_tradnl" sz="1200" dirty="0" smtClean="0">
                <a:latin typeface="Arial"/>
                <a:cs typeface="Arial"/>
              </a:rPr>
              <a:t> </a:t>
            </a:r>
            <a:r>
              <a:rPr lang="es-ES_tradnl" sz="1200" dirty="0" err="1" smtClean="0">
                <a:latin typeface="Arial"/>
                <a:cs typeface="Arial"/>
              </a:rPr>
              <a:t>through</a:t>
            </a:r>
            <a:r>
              <a:rPr lang="es-ES_tradnl" sz="1200" dirty="0" smtClean="0">
                <a:latin typeface="Arial"/>
                <a:cs typeface="Arial"/>
              </a:rPr>
              <a:t> Friday </a:t>
            </a:r>
            <a:r>
              <a:rPr lang="es-ES_tradnl" sz="1200" dirty="0">
                <a:latin typeface="Arial"/>
                <a:cs typeface="Arial"/>
              </a:rPr>
              <a:t>7:00 a.m. </a:t>
            </a:r>
            <a:r>
              <a:rPr lang="es-ES_tradnl" sz="1200" dirty="0" smtClean="0">
                <a:latin typeface="Arial"/>
                <a:cs typeface="Arial"/>
              </a:rPr>
              <a:t>to  </a:t>
            </a:r>
            <a:r>
              <a:rPr lang="es-ES_tradnl" sz="1200" dirty="0">
                <a:latin typeface="Arial"/>
                <a:cs typeface="Arial"/>
              </a:rPr>
              <a:t>7:00 p.m.</a:t>
            </a:r>
          </a:p>
          <a:p>
            <a:endParaRPr lang="en-US" sz="1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851993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1723872"/>
            <a:ext cx="10058400" cy="28321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35255">
              <a:lnSpc>
                <a:spcPct val="100000"/>
              </a:lnSpc>
              <a:spcBef>
                <a:spcPts val="185"/>
              </a:spcBef>
              <a:tabLst>
                <a:tab pos="1382395" algn="l"/>
                <a:tab pos="4844415" algn="l"/>
                <a:tab pos="6835775" algn="l"/>
              </a:tabLst>
            </a:pPr>
            <a:r>
              <a:rPr sz="1150" b="1" spc="15" dirty="0">
                <a:solidFill>
                  <a:srgbClr val="231F20"/>
                </a:solidFill>
                <a:latin typeface="Arial"/>
                <a:cs typeface="Arial"/>
              </a:rPr>
              <a:t>MUNICIPIO	</a:t>
            </a:r>
            <a:r>
              <a:rPr sz="1150" b="1" spc="-20" dirty="0">
                <a:solidFill>
                  <a:srgbClr val="231F20"/>
                </a:solidFill>
                <a:latin typeface="Arial"/>
                <a:cs typeface="Arial"/>
              </a:rPr>
              <a:t>NOMBRE </a:t>
            </a:r>
            <a:r>
              <a:rPr sz="1150" b="1" spc="-60" dirty="0">
                <a:solidFill>
                  <a:srgbClr val="231F20"/>
                </a:solidFill>
                <a:latin typeface="Arial"/>
                <a:cs typeface="Arial"/>
              </a:rPr>
              <a:t>DE </a:t>
            </a:r>
            <a:r>
              <a:rPr sz="1150" b="1" spc="-55" dirty="0">
                <a:solidFill>
                  <a:srgbClr val="231F20"/>
                </a:solidFill>
                <a:latin typeface="Arial"/>
                <a:cs typeface="Arial"/>
              </a:rPr>
              <a:t>LA </a:t>
            </a:r>
            <a:r>
              <a:rPr sz="1150" b="1" spc="-30" dirty="0">
                <a:solidFill>
                  <a:srgbClr val="231F20"/>
                </a:solidFill>
                <a:latin typeface="Arial"/>
                <a:cs typeface="Arial"/>
              </a:rPr>
              <a:t>CLINICA </a:t>
            </a:r>
            <a:r>
              <a:rPr sz="1150" b="1" spc="155" dirty="0">
                <a:solidFill>
                  <a:srgbClr val="231F20"/>
                </a:solidFill>
                <a:latin typeface="Arial"/>
                <a:cs typeface="Arial"/>
              </a:rPr>
              <a:t>/</a:t>
            </a:r>
            <a:r>
              <a:rPr sz="1150" b="1" spc="-1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50" b="1" spc="-20" dirty="0">
                <a:solidFill>
                  <a:srgbClr val="231F20"/>
                </a:solidFill>
                <a:latin typeface="Arial"/>
                <a:cs typeface="Arial"/>
              </a:rPr>
              <a:t>TIPO </a:t>
            </a:r>
            <a:r>
              <a:rPr sz="1150" b="1" spc="-60" dirty="0">
                <a:solidFill>
                  <a:srgbClr val="231F20"/>
                </a:solidFill>
                <a:latin typeface="Arial"/>
                <a:cs typeface="Arial"/>
              </a:rPr>
              <a:t>DE </a:t>
            </a:r>
            <a:r>
              <a:rPr sz="1150" b="1" spc="-35" dirty="0">
                <a:solidFill>
                  <a:srgbClr val="231F20"/>
                </a:solidFill>
                <a:latin typeface="Arial"/>
                <a:cs typeface="Arial"/>
              </a:rPr>
              <a:t>FACILIDAD	</a:t>
            </a:r>
            <a:r>
              <a:rPr sz="1150" b="1" spc="-55" dirty="0">
                <a:solidFill>
                  <a:srgbClr val="231F20"/>
                </a:solidFill>
                <a:latin typeface="Arial"/>
                <a:cs typeface="Arial"/>
              </a:rPr>
              <a:t>TELÉFONO	</a:t>
            </a:r>
            <a:r>
              <a:rPr sz="1150" b="1" spc="-25" dirty="0">
                <a:solidFill>
                  <a:srgbClr val="231F20"/>
                </a:solidFill>
                <a:latin typeface="Arial"/>
                <a:cs typeface="Arial"/>
              </a:rPr>
              <a:t>HORARIO</a:t>
            </a:r>
            <a:endParaRPr sz="115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265770" y="1711523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0"/>
                </a:moveTo>
                <a:lnTo>
                  <a:pt x="0" y="12349"/>
                </a:lnTo>
              </a:path>
            </a:pathLst>
          </a:custGeom>
          <a:ln w="11010">
            <a:solidFill>
              <a:srgbClr val="F15D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22259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F15D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268234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F15D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293212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F15D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316492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F15D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341451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F15D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374408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F15D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398538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F15D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422668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F15D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446798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F15D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469831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F15D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730192" y="1711523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0"/>
                </a:moveTo>
                <a:lnTo>
                  <a:pt x="0" y="12349"/>
                </a:lnTo>
              </a:path>
            </a:pathLst>
          </a:custGeom>
          <a:ln w="11010">
            <a:solidFill>
              <a:srgbClr val="F15D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721636" y="1711523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0"/>
                </a:moveTo>
                <a:lnTo>
                  <a:pt x="0" y="12349"/>
                </a:lnTo>
              </a:path>
            </a:pathLst>
          </a:custGeom>
          <a:ln w="11010">
            <a:solidFill>
              <a:srgbClr val="F15D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6791058"/>
            <a:ext cx="6486652" cy="8060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0" y="1952370"/>
            <a:ext cx="10058400" cy="5820410"/>
          </a:xfrm>
          <a:prstGeom prst="rect">
            <a:avLst/>
          </a:prstGeom>
        </p:spPr>
        <p:txBody>
          <a:bodyPr vert="horz" wrap="square" lIns="0" tIns="82550" rIns="0" bIns="0" rtlCol="0">
            <a:spAutoFit/>
          </a:bodyPr>
          <a:lstStyle/>
          <a:p>
            <a:pPr marL="137795">
              <a:lnSpc>
                <a:spcPct val="100000"/>
              </a:lnSpc>
              <a:spcBef>
                <a:spcPts val="650"/>
              </a:spcBef>
              <a:tabLst>
                <a:tab pos="1382395" algn="l"/>
                <a:tab pos="4848860" algn="l"/>
                <a:tab pos="6855459" algn="l"/>
              </a:tabLst>
            </a:pPr>
            <a:r>
              <a:rPr sz="900" b="1" spc="35" dirty="0">
                <a:solidFill>
                  <a:srgbClr val="231F20"/>
                </a:solidFill>
                <a:latin typeface="Arial"/>
                <a:cs typeface="Arial"/>
              </a:rPr>
              <a:t>Bayamon	</a:t>
            </a:r>
            <a:r>
              <a:rPr sz="900" b="1" spc="-20" dirty="0">
                <a:solidFill>
                  <a:srgbClr val="231F20"/>
                </a:solidFill>
                <a:latin typeface="Arial"/>
                <a:cs typeface="Arial"/>
              </a:rPr>
              <a:t>CENTRO </a:t>
            </a:r>
            <a:r>
              <a:rPr sz="900" b="1" spc="-25" dirty="0">
                <a:solidFill>
                  <a:srgbClr val="231F20"/>
                </a:solidFill>
                <a:latin typeface="Arial"/>
                <a:cs typeface="Arial"/>
              </a:rPr>
              <a:t>DE </a:t>
            </a:r>
            <a:r>
              <a:rPr sz="900" b="1" spc="-35" dirty="0">
                <a:solidFill>
                  <a:srgbClr val="231F20"/>
                </a:solidFill>
                <a:latin typeface="Arial"/>
                <a:cs typeface="Arial"/>
              </a:rPr>
              <a:t>SERVICIOS</a:t>
            </a:r>
            <a:r>
              <a:rPr sz="900" b="1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25" dirty="0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sz="9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20" dirty="0">
                <a:solidFill>
                  <a:srgbClr val="231F20"/>
                </a:solidFill>
                <a:latin typeface="Arial"/>
                <a:cs typeface="Arial"/>
              </a:rPr>
              <a:t>SALUD	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(787)</a:t>
            </a:r>
            <a:r>
              <a:rPr sz="9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520-8449	</a:t>
            </a:r>
            <a:r>
              <a:rPr sz="900" b="1" spc="-20" dirty="0">
                <a:solidFill>
                  <a:srgbClr val="231F20"/>
                </a:solidFill>
                <a:latin typeface="Arial"/>
                <a:cs typeface="Arial"/>
              </a:rPr>
              <a:t>L-V</a:t>
            </a:r>
            <a:r>
              <a:rPr sz="900" b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231F20"/>
                </a:solidFill>
                <a:latin typeface="Arial"/>
                <a:cs typeface="Arial"/>
              </a:rPr>
              <a:t>8:00</a:t>
            </a:r>
            <a:r>
              <a:rPr sz="900" b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30" dirty="0">
                <a:solidFill>
                  <a:srgbClr val="231F20"/>
                </a:solidFill>
                <a:latin typeface="Arial"/>
                <a:cs typeface="Arial"/>
              </a:rPr>
              <a:t>AM-</a:t>
            </a:r>
            <a:r>
              <a:rPr sz="900" b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231F20"/>
                </a:solidFill>
                <a:latin typeface="Arial"/>
                <a:cs typeface="Arial"/>
              </a:rPr>
              <a:t>4:00</a:t>
            </a:r>
            <a:r>
              <a:rPr sz="900" b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40" dirty="0">
                <a:solidFill>
                  <a:srgbClr val="231F20"/>
                </a:solidFill>
                <a:latin typeface="Arial"/>
                <a:cs typeface="Arial"/>
              </a:rPr>
              <a:t>PM</a:t>
            </a:r>
            <a:endParaRPr sz="900">
              <a:latin typeface="Arial"/>
              <a:cs typeface="Arial"/>
            </a:endParaRPr>
          </a:p>
          <a:p>
            <a:pPr marL="137795">
              <a:lnSpc>
                <a:spcPts val="990"/>
              </a:lnSpc>
              <a:spcBef>
                <a:spcPts val="715"/>
              </a:spcBef>
              <a:tabLst>
                <a:tab pos="1382395" algn="l"/>
                <a:tab pos="4848860" algn="l"/>
                <a:tab pos="6855459" algn="l"/>
              </a:tabLst>
            </a:pPr>
            <a:r>
              <a:rPr sz="1350" b="1" spc="52" baseline="6172" dirty="0">
                <a:solidFill>
                  <a:srgbClr val="231F20"/>
                </a:solidFill>
                <a:latin typeface="Arial"/>
                <a:cs typeface="Arial"/>
              </a:rPr>
              <a:t>Bayamon	</a:t>
            </a:r>
            <a:r>
              <a:rPr sz="1350" b="1" spc="-30" baseline="6172" dirty="0">
                <a:solidFill>
                  <a:srgbClr val="231F20"/>
                </a:solidFill>
                <a:latin typeface="Arial"/>
                <a:cs typeface="Arial"/>
              </a:rPr>
              <a:t>CENTRO </a:t>
            </a:r>
            <a:r>
              <a:rPr sz="1350" b="1" spc="-22" baseline="6172" dirty="0">
                <a:solidFill>
                  <a:srgbClr val="231F20"/>
                </a:solidFill>
                <a:latin typeface="Arial"/>
                <a:cs typeface="Arial"/>
              </a:rPr>
              <a:t>PEDIATRICO </a:t>
            </a:r>
            <a:r>
              <a:rPr sz="1350" b="1" spc="-37" baseline="6172" dirty="0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sz="1350" b="1" spc="-120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15" baseline="6172" dirty="0">
                <a:solidFill>
                  <a:srgbClr val="231F20"/>
                </a:solidFill>
                <a:latin typeface="Arial"/>
                <a:cs typeface="Arial"/>
              </a:rPr>
              <a:t>RIO</a:t>
            </a:r>
            <a:r>
              <a:rPr sz="1350" b="1" spc="-60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67" baseline="6172" dirty="0">
                <a:solidFill>
                  <a:srgbClr val="231F20"/>
                </a:solidFill>
                <a:latin typeface="Arial"/>
                <a:cs typeface="Arial"/>
              </a:rPr>
              <a:t>HONDO	</a:t>
            </a:r>
            <a:r>
              <a:rPr sz="1350" b="1" spc="15" baseline="6172" dirty="0">
                <a:solidFill>
                  <a:srgbClr val="231F20"/>
                </a:solidFill>
                <a:latin typeface="Arial"/>
                <a:cs typeface="Arial"/>
              </a:rPr>
              <a:t>(787)780-1908	</a:t>
            </a:r>
            <a:r>
              <a:rPr sz="900" b="1" spc="30" dirty="0">
                <a:solidFill>
                  <a:srgbClr val="231F20"/>
                </a:solidFill>
                <a:latin typeface="Arial"/>
                <a:cs typeface="Arial"/>
              </a:rPr>
              <a:t>Dr.</a:t>
            </a:r>
            <a:r>
              <a:rPr sz="900" b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65" dirty="0">
                <a:solidFill>
                  <a:srgbClr val="231F20"/>
                </a:solidFill>
                <a:latin typeface="Arial"/>
                <a:cs typeface="Arial"/>
              </a:rPr>
              <a:t>Martín</a:t>
            </a:r>
            <a:r>
              <a:rPr sz="900" b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45" dirty="0">
                <a:solidFill>
                  <a:srgbClr val="231F20"/>
                </a:solidFill>
                <a:latin typeface="Arial"/>
                <a:cs typeface="Arial"/>
              </a:rPr>
              <a:t>Martinó-</a:t>
            </a:r>
            <a:r>
              <a:rPr sz="900" b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5" dirty="0">
                <a:solidFill>
                  <a:srgbClr val="231F20"/>
                </a:solidFill>
                <a:latin typeface="Arial"/>
                <a:cs typeface="Arial"/>
              </a:rPr>
              <a:t>L,M,M-7:30AM-4:00PM</a:t>
            </a:r>
            <a:endParaRPr sz="900">
              <a:latin typeface="Arial"/>
              <a:cs typeface="Arial"/>
            </a:endParaRPr>
          </a:p>
          <a:p>
            <a:pPr marR="419734" algn="r">
              <a:lnSpc>
                <a:spcPts val="900"/>
              </a:lnSpc>
            </a:pPr>
            <a:r>
              <a:rPr sz="900" b="1" spc="-5" dirty="0">
                <a:solidFill>
                  <a:srgbClr val="231F20"/>
                </a:solidFill>
                <a:latin typeface="Arial"/>
                <a:cs typeface="Arial"/>
              </a:rPr>
              <a:t>V- 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8:00-12:00PM/Vacunación-L-V</a:t>
            </a:r>
            <a:r>
              <a:rPr sz="900" b="1" spc="-1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7:30AM-11:00AM</a:t>
            </a:r>
            <a:endParaRPr sz="900">
              <a:latin typeface="Arial"/>
              <a:cs typeface="Arial"/>
            </a:endParaRPr>
          </a:p>
          <a:p>
            <a:pPr marL="6855459">
              <a:lnSpc>
                <a:spcPts val="990"/>
              </a:lnSpc>
            </a:pPr>
            <a:r>
              <a:rPr sz="900" b="1" spc="30" dirty="0">
                <a:solidFill>
                  <a:srgbClr val="231F20"/>
                </a:solidFill>
                <a:latin typeface="Arial"/>
                <a:cs typeface="Arial"/>
              </a:rPr>
              <a:t>Dr.</a:t>
            </a:r>
            <a:r>
              <a:rPr sz="9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50" dirty="0">
                <a:solidFill>
                  <a:srgbClr val="231F20"/>
                </a:solidFill>
                <a:latin typeface="Arial"/>
                <a:cs typeface="Arial"/>
              </a:rPr>
              <a:t>José</a:t>
            </a:r>
            <a:r>
              <a:rPr sz="9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40" dirty="0">
                <a:solidFill>
                  <a:srgbClr val="231F20"/>
                </a:solidFill>
                <a:latin typeface="Arial"/>
                <a:cs typeface="Arial"/>
              </a:rPr>
              <a:t>Martinó(orden</a:t>
            </a:r>
            <a:r>
              <a:rPr sz="9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35" dirty="0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sz="9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20" dirty="0">
                <a:solidFill>
                  <a:srgbClr val="231F20"/>
                </a:solidFill>
                <a:latin typeface="Arial"/>
                <a:cs typeface="Arial"/>
              </a:rPr>
              <a:t>llegada)</a:t>
            </a:r>
            <a:r>
              <a:rPr sz="9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231F20"/>
                </a:solidFill>
                <a:latin typeface="Arial"/>
                <a:cs typeface="Arial"/>
              </a:rPr>
              <a:t>L-V-8:30AM-2:00PM</a:t>
            </a:r>
            <a:endParaRPr sz="900">
              <a:latin typeface="Arial"/>
              <a:cs typeface="Arial"/>
            </a:endParaRPr>
          </a:p>
          <a:p>
            <a:pPr marL="137795" marR="2037714">
              <a:lnSpc>
                <a:spcPct val="185000"/>
              </a:lnSpc>
              <a:tabLst>
                <a:tab pos="1382395" algn="l"/>
                <a:tab pos="4848860" algn="l"/>
                <a:tab pos="6855459" algn="l"/>
              </a:tabLst>
            </a:pPr>
            <a:r>
              <a:rPr sz="900" b="1" spc="35" dirty="0">
                <a:solidFill>
                  <a:srgbClr val="231F20"/>
                </a:solidFill>
                <a:latin typeface="Arial"/>
                <a:cs typeface="Arial"/>
              </a:rPr>
              <a:t>Bayamon	</a:t>
            </a:r>
            <a:r>
              <a:rPr sz="900" b="1" spc="-5" dirty="0">
                <a:solidFill>
                  <a:srgbClr val="231F20"/>
                </a:solidFill>
                <a:latin typeface="Arial"/>
                <a:cs typeface="Arial"/>
              </a:rPr>
              <a:t>CLINICA </a:t>
            </a:r>
            <a:r>
              <a:rPr sz="900" b="1" spc="-25" dirty="0">
                <a:solidFill>
                  <a:srgbClr val="231F20"/>
                </a:solidFill>
                <a:latin typeface="Arial"/>
                <a:cs typeface="Arial"/>
              </a:rPr>
              <a:t>DE 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VACUNACION </a:t>
            </a:r>
            <a:r>
              <a:rPr sz="900" b="1" spc="-20" dirty="0">
                <a:solidFill>
                  <a:srgbClr val="231F20"/>
                </a:solidFill>
                <a:latin typeface="Arial"/>
                <a:cs typeface="Arial"/>
              </a:rPr>
              <a:t>CDT</a:t>
            </a:r>
            <a:r>
              <a:rPr sz="900" b="1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10" dirty="0">
                <a:solidFill>
                  <a:srgbClr val="231F20"/>
                </a:solidFill>
                <a:latin typeface="Arial"/>
                <a:cs typeface="Arial"/>
              </a:rPr>
              <a:t>GMSP,</a:t>
            </a:r>
            <a:r>
              <a:rPr sz="9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25" dirty="0">
                <a:solidFill>
                  <a:srgbClr val="231F20"/>
                </a:solidFill>
                <a:latin typeface="Arial"/>
                <a:cs typeface="Arial"/>
              </a:rPr>
              <a:t>INC	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(787)</a:t>
            </a:r>
            <a:r>
              <a:rPr sz="9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625-6129	</a:t>
            </a:r>
            <a:r>
              <a:rPr sz="1350" b="1" spc="-30" baseline="-12345" dirty="0">
                <a:solidFill>
                  <a:srgbClr val="231F20"/>
                </a:solidFill>
                <a:latin typeface="Arial"/>
                <a:cs typeface="Arial"/>
              </a:rPr>
              <a:t>L-V </a:t>
            </a:r>
            <a:r>
              <a:rPr sz="1350" b="1" baseline="-12345" dirty="0">
                <a:solidFill>
                  <a:srgbClr val="231F20"/>
                </a:solidFill>
                <a:latin typeface="Arial"/>
                <a:cs typeface="Arial"/>
              </a:rPr>
              <a:t>7:00</a:t>
            </a:r>
            <a:r>
              <a:rPr sz="1350" b="1" spc="-150" baseline="-123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15" baseline="-12345" dirty="0">
                <a:solidFill>
                  <a:srgbClr val="231F20"/>
                </a:solidFill>
                <a:latin typeface="Arial"/>
                <a:cs typeface="Arial"/>
              </a:rPr>
              <a:t>AM-2:00</a:t>
            </a:r>
            <a:r>
              <a:rPr sz="1350" b="1" spc="-89" baseline="-123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60" baseline="-12345" dirty="0">
                <a:solidFill>
                  <a:srgbClr val="231F20"/>
                </a:solidFill>
                <a:latin typeface="Arial"/>
                <a:cs typeface="Arial"/>
              </a:rPr>
              <a:t>PM </a:t>
            </a:r>
            <a:r>
              <a:rPr sz="1350" b="1" baseline="-123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52" baseline="6172" dirty="0">
                <a:solidFill>
                  <a:srgbClr val="231F20"/>
                </a:solidFill>
                <a:latin typeface="Arial"/>
                <a:cs typeface="Arial"/>
              </a:rPr>
              <a:t>Bayamon	</a:t>
            </a:r>
            <a:r>
              <a:rPr sz="1350" b="1" spc="22" baseline="6172" dirty="0">
                <a:solidFill>
                  <a:srgbClr val="231F20"/>
                </a:solidFill>
                <a:latin typeface="Arial"/>
                <a:cs typeface="Arial"/>
              </a:rPr>
              <a:t>NEW VISION</a:t>
            </a:r>
            <a:r>
              <a:rPr sz="1350" b="1" spc="-120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-7" baseline="6172" dirty="0">
                <a:solidFill>
                  <a:srgbClr val="231F20"/>
                </a:solidFill>
                <a:latin typeface="Arial"/>
                <a:cs typeface="Arial"/>
              </a:rPr>
              <a:t>MEDICAL</a:t>
            </a:r>
            <a:r>
              <a:rPr sz="1350" b="1" spc="-60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-7" baseline="6172" dirty="0">
                <a:solidFill>
                  <a:srgbClr val="231F20"/>
                </a:solidFill>
                <a:latin typeface="Arial"/>
                <a:cs typeface="Arial"/>
              </a:rPr>
              <a:t>DIAGNOSTIC	</a:t>
            </a:r>
            <a:r>
              <a:rPr sz="1350" b="1" spc="15" baseline="6172" dirty="0">
                <a:solidFill>
                  <a:srgbClr val="231F20"/>
                </a:solidFill>
                <a:latin typeface="Arial"/>
                <a:cs typeface="Arial"/>
              </a:rPr>
              <a:t>(787)778-5311</a:t>
            </a:r>
            <a:r>
              <a:rPr sz="1350" b="1" spc="-60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82" baseline="6172" dirty="0">
                <a:solidFill>
                  <a:srgbClr val="231F20"/>
                </a:solidFill>
                <a:latin typeface="Arial"/>
                <a:cs typeface="Arial"/>
              </a:rPr>
              <a:t>ext</a:t>
            </a:r>
            <a:r>
              <a:rPr sz="1350" b="1" spc="-60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30" baseline="6172" dirty="0">
                <a:solidFill>
                  <a:srgbClr val="231F20"/>
                </a:solidFill>
                <a:latin typeface="Arial"/>
                <a:cs typeface="Arial"/>
              </a:rPr>
              <a:t>213	</a:t>
            </a:r>
            <a:r>
              <a:rPr sz="900" b="1" spc="-20" dirty="0">
                <a:solidFill>
                  <a:srgbClr val="231F20"/>
                </a:solidFill>
                <a:latin typeface="Arial"/>
                <a:cs typeface="Arial"/>
              </a:rPr>
              <a:t>L-V</a:t>
            </a:r>
            <a:r>
              <a:rPr sz="900" b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231F20"/>
                </a:solidFill>
                <a:latin typeface="Arial"/>
                <a:cs typeface="Arial"/>
              </a:rPr>
              <a:t>7:00</a:t>
            </a:r>
            <a:r>
              <a:rPr sz="900" b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30" dirty="0">
                <a:solidFill>
                  <a:srgbClr val="231F20"/>
                </a:solidFill>
                <a:latin typeface="Arial"/>
                <a:cs typeface="Arial"/>
              </a:rPr>
              <a:t>AM-</a:t>
            </a:r>
            <a:r>
              <a:rPr sz="900" b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231F20"/>
                </a:solidFill>
                <a:latin typeface="Arial"/>
                <a:cs typeface="Arial"/>
              </a:rPr>
              <a:t>3:00</a:t>
            </a:r>
            <a:r>
              <a:rPr sz="900" b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40" dirty="0">
                <a:solidFill>
                  <a:srgbClr val="231F20"/>
                </a:solidFill>
                <a:latin typeface="Arial"/>
                <a:cs typeface="Arial"/>
              </a:rPr>
              <a:t>PM</a:t>
            </a:r>
            <a:endParaRPr sz="900">
              <a:latin typeface="Arial"/>
              <a:cs typeface="Arial"/>
            </a:endParaRPr>
          </a:p>
          <a:p>
            <a:pPr marL="137795">
              <a:lnSpc>
                <a:spcPct val="100000"/>
              </a:lnSpc>
              <a:spcBef>
                <a:spcPts val="720"/>
              </a:spcBef>
              <a:tabLst>
                <a:tab pos="1382395" algn="l"/>
                <a:tab pos="4848860" algn="l"/>
                <a:tab pos="6855459" algn="l"/>
              </a:tabLst>
            </a:pPr>
            <a:r>
              <a:rPr sz="900" b="1" spc="15" dirty="0">
                <a:solidFill>
                  <a:srgbClr val="231F20"/>
                </a:solidFill>
                <a:latin typeface="Arial"/>
                <a:cs typeface="Arial"/>
              </a:rPr>
              <a:t>Canovanas	</a:t>
            </a:r>
            <a:r>
              <a:rPr sz="900" b="1" spc="5" dirty="0">
                <a:solidFill>
                  <a:srgbClr val="231F20"/>
                </a:solidFill>
                <a:latin typeface="Arial"/>
                <a:cs typeface="Arial"/>
              </a:rPr>
              <a:t>S.M.</a:t>
            </a:r>
            <a:r>
              <a:rPr sz="9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5" dirty="0">
                <a:solidFill>
                  <a:srgbClr val="231F20"/>
                </a:solidFill>
                <a:latin typeface="Arial"/>
                <a:cs typeface="Arial"/>
              </a:rPr>
              <a:t>MEDICAL</a:t>
            </a:r>
            <a:r>
              <a:rPr sz="9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60" dirty="0">
                <a:solidFill>
                  <a:srgbClr val="231F20"/>
                </a:solidFill>
                <a:latin typeface="Arial"/>
                <a:cs typeface="Arial"/>
              </a:rPr>
              <a:t>SERVICES	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(787) 876-5000 </a:t>
            </a:r>
            <a:r>
              <a:rPr sz="900" b="1" spc="135" dirty="0">
                <a:solidFill>
                  <a:srgbClr val="231F20"/>
                </a:solidFill>
                <a:latin typeface="Arial"/>
                <a:cs typeface="Arial"/>
              </a:rPr>
              <a:t>/</a:t>
            </a:r>
            <a:r>
              <a:rPr sz="900" b="1" spc="-11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(787)</a:t>
            </a:r>
            <a:r>
              <a:rPr sz="9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957-0740	</a:t>
            </a:r>
            <a:r>
              <a:rPr sz="900" b="1" spc="-20" dirty="0">
                <a:solidFill>
                  <a:srgbClr val="231F20"/>
                </a:solidFill>
                <a:latin typeface="Arial"/>
                <a:cs typeface="Arial"/>
              </a:rPr>
              <a:t>L-V</a:t>
            </a:r>
            <a:r>
              <a:rPr sz="900" b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231F20"/>
                </a:solidFill>
                <a:latin typeface="Arial"/>
                <a:cs typeface="Arial"/>
              </a:rPr>
              <a:t>7:00</a:t>
            </a:r>
            <a:r>
              <a:rPr sz="900" b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30" dirty="0">
                <a:solidFill>
                  <a:srgbClr val="231F20"/>
                </a:solidFill>
                <a:latin typeface="Arial"/>
                <a:cs typeface="Arial"/>
              </a:rPr>
              <a:t>AM-</a:t>
            </a:r>
            <a:r>
              <a:rPr sz="900" b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231F20"/>
                </a:solidFill>
                <a:latin typeface="Arial"/>
                <a:cs typeface="Arial"/>
              </a:rPr>
              <a:t>3:00</a:t>
            </a:r>
            <a:r>
              <a:rPr sz="900" b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40" dirty="0">
                <a:solidFill>
                  <a:srgbClr val="231F20"/>
                </a:solidFill>
                <a:latin typeface="Arial"/>
                <a:cs typeface="Arial"/>
              </a:rPr>
              <a:t>PM</a:t>
            </a:r>
            <a:endParaRPr sz="900">
              <a:latin typeface="Arial"/>
              <a:cs typeface="Arial"/>
            </a:endParaRPr>
          </a:p>
          <a:p>
            <a:pPr marL="137795">
              <a:lnSpc>
                <a:spcPts val="940"/>
              </a:lnSpc>
              <a:spcBef>
                <a:spcPts val="815"/>
              </a:spcBef>
              <a:tabLst>
                <a:tab pos="1382395" algn="l"/>
                <a:tab pos="4848860" algn="l"/>
                <a:tab pos="6855459" algn="l"/>
              </a:tabLst>
            </a:pPr>
            <a:r>
              <a:rPr sz="900" b="1" spc="15" dirty="0">
                <a:solidFill>
                  <a:srgbClr val="231F20"/>
                </a:solidFill>
                <a:latin typeface="Arial"/>
                <a:cs typeface="Arial"/>
              </a:rPr>
              <a:t>Canóvanas	</a:t>
            </a:r>
            <a:r>
              <a:rPr sz="900" b="1" spc="-20" dirty="0">
                <a:solidFill>
                  <a:srgbClr val="231F20"/>
                </a:solidFill>
                <a:latin typeface="Arial"/>
                <a:cs typeface="Arial"/>
              </a:rPr>
              <a:t>CENTRO </a:t>
            </a:r>
            <a:r>
              <a:rPr sz="900" b="1" dirty="0">
                <a:solidFill>
                  <a:srgbClr val="231F20"/>
                </a:solidFill>
                <a:latin typeface="Arial"/>
                <a:cs typeface="Arial"/>
              </a:rPr>
              <a:t>DIAGNOSTICO </a:t>
            </a:r>
            <a:r>
              <a:rPr sz="900" b="1" spc="-15" dirty="0">
                <a:solidFill>
                  <a:srgbClr val="231F20"/>
                </a:solidFill>
                <a:latin typeface="Arial"/>
                <a:cs typeface="Arial"/>
              </a:rPr>
              <a:t>Y </a:t>
            </a:r>
            <a:r>
              <a:rPr sz="900" b="1" dirty="0">
                <a:solidFill>
                  <a:srgbClr val="231F20"/>
                </a:solidFill>
                <a:latin typeface="Arial"/>
                <a:cs typeface="Arial"/>
              </a:rPr>
              <a:t>TRATAMIENTO</a:t>
            </a:r>
            <a:r>
              <a:rPr sz="900" b="1" spc="-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20" dirty="0">
                <a:solidFill>
                  <a:srgbClr val="231F20"/>
                </a:solidFill>
                <a:latin typeface="Arial"/>
                <a:cs typeface="Arial"/>
              </a:rPr>
              <a:t>(cdt</a:t>
            </a:r>
            <a:r>
              <a:rPr sz="9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5" dirty="0">
                <a:solidFill>
                  <a:srgbClr val="231F20"/>
                </a:solidFill>
                <a:latin typeface="Arial"/>
                <a:cs typeface="Arial"/>
              </a:rPr>
              <a:t>canovanas)	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(787)438-6593	</a:t>
            </a:r>
            <a:r>
              <a:rPr sz="1350" b="1" spc="-30" baseline="6172" dirty="0">
                <a:solidFill>
                  <a:srgbClr val="231F20"/>
                </a:solidFill>
                <a:latin typeface="Arial"/>
                <a:cs typeface="Arial"/>
              </a:rPr>
              <a:t>L-V </a:t>
            </a:r>
            <a:r>
              <a:rPr sz="1350" b="1" spc="22" baseline="6172" dirty="0">
                <a:solidFill>
                  <a:srgbClr val="231F20"/>
                </a:solidFill>
                <a:latin typeface="Arial"/>
                <a:cs typeface="Arial"/>
              </a:rPr>
              <a:t>7:00AM </a:t>
            </a:r>
            <a:r>
              <a:rPr sz="1350" b="1" spc="15" baseline="6172" dirty="0">
                <a:solidFill>
                  <a:srgbClr val="231F20"/>
                </a:solidFill>
                <a:latin typeface="Arial"/>
                <a:cs typeface="Arial"/>
              </a:rPr>
              <a:t>-2:30PM </a:t>
            </a:r>
            <a:r>
              <a:rPr sz="1350" b="1" spc="22" baseline="6172" dirty="0">
                <a:solidFill>
                  <a:srgbClr val="231F20"/>
                </a:solidFill>
                <a:latin typeface="Arial"/>
                <a:cs typeface="Arial"/>
              </a:rPr>
              <a:t>Persona</a:t>
            </a:r>
            <a:r>
              <a:rPr sz="1350" b="1" spc="67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22" baseline="6172" dirty="0">
                <a:solidFill>
                  <a:srgbClr val="231F20"/>
                </a:solidFill>
                <a:latin typeface="Arial"/>
                <a:cs typeface="Arial"/>
              </a:rPr>
              <a:t>contacto:</a:t>
            </a:r>
            <a:endParaRPr sz="1350" baseline="6172">
              <a:latin typeface="Arial"/>
              <a:cs typeface="Arial"/>
            </a:endParaRPr>
          </a:p>
          <a:p>
            <a:pPr marR="1490345" algn="r">
              <a:lnSpc>
                <a:spcPts val="940"/>
              </a:lnSpc>
            </a:pPr>
            <a:r>
              <a:rPr sz="900" b="1" dirty="0">
                <a:solidFill>
                  <a:srgbClr val="231F20"/>
                </a:solidFill>
                <a:latin typeface="Arial"/>
                <a:cs typeface="Arial"/>
              </a:rPr>
              <a:t>Sra.</a:t>
            </a:r>
            <a:r>
              <a:rPr sz="900" b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60" dirty="0">
                <a:solidFill>
                  <a:srgbClr val="231F20"/>
                </a:solidFill>
                <a:latin typeface="Arial"/>
                <a:cs typeface="Arial"/>
              </a:rPr>
              <a:t>María</a:t>
            </a:r>
            <a:r>
              <a:rPr sz="900" b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35" dirty="0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sz="900" b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5" dirty="0">
                <a:solidFill>
                  <a:srgbClr val="231F20"/>
                </a:solidFill>
                <a:latin typeface="Arial"/>
                <a:cs typeface="Arial"/>
              </a:rPr>
              <a:t>los</a:t>
            </a:r>
            <a:r>
              <a:rPr sz="900" b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5" dirty="0">
                <a:solidFill>
                  <a:srgbClr val="231F20"/>
                </a:solidFill>
                <a:latin typeface="Arial"/>
                <a:cs typeface="Arial"/>
              </a:rPr>
              <a:t>Angeles</a:t>
            </a:r>
            <a:r>
              <a:rPr sz="900" b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5" dirty="0">
                <a:solidFill>
                  <a:srgbClr val="231F20"/>
                </a:solidFill>
                <a:latin typeface="Arial"/>
                <a:cs typeface="Arial"/>
              </a:rPr>
              <a:t>Díaz</a:t>
            </a:r>
            <a:endParaRPr sz="900">
              <a:latin typeface="Arial"/>
              <a:cs typeface="Arial"/>
            </a:endParaRPr>
          </a:p>
          <a:p>
            <a:pPr marL="137795" marR="664845">
              <a:lnSpc>
                <a:spcPts val="1900"/>
              </a:lnSpc>
              <a:spcBef>
                <a:spcPts val="105"/>
              </a:spcBef>
              <a:tabLst>
                <a:tab pos="1382395" algn="l"/>
                <a:tab pos="4848860" algn="l"/>
                <a:tab pos="6855459" algn="l"/>
              </a:tabLst>
            </a:pPr>
            <a:r>
              <a:rPr sz="900" b="1" spc="20" dirty="0">
                <a:solidFill>
                  <a:srgbClr val="231F20"/>
                </a:solidFill>
                <a:latin typeface="Arial"/>
                <a:cs typeface="Arial"/>
              </a:rPr>
              <a:t>Carolina	</a:t>
            </a:r>
            <a:r>
              <a:rPr sz="900" b="1" spc="-5" dirty="0">
                <a:solidFill>
                  <a:srgbClr val="231F20"/>
                </a:solidFill>
                <a:latin typeface="Arial"/>
                <a:cs typeface="Arial"/>
              </a:rPr>
              <a:t>CAROLINA </a:t>
            </a:r>
            <a:r>
              <a:rPr sz="900" b="1" spc="-20" dirty="0">
                <a:solidFill>
                  <a:srgbClr val="231F20"/>
                </a:solidFill>
                <a:latin typeface="Arial"/>
                <a:cs typeface="Arial"/>
              </a:rPr>
              <a:t>PEDIATRIC </a:t>
            </a:r>
            <a:r>
              <a:rPr sz="900" b="1" spc="-40" dirty="0">
                <a:solidFill>
                  <a:srgbClr val="231F20"/>
                </a:solidFill>
                <a:latin typeface="Arial"/>
                <a:cs typeface="Arial"/>
              </a:rPr>
              <a:t>CENTER </a:t>
            </a:r>
            <a:r>
              <a:rPr sz="900" b="1" spc="25" dirty="0">
                <a:solidFill>
                  <a:srgbClr val="231F20"/>
                </a:solidFill>
                <a:latin typeface="Arial"/>
                <a:cs typeface="Arial"/>
              </a:rPr>
              <a:t>(dra. </a:t>
            </a:r>
            <a:r>
              <a:rPr sz="900" b="1" spc="5" dirty="0">
                <a:solidFill>
                  <a:srgbClr val="231F20"/>
                </a:solidFill>
                <a:latin typeface="Arial"/>
                <a:cs typeface="Arial"/>
              </a:rPr>
              <a:t>Luz</a:t>
            </a:r>
            <a:r>
              <a:rPr sz="900" b="1" spc="-1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50" dirty="0">
                <a:solidFill>
                  <a:srgbClr val="231F20"/>
                </a:solidFill>
                <a:latin typeface="Arial"/>
                <a:cs typeface="Arial"/>
              </a:rPr>
              <a:t>Mundo</a:t>
            </a:r>
            <a:r>
              <a:rPr sz="9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Rodriguez)	(787)</a:t>
            </a:r>
            <a:r>
              <a:rPr sz="9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776-1570	</a:t>
            </a:r>
            <a:r>
              <a:rPr sz="900" b="1" spc="-85" dirty="0">
                <a:solidFill>
                  <a:srgbClr val="231F20"/>
                </a:solidFill>
                <a:latin typeface="Arial"/>
                <a:cs typeface="Arial"/>
              </a:rPr>
              <a:t>L-J</a:t>
            </a:r>
            <a:r>
              <a:rPr sz="9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231F20"/>
                </a:solidFill>
                <a:latin typeface="Arial"/>
                <a:cs typeface="Arial"/>
              </a:rPr>
              <a:t>8:00</a:t>
            </a:r>
            <a:r>
              <a:rPr sz="9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55" dirty="0">
                <a:solidFill>
                  <a:srgbClr val="231F20"/>
                </a:solidFill>
                <a:latin typeface="Arial"/>
                <a:cs typeface="Arial"/>
              </a:rPr>
              <a:t>AM</a:t>
            </a:r>
            <a:r>
              <a:rPr sz="9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231F20"/>
                </a:solidFill>
                <a:latin typeface="Arial"/>
                <a:cs typeface="Arial"/>
              </a:rPr>
              <a:t>-</a:t>
            </a:r>
            <a:r>
              <a:rPr sz="9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231F20"/>
                </a:solidFill>
                <a:latin typeface="Arial"/>
                <a:cs typeface="Arial"/>
              </a:rPr>
              <a:t>4:00</a:t>
            </a:r>
            <a:r>
              <a:rPr sz="9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50" dirty="0">
                <a:solidFill>
                  <a:srgbClr val="231F20"/>
                </a:solidFill>
                <a:latin typeface="Arial"/>
                <a:cs typeface="Arial"/>
              </a:rPr>
              <a:t>PM</a:t>
            </a:r>
            <a:r>
              <a:rPr sz="9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40" dirty="0">
                <a:solidFill>
                  <a:srgbClr val="231F20"/>
                </a:solidFill>
                <a:latin typeface="Arial"/>
                <a:cs typeface="Arial"/>
              </a:rPr>
              <a:t>V-S</a:t>
            </a:r>
            <a:r>
              <a:rPr sz="9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231F20"/>
                </a:solidFill>
                <a:latin typeface="Arial"/>
                <a:cs typeface="Arial"/>
              </a:rPr>
              <a:t>8:00</a:t>
            </a:r>
            <a:r>
              <a:rPr sz="9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AM-12:00</a:t>
            </a:r>
            <a:r>
              <a:rPr sz="9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40" dirty="0">
                <a:solidFill>
                  <a:srgbClr val="231F20"/>
                </a:solidFill>
                <a:latin typeface="Arial"/>
                <a:cs typeface="Arial"/>
              </a:rPr>
              <a:t>PM </a:t>
            </a:r>
            <a:r>
              <a:rPr sz="900" b="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20" dirty="0">
                <a:solidFill>
                  <a:srgbClr val="231F20"/>
                </a:solidFill>
                <a:latin typeface="Arial"/>
                <a:cs typeface="Arial"/>
              </a:rPr>
              <a:t>Carolina	</a:t>
            </a:r>
            <a:r>
              <a:rPr sz="900" b="1" spc="-10" dirty="0">
                <a:solidFill>
                  <a:srgbClr val="231F20"/>
                </a:solidFill>
                <a:latin typeface="Arial"/>
                <a:cs typeface="Arial"/>
              </a:rPr>
              <a:t>GRUPO </a:t>
            </a:r>
            <a:r>
              <a:rPr sz="900" b="1" spc="-50" dirty="0">
                <a:solidFill>
                  <a:srgbClr val="231F20"/>
                </a:solidFill>
                <a:latin typeface="Arial"/>
                <a:cs typeface="Arial"/>
              </a:rPr>
              <a:t>EMPRESAS </a:t>
            </a:r>
            <a:r>
              <a:rPr sz="900" b="1" spc="-25" dirty="0">
                <a:solidFill>
                  <a:srgbClr val="231F20"/>
                </a:solidFill>
                <a:latin typeface="Arial"/>
                <a:cs typeface="Arial"/>
              </a:rPr>
              <a:t>DE </a:t>
            </a:r>
            <a:r>
              <a:rPr sz="900" b="1" spc="-20" dirty="0">
                <a:solidFill>
                  <a:srgbClr val="231F20"/>
                </a:solidFill>
                <a:latin typeface="Arial"/>
                <a:cs typeface="Arial"/>
              </a:rPr>
              <a:t>SALUD </a:t>
            </a:r>
            <a:r>
              <a:rPr sz="900" b="1" spc="-25" dirty="0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sz="900" b="1" spc="-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5" dirty="0">
                <a:solidFill>
                  <a:srgbClr val="231F20"/>
                </a:solidFill>
                <a:latin typeface="Arial"/>
                <a:cs typeface="Arial"/>
              </a:rPr>
              <a:t>SAN</a:t>
            </a:r>
            <a:r>
              <a:rPr sz="9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20" dirty="0">
                <a:solidFill>
                  <a:srgbClr val="231F20"/>
                </a:solidFill>
                <a:latin typeface="Arial"/>
                <a:cs typeface="Arial"/>
              </a:rPr>
              <a:t>JUAN	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(787)</a:t>
            </a:r>
            <a:r>
              <a:rPr sz="9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767-1365	</a:t>
            </a:r>
            <a:r>
              <a:rPr sz="1350" b="1" spc="-30" baseline="6172" dirty="0">
                <a:solidFill>
                  <a:srgbClr val="231F20"/>
                </a:solidFill>
                <a:latin typeface="Arial"/>
                <a:cs typeface="Arial"/>
              </a:rPr>
              <a:t>L-V</a:t>
            </a:r>
            <a:r>
              <a:rPr sz="1350" b="1" spc="-67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baseline="6172" dirty="0">
                <a:solidFill>
                  <a:srgbClr val="231F20"/>
                </a:solidFill>
                <a:latin typeface="Arial"/>
                <a:cs typeface="Arial"/>
              </a:rPr>
              <a:t>7:00</a:t>
            </a:r>
            <a:r>
              <a:rPr sz="1350" b="1" spc="-67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15" baseline="6172" dirty="0">
                <a:solidFill>
                  <a:srgbClr val="231F20"/>
                </a:solidFill>
                <a:latin typeface="Arial"/>
                <a:cs typeface="Arial"/>
              </a:rPr>
              <a:t>AM-3:00</a:t>
            </a:r>
            <a:r>
              <a:rPr sz="1350" b="1" spc="-67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75" baseline="6172" dirty="0">
                <a:solidFill>
                  <a:srgbClr val="231F20"/>
                </a:solidFill>
                <a:latin typeface="Arial"/>
                <a:cs typeface="Arial"/>
              </a:rPr>
              <a:t>PM</a:t>
            </a:r>
            <a:r>
              <a:rPr sz="1350" b="1" spc="-67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15" baseline="6172" dirty="0">
                <a:solidFill>
                  <a:srgbClr val="231F20"/>
                </a:solidFill>
                <a:latin typeface="Arial"/>
                <a:cs typeface="Arial"/>
              </a:rPr>
              <a:t>Sábado</a:t>
            </a:r>
            <a:r>
              <a:rPr sz="1350" b="1" spc="-67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baseline="6172" dirty="0">
                <a:solidFill>
                  <a:srgbClr val="231F20"/>
                </a:solidFill>
                <a:latin typeface="Arial"/>
                <a:cs typeface="Arial"/>
              </a:rPr>
              <a:t>9:00</a:t>
            </a:r>
            <a:r>
              <a:rPr sz="1350" b="1" spc="-67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15" baseline="6172" dirty="0">
                <a:solidFill>
                  <a:srgbClr val="231F20"/>
                </a:solidFill>
                <a:latin typeface="Arial"/>
                <a:cs typeface="Arial"/>
              </a:rPr>
              <a:t>AM-2:00</a:t>
            </a:r>
            <a:r>
              <a:rPr sz="1350" b="1" spc="-67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60" baseline="6172" dirty="0">
                <a:solidFill>
                  <a:srgbClr val="231F20"/>
                </a:solidFill>
                <a:latin typeface="Arial"/>
                <a:cs typeface="Arial"/>
              </a:rPr>
              <a:t>PM </a:t>
            </a:r>
            <a:r>
              <a:rPr sz="1350" b="1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20" dirty="0">
                <a:solidFill>
                  <a:srgbClr val="231F20"/>
                </a:solidFill>
                <a:latin typeface="Arial"/>
                <a:cs typeface="Arial"/>
              </a:rPr>
              <a:t>Carolina	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VACUNACION</a:t>
            </a:r>
            <a:r>
              <a:rPr sz="9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25" dirty="0">
                <a:solidFill>
                  <a:srgbClr val="231F20"/>
                </a:solidFill>
                <a:latin typeface="Arial"/>
                <a:cs typeface="Arial"/>
              </a:rPr>
              <a:t>AL</a:t>
            </a:r>
            <a:r>
              <a:rPr sz="9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20" dirty="0">
                <a:solidFill>
                  <a:srgbClr val="231F20"/>
                </a:solidFill>
                <a:latin typeface="Arial"/>
                <a:cs typeface="Arial"/>
              </a:rPr>
              <a:t>DIA	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(787)</a:t>
            </a:r>
            <a:r>
              <a:rPr sz="9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701-5860	</a:t>
            </a:r>
            <a:r>
              <a:rPr sz="1350" b="1" spc="-127" baseline="6172" dirty="0">
                <a:solidFill>
                  <a:srgbClr val="231F20"/>
                </a:solidFill>
                <a:latin typeface="Arial"/>
                <a:cs typeface="Arial"/>
              </a:rPr>
              <a:t>L-J</a:t>
            </a:r>
            <a:r>
              <a:rPr sz="1350" b="1" spc="-82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baseline="6172" dirty="0">
                <a:solidFill>
                  <a:srgbClr val="231F20"/>
                </a:solidFill>
                <a:latin typeface="Arial"/>
                <a:cs typeface="Arial"/>
              </a:rPr>
              <a:t>9:00</a:t>
            </a:r>
            <a:r>
              <a:rPr sz="1350" b="1" spc="-82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82" baseline="6172" dirty="0">
                <a:solidFill>
                  <a:srgbClr val="231F20"/>
                </a:solidFill>
                <a:latin typeface="Arial"/>
                <a:cs typeface="Arial"/>
              </a:rPr>
              <a:t>AM</a:t>
            </a:r>
            <a:r>
              <a:rPr sz="1350" b="1" spc="-82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baseline="6172" dirty="0">
                <a:solidFill>
                  <a:srgbClr val="231F20"/>
                </a:solidFill>
                <a:latin typeface="Arial"/>
                <a:cs typeface="Arial"/>
              </a:rPr>
              <a:t>-</a:t>
            </a:r>
            <a:r>
              <a:rPr sz="1350" b="1" spc="-82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baseline="6172" dirty="0">
                <a:solidFill>
                  <a:srgbClr val="231F20"/>
                </a:solidFill>
                <a:latin typeface="Arial"/>
                <a:cs typeface="Arial"/>
              </a:rPr>
              <a:t>2:00</a:t>
            </a:r>
            <a:r>
              <a:rPr sz="1350" b="1" spc="-82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60" baseline="6172" dirty="0">
                <a:solidFill>
                  <a:srgbClr val="231F20"/>
                </a:solidFill>
                <a:latin typeface="Arial"/>
                <a:cs typeface="Arial"/>
              </a:rPr>
              <a:t>PM</a:t>
            </a:r>
            <a:endParaRPr sz="1350" baseline="6172">
              <a:latin typeface="Arial"/>
              <a:cs typeface="Arial"/>
            </a:endParaRPr>
          </a:p>
          <a:p>
            <a:pPr marL="137795">
              <a:lnSpc>
                <a:spcPct val="100000"/>
              </a:lnSpc>
              <a:spcBef>
                <a:spcPts val="620"/>
              </a:spcBef>
              <a:tabLst>
                <a:tab pos="1382395" algn="l"/>
                <a:tab pos="4848860" algn="l"/>
                <a:tab pos="6855459" algn="l"/>
              </a:tabLst>
            </a:pPr>
            <a:r>
              <a:rPr sz="900" b="1" spc="20" dirty="0">
                <a:solidFill>
                  <a:srgbClr val="231F20"/>
                </a:solidFill>
                <a:latin typeface="Arial"/>
                <a:cs typeface="Arial"/>
              </a:rPr>
              <a:t>Carolina	</a:t>
            </a:r>
            <a:r>
              <a:rPr sz="900" b="1" spc="-15" dirty="0">
                <a:solidFill>
                  <a:srgbClr val="231F20"/>
                </a:solidFill>
                <a:latin typeface="Arial"/>
                <a:cs typeface="Arial"/>
              </a:rPr>
              <a:t>VICTOR </a:t>
            </a:r>
            <a:r>
              <a:rPr sz="900" b="1" spc="-50" dirty="0">
                <a:solidFill>
                  <a:srgbClr val="231F20"/>
                </a:solidFill>
                <a:latin typeface="Arial"/>
                <a:cs typeface="Arial"/>
              </a:rPr>
              <a:t>TORRES</a:t>
            </a:r>
            <a:r>
              <a:rPr sz="9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5" dirty="0">
                <a:solidFill>
                  <a:srgbClr val="231F20"/>
                </a:solidFill>
                <a:latin typeface="Arial"/>
                <a:cs typeface="Arial"/>
              </a:rPr>
              <a:t>SANTO</a:t>
            </a:r>
            <a:r>
              <a:rPr sz="9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40" dirty="0">
                <a:solidFill>
                  <a:srgbClr val="231F20"/>
                </a:solidFill>
                <a:latin typeface="Arial"/>
                <a:cs typeface="Arial"/>
              </a:rPr>
              <a:t>DOMINGO	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(787)</a:t>
            </a:r>
            <a:r>
              <a:rPr sz="9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757-5075	</a:t>
            </a:r>
            <a:r>
              <a:rPr sz="1350" b="1" spc="-30" baseline="6172" dirty="0">
                <a:solidFill>
                  <a:srgbClr val="231F20"/>
                </a:solidFill>
                <a:latin typeface="Arial"/>
                <a:cs typeface="Arial"/>
              </a:rPr>
              <a:t>L-V </a:t>
            </a:r>
            <a:r>
              <a:rPr sz="1350" b="1" baseline="6172" dirty="0">
                <a:solidFill>
                  <a:srgbClr val="231F20"/>
                </a:solidFill>
                <a:latin typeface="Arial"/>
                <a:cs typeface="Arial"/>
              </a:rPr>
              <a:t>8:00 </a:t>
            </a:r>
            <a:r>
              <a:rPr sz="1350" b="1" spc="15" baseline="6172" dirty="0">
                <a:solidFill>
                  <a:srgbClr val="231F20"/>
                </a:solidFill>
                <a:latin typeface="Arial"/>
                <a:cs typeface="Arial"/>
              </a:rPr>
              <a:t>AM-1:00</a:t>
            </a:r>
            <a:r>
              <a:rPr sz="1350" b="1" spc="-240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60" baseline="6172" dirty="0">
                <a:solidFill>
                  <a:srgbClr val="231F20"/>
                </a:solidFill>
                <a:latin typeface="Arial"/>
                <a:cs typeface="Arial"/>
              </a:rPr>
              <a:t>PM</a:t>
            </a:r>
            <a:endParaRPr sz="1350" baseline="6172">
              <a:latin typeface="Arial"/>
              <a:cs typeface="Arial"/>
            </a:endParaRPr>
          </a:p>
          <a:p>
            <a:pPr marL="137795" marR="494030">
              <a:lnSpc>
                <a:spcPct val="175900"/>
              </a:lnSpc>
              <a:tabLst>
                <a:tab pos="1382395" algn="l"/>
                <a:tab pos="4848860" algn="l"/>
                <a:tab pos="6855459" algn="l"/>
              </a:tabLst>
            </a:pP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Ceiba	</a:t>
            </a:r>
            <a:r>
              <a:rPr sz="900" b="1" spc="-20" dirty="0">
                <a:solidFill>
                  <a:srgbClr val="231F20"/>
                </a:solidFill>
                <a:latin typeface="Arial"/>
                <a:cs typeface="Arial"/>
              </a:rPr>
              <a:t>CENTRO </a:t>
            </a:r>
            <a:r>
              <a:rPr sz="900" b="1" spc="-5" dirty="0">
                <a:solidFill>
                  <a:srgbClr val="231F20"/>
                </a:solidFill>
                <a:latin typeface="Arial"/>
                <a:cs typeface="Arial"/>
              </a:rPr>
              <a:t>DR. </a:t>
            </a:r>
            <a:r>
              <a:rPr sz="900" b="1" spc="-20" dirty="0">
                <a:solidFill>
                  <a:srgbClr val="231F20"/>
                </a:solidFill>
                <a:latin typeface="Arial"/>
                <a:cs typeface="Arial"/>
              </a:rPr>
              <a:t>ANGEL</a:t>
            </a:r>
            <a:r>
              <a:rPr sz="900" b="1" spc="-85" dirty="0">
                <a:solidFill>
                  <a:srgbClr val="231F20"/>
                </a:solidFill>
                <a:latin typeface="Arial"/>
                <a:cs typeface="Arial"/>
              </a:rPr>
              <a:t> S</a:t>
            </a:r>
            <a:r>
              <a:rPr sz="9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20" dirty="0">
                <a:solidFill>
                  <a:srgbClr val="231F20"/>
                </a:solidFill>
                <a:latin typeface="Arial"/>
                <a:cs typeface="Arial"/>
              </a:rPr>
              <a:t>MUNTANER	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(787)</a:t>
            </a:r>
            <a:r>
              <a:rPr sz="9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885-4446	</a:t>
            </a:r>
            <a:r>
              <a:rPr sz="1350" b="1" spc="60" baseline="12345" dirty="0">
                <a:solidFill>
                  <a:srgbClr val="231F20"/>
                </a:solidFill>
                <a:latin typeface="Arial"/>
                <a:cs typeface="Arial"/>
              </a:rPr>
              <a:t>Martes- </a:t>
            </a:r>
            <a:r>
              <a:rPr sz="1350" b="1" baseline="12345" dirty="0">
                <a:solidFill>
                  <a:srgbClr val="231F20"/>
                </a:solidFill>
                <a:latin typeface="Arial"/>
                <a:cs typeface="Arial"/>
              </a:rPr>
              <a:t>1:00 </a:t>
            </a:r>
            <a:r>
              <a:rPr sz="1350" b="1" spc="37" baseline="12345" dirty="0">
                <a:solidFill>
                  <a:srgbClr val="231F20"/>
                </a:solidFill>
                <a:latin typeface="Arial"/>
                <a:cs typeface="Arial"/>
              </a:rPr>
              <a:t>PM-4:00PM/</a:t>
            </a:r>
            <a:r>
              <a:rPr sz="1350" b="1" spc="-277" baseline="123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-30" baseline="12345" dirty="0">
                <a:solidFill>
                  <a:srgbClr val="231F20"/>
                </a:solidFill>
                <a:latin typeface="Arial"/>
                <a:cs typeface="Arial"/>
              </a:rPr>
              <a:t>Jueves</a:t>
            </a:r>
            <a:r>
              <a:rPr sz="1350" b="1" spc="-75" baseline="123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15" baseline="12345" dirty="0">
                <a:solidFill>
                  <a:srgbClr val="231F20"/>
                </a:solidFill>
                <a:latin typeface="Arial"/>
                <a:cs typeface="Arial"/>
              </a:rPr>
              <a:t>7:00AM-4:00PM </a:t>
            </a:r>
            <a:r>
              <a:rPr sz="1350" b="1" spc="-7" baseline="123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25" dirty="0">
                <a:solidFill>
                  <a:srgbClr val="231F20"/>
                </a:solidFill>
                <a:latin typeface="Arial"/>
                <a:cs typeface="Arial"/>
              </a:rPr>
              <a:t>Culebra	</a:t>
            </a:r>
            <a:r>
              <a:rPr sz="900" b="1" spc="-80" dirty="0">
                <a:solidFill>
                  <a:srgbClr val="231F20"/>
                </a:solidFill>
                <a:latin typeface="Arial"/>
                <a:cs typeface="Arial"/>
              </a:rPr>
              <a:t>CSC</a:t>
            </a:r>
            <a:r>
              <a:rPr sz="900" b="1" spc="-40" dirty="0">
                <a:solidFill>
                  <a:srgbClr val="231F20"/>
                </a:solidFill>
                <a:latin typeface="Arial"/>
                <a:cs typeface="Arial"/>
              </a:rPr>
              <a:t> CULEBRA	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(787)</a:t>
            </a:r>
            <a:r>
              <a:rPr sz="9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742-0001	</a:t>
            </a:r>
            <a:r>
              <a:rPr sz="1350" b="1" spc="-30" baseline="12345" dirty="0">
                <a:solidFill>
                  <a:srgbClr val="231F20"/>
                </a:solidFill>
                <a:latin typeface="Arial"/>
                <a:cs typeface="Arial"/>
              </a:rPr>
              <a:t>L-V </a:t>
            </a:r>
            <a:r>
              <a:rPr sz="1350" b="1" baseline="12345" dirty="0">
                <a:solidFill>
                  <a:srgbClr val="231F20"/>
                </a:solidFill>
                <a:latin typeface="Arial"/>
                <a:cs typeface="Arial"/>
              </a:rPr>
              <a:t>7:00 </a:t>
            </a:r>
            <a:r>
              <a:rPr sz="1350" b="1" spc="15" baseline="12345" dirty="0">
                <a:solidFill>
                  <a:srgbClr val="231F20"/>
                </a:solidFill>
                <a:latin typeface="Arial"/>
                <a:cs typeface="Arial"/>
              </a:rPr>
              <a:t>AM-4:30</a:t>
            </a:r>
            <a:r>
              <a:rPr sz="1350" b="1" spc="-240" baseline="123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60" baseline="12345" dirty="0">
                <a:solidFill>
                  <a:srgbClr val="231F20"/>
                </a:solidFill>
                <a:latin typeface="Arial"/>
                <a:cs typeface="Arial"/>
              </a:rPr>
              <a:t>PM</a:t>
            </a:r>
            <a:endParaRPr sz="1350" baseline="12345">
              <a:latin typeface="Arial"/>
              <a:cs typeface="Arial"/>
            </a:endParaRPr>
          </a:p>
          <a:p>
            <a:pPr marL="137795">
              <a:lnSpc>
                <a:spcPts val="840"/>
              </a:lnSpc>
              <a:spcBef>
                <a:spcPts val="819"/>
              </a:spcBef>
              <a:tabLst>
                <a:tab pos="1382395" algn="l"/>
                <a:tab pos="4848860" algn="l"/>
                <a:tab pos="6855459" algn="l"/>
              </a:tabLst>
            </a:pPr>
            <a:r>
              <a:rPr sz="900" b="1" spc="20" dirty="0">
                <a:solidFill>
                  <a:srgbClr val="231F20"/>
                </a:solidFill>
                <a:latin typeface="Arial"/>
                <a:cs typeface="Arial"/>
              </a:rPr>
              <a:t>Cupey/Trujillo</a:t>
            </a:r>
            <a:r>
              <a:rPr sz="9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25" dirty="0">
                <a:solidFill>
                  <a:srgbClr val="231F20"/>
                </a:solidFill>
                <a:latin typeface="Arial"/>
                <a:cs typeface="Arial"/>
              </a:rPr>
              <a:t>Alto	</a:t>
            </a:r>
            <a:r>
              <a:rPr sz="900" b="1" spc="-10" dirty="0">
                <a:solidFill>
                  <a:srgbClr val="231F20"/>
                </a:solidFill>
                <a:latin typeface="Arial"/>
                <a:cs typeface="Arial"/>
              </a:rPr>
              <a:t>GRUPO 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MEDICO</a:t>
            </a:r>
            <a:r>
              <a:rPr sz="900" b="1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5" dirty="0">
                <a:solidFill>
                  <a:srgbClr val="231F20"/>
                </a:solidFill>
                <a:latin typeface="Arial"/>
                <a:cs typeface="Arial"/>
              </a:rPr>
              <a:t>SAN</a:t>
            </a:r>
            <a:r>
              <a:rPr sz="9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30" dirty="0">
                <a:solidFill>
                  <a:srgbClr val="231F20"/>
                </a:solidFill>
                <a:latin typeface="Arial"/>
                <a:cs typeface="Arial"/>
              </a:rPr>
              <a:t>GERARDO	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(787) 293-2959 </a:t>
            </a:r>
            <a:r>
              <a:rPr sz="900" b="1" spc="135" dirty="0">
                <a:solidFill>
                  <a:srgbClr val="231F20"/>
                </a:solidFill>
                <a:latin typeface="Arial"/>
                <a:cs typeface="Arial"/>
              </a:rPr>
              <a:t>/</a:t>
            </a:r>
            <a:r>
              <a:rPr sz="900" b="1" spc="-1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(787)</a:t>
            </a:r>
            <a:r>
              <a:rPr sz="9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292-1836	</a:t>
            </a:r>
            <a:r>
              <a:rPr sz="1350" b="1" spc="15" baseline="18518" dirty="0">
                <a:solidFill>
                  <a:srgbClr val="231F20"/>
                </a:solidFill>
                <a:latin typeface="Arial"/>
                <a:cs typeface="Arial"/>
              </a:rPr>
              <a:t>Lunes</a:t>
            </a:r>
            <a:r>
              <a:rPr sz="1350" b="1" spc="-75" baseline="18518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44" baseline="18518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1350" b="1" spc="-75" baseline="18518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75" baseline="18518" dirty="0">
                <a:solidFill>
                  <a:srgbClr val="231F20"/>
                </a:solidFill>
                <a:latin typeface="Arial"/>
                <a:cs typeface="Arial"/>
              </a:rPr>
              <a:t>Martes</a:t>
            </a:r>
            <a:r>
              <a:rPr sz="1350" b="1" spc="-75" baseline="18518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baseline="18518" dirty="0">
                <a:solidFill>
                  <a:srgbClr val="231F20"/>
                </a:solidFill>
                <a:latin typeface="Arial"/>
                <a:cs typeface="Arial"/>
              </a:rPr>
              <a:t>8:00</a:t>
            </a:r>
            <a:r>
              <a:rPr sz="1350" b="1" spc="-75" baseline="18518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15" baseline="18518" dirty="0">
                <a:solidFill>
                  <a:srgbClr val="231F20"/>
                </a:solidFill>
                <a:latin typeface="Arial"/>
                <a:cs typeface="Arial"/>
              </a:rPr>
              <a:t>AM-1:00</a:t>
            </a:r>
            <a:r>
              <a:rPr sz="1350" b="1" spc="-75" baseline="18518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75" baseline="18518" dirty="0">
                <a:solidFill>
                  <a:srgbClr val="231F20"/>
                </a:solidFill>
                <a:latin typeface="Arial"/>
                <a:cs typeface="Arial"/>
              </a:rPr>
              <a:t>PM</a:t>
            </a:r>
            <a:r>
              <a:rPr sz="1350" b="1" spc="-75" baseline="18518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30" baseline="18518" dirty="0">
                <a:solidFill>
                  <a:srgbClr val="231F20"/>
                </a:solidFill>
                <a:latin typeface="Arial"/>
                <a:cs typeface="Arial"/>
              </a:rPr>
              <a:t>(Cupey)/Miercoles</a:t>
            </a:r>
            <a:endParaRPr sz="1350" baseline="18518">
              <a:latin typeface="Arial"/>
              <a:cs typeface="Arial"/>
            </a:endParaRPr>
          </a:p>
          <a:p>
            <a:pPr marR="1006475" algn="r">
              <a:lnSpc>
                <a:spcPts val="840"/>
              </a:lnSpc>
            </a:pPr>
            <a:r>
              <a:rPr sz="900" b="1" spc="30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9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20" dirty="0">
                <a:solidFill>
                  <a:srgbClr val="231F20"/>
                </a:solidFill>
                <a:latin typeface="Arial"/>
                <a:cs typeface="Arial"/>
              </a:rPr>
              <a:t>Jueves</a:t>
            </a:r>
            <a:r>
              <a:rPr sz="9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231F20"/>
                </a:solidFill>
                <a:latin typeface="Arial"/>
                <a:cs typeface="Arial"/>
              </a:rPr>
              <a:t>8:00</a:t>
            </a:r>
            <a:r>
              <a:rPr sz="9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AM-1:00</a:t>
            </a:r>
            <a:r>
              <a:rPr sz="9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50" dirty="0">
                <a:solidFill>
                  <a:srgbClr val="231F20"/>
                </a:solidFill>
                <a:latin typeface="Arial"/>
                <a:cs typeface="Arial"/>
              </a:rPr>
              <a:t>PM</a:t>
            </a:r>
            <a:r>
              <a:rPr sz="9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5" dirty="0">
                <a:solidFill>
                  <a:srgbClr val="231F20"/>
                </a:solidFill>
                <a:latin typeface="Arial"/>
                <a:cs typeface="Arial"/>
              </a:rPr>
              <a:t>(Trujillo</a:t>
            </a:r>
            <a:r>
              <a:rPr sz="900" b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5" dirty="0">
                <a:solidFill>
                  <a:srgbClr val="231F20"/>
                </a:solidFill>
                <a:latin typeface="Arial"/>
                <a:cs typeface="Arial"/>
              </a:rPr>
              <a:t>Alto)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400">
              <a:latin typeface="Times New Roman"/>
              <a:cs typeface="Times New Roman"/>
            </a:endParaRPr>
          </a:p>
          <a:p>
            <a:pPr marR="325755" algn="r">
              <a:lnSpc>
                <a:spcPct val="100000"/>
              </a:lnSpc>
            </a:pPr>
            <a:r>
              <a:rPr sz="700" b="1" spc="-190" dirty="0">
                <a:solidFill>
                  <a:srgbClr val="231F20"/>
                </a:solidFill>
                <a:latin typeface="Arial"/>
                <a:cs typeface="Arial"/>
              </a:rPr>
              <a:t>¿Ayuda                            </a:t>
            </a:r>
            <a:r>
              <a:rPr sz="700" b="1" spc="-195" dirty="0">
                <a:solidFill>
                  <a:srgbClr val="231F20"/>
                </a:solidFill>
                <a:latin typeface="Arial"/>
                <a:cs typeface="Arial"/>
              </a:rPr>
              <a:t>con</a:t>
            </a:r>
            <a:r>
              <a:rPr sz="700" b="1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00" b="1" spc="-190" dirty="0">
                <a:solidFill>
                  <a:srgbClr val="231F20"/>
                </a:solidFill>
                <a:latin typeface="Arial"/>
                <a:cs typeface="Arial"/>
              </a:rPr>
              <a:t>su                            </a:t>
            </a:r>
            <a:r>
              <a:rPr sz="700" b="1" spc="-160" dirty="0">
                <a:solidFill>
                  <a:srgbClr val="231F20"/>
                </a:solidFill>
                <a:latin typeface="Arial"/>
                <a:cs typeface="Arial"/>
              </a:rPr>
              <a:t>Plan    </a:t>
            </a:r>
            <a:r>
              <a:rPr sz="700" b="1" spc="-180" dirty="0">
                <a:solidFill>
                  <a:srgbClr val="231F20"/>
                </a:solidFill>
                <a:latin typeface="Arial"/>
                <a:cs typeface="Arial"/>
              </a:rPr>
              <a:t>de         </a:t>
            </a:r>
            <a:r>
              <a:rPr sz="700" b="1" spc="-170" dirty="0">
                <a:solidFill>
                  <a:srgbClr val="231F20"/>
                </a:solidFill>
                <a:latin typeface="Arial"/>
                <a:cs typeface="Arial"/>
              </a:rPr>
              <a:t>Salud     </a:t>
            </a:r>
            <a:r>
              <a:rPr sz="700" b="1" spc="-145" dirty="0">
                <a:solidFill>
                  <a:srgbClr val="231F20"/>
                </a:solidFill>
                <a:latin typeface="Arial"/>
                <a:cs typeface="Arial"/>
              </a:rPr>
              <a:t>del </a:t>
            </a:r>
            <a:r>
              <a:rPr sz="700" b="1" spc="-1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00" b="1" spc="-180" dirty="0">
                <a:solidFill>
                  <a:srgbClr val="231F20"/>
                </a:solidFill>
                <a:latin typeface="Arial"/>
                <a:cs typeface="Arial"/>
              </a:rPr>
              <a:t>Gobierno?</a:t>
            </a:r>
            <a:endParaRPr sz="700">
              <a:latin typeface="Arial"/>
              <a:cs typeface="Arial"/>
            </a:endParaRPr>
          </a:p>
          <a:p>
            <a:pPr marL="374015">
              <a:lnSpc>
                <a:spcPts val="3010"/>
              </a:lnSpc>
              <a:spcBef>
                <a:spcPts val="395"/>
              </a:spcBef>
            </a:pPr>
            <a:r>
              <a:rPr sz="2700" b="1" spc="15" dirty="0">
                <a:solidFill>
                  <a:srgbClr val="FFFFFF"/>
                </a:solidFill>
                <a:latin typeface="Arial"/>
                <a:cs typeface="Arial"/>
              </a:rPr>
              <a:t>Región</a:t>
            </a:r>
            <a:r>
              <a:rPr sz="2700" b="1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00" b="1" spc="120" dirty="0">
                <a:solidFill>
                  <a:srgbClr val="FFFFFF"/>
                </a:solidFill>
                <a:latin typeface="Arial"/>
                <a:cs typeface="Arial"/>
              </a:rPr>
              <a:t>Noreste</a:t>
            </a:r>
            <a:endParaRPr sz="2700">
              <a:latin typeface="Arial"/>
              <a:cs typeface="Arial"/>
            </a:endParaRPr>
          </a:p>
          <a:p>
            <a:pPr marR="304800" algn="r">
              <a:lnSpc>
                <a:spcPts val="480"/>
              </a:lnSpc>
            </a:pPr>
            <a:r>
              <a:rPr sz="600" spc="20" dirty="0">
                <a:solidFill>
                  <a:srgbClr val="231F20"/>
                </a:solidFill>
                <a:latin typeface="Gotham-Book"/>
                <a:cs typeface="Gotham-Book"/>
              </a:rPr>
              <a:t>Línea </a:t>
            </a:r>
            <a:r>
              <a:rPr sz="600" spc="10" dirty="0">
                <a:solidFill>
                  <a:srgbClr val="231F20"/>
                </a:solidFill>
                <a:latin typeface="Gotham-Book"/>
                <a:cs typeface="Gotham-Book"/>
              </a:rPr>
              <a:t>libre </a:t>
            </a:r>
            <a:r>
              <a:rPr sz="600" spc="20" dirty="0">
                <a:solidFill>
                  <a:srgbClr val="231F20"/>
                </a:solidFill>
                <a:latin typeface="Gotham-Book"/>
                <a:cs typeface="Gotham-Book"/>
              </a:rPr>
              <a:t>de</a:t>
            </a:r>
            <a:r>
              <a:rPr sz="600" spc="-35" dirty="0">
                <a:solidFill>
                  <a:srgbClr val="231F20"/>
                </a:solidFill>
                <a:latin typeface="Gotham-Book"/>
                <a:cs typeface="Gotham-Book"/>
              </a:rPr>
              <a:t> </a:t>
            </a:r>
            <a:r>
              <a:rPr sz="600" spc="15" dirty="0">
                <a:solidFill>
                  <a:srgbClr val="231F20"/>
                </a:solidFill>
                <a:latin typeface="Gotham-Book"/>
                <a:cs typeface="Gotham-Book"/>
              </a:rPr>
              <a:t>cargos</a:t>
            </a:r>
            <a:endParaRPr sz="600">
              <a:latin typeface="Gotham-Book"/>
              <a:cs typeface="Gotham-Book"/>
            </a:endParaRPr>
          </a:p>
          <a:p>
            <a:pPr marR="252095" algn="r">
              <a:lnSpc>
                <a:spcPts val="1130"/>
              </a:lnSpc>
            </a:pPr>
            <a:r>
              <a:rPr sz="900" b="1" spc="-5" dirty="0">
                <a:solidFill>
                  <a:srgbClr val="231F20"/>
                </a:solidFill>
                <a:latin typeface="Gotham"/>
                <a:cs typeface="Gotham"/>
              </a:rPr>
              <a:t>1-800-981-</a:t>
            </a:r>
            <a:r>
              <a:rPr sz="900" b="1" spc="-15" dirty="0">
                <a:solidFill>
                  <a:srgbClr val="231F20"/>
                </a:solidFill>
                <a:latin typeface="Gotham"/>
                <a:cs typeface="Gotham"/>
              </a:rPr>
              <a:t>2</a:t>
            </a:r>
            <a:r>
              <a:rPr sz="900" b="1" spc="-25" dirty="0">
                <a:solidFill>
                  <a:srgbClr val="231F20"/>
                </a:solidFill>
                <a:latin typeface="Gotham"/>
                <a:cs typeface="Gotham"/>
              </a:rPr>
              <a:t>7</a:t>
            </a:r>
            <a:r>
              <a:rPr sz="900" b="1" spc="-30" dirty="0">
                <a:solidFill>
                  <a:srgbClr val="231F20"/>
                </a:solidFill>
                <a:latin typeface="Gotham"/>
                <a:cs typeface="Gotham"/>
              </a:rPr>
              <a:t>3</a:t>
            </a:r>
            <a:r>
              <a:rPr sz="900" b="1" spc="-5" dirty="0">
                <a:solidFill>
                  <a:srgbClr val="231F20"/>
                </a:solidFill>
                <a:latin typeface="Gotham"/>
                <a:cs typeface="Gotham"/>
              </a:rPr>
              <a:t>7</a:t>
            </a:r>
            <a:endParaRPr sz="900">
              <a:latin typeface="Gotham"/>
              <a:cs typeface="Gotham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0" y="0"/>
            <a:ext cx="10058400" cy="77347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0"/>
            <a:ext cx="10058400" cy="737513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0" y="5425033"/>
            <a:ext cx="10058400" cy="234736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43414" y="299074"/>
            <a:ext cx="2012505" cy="82919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0" y="2006955"/>
            <a:ext cx="10058400" cy="5765800"/>
          </a:xfrm>
          <a:custGeom>
            <a:avLst/>
            <a:gdLst/>
            <a:ahLst/>
            <a:cxnLst/>
            <a:rect l="l" t="t" r="r" b="b"/>
            <a:pathLst>
              <a:path w="10058400" h="5765800">
                <a:moveTo>
                  <a:pt x="0" y="5765444"/>
                </a:moveTo>
                <a:lnTo>
                  <a:pt x="10058400" y="5765444"/>
                </a:lnTo>
                <a:lnTo>
                  <a:pt x="10058400" y="0"/>
                </a:lnTo>
                <a:lnTo>
                  <a:pt x="0" y="0"/>
                </a:lnTo>
                <a:lnTo>
                  <a:pt x="0" y="576544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0" y="6791083"/>
            <a:ext cx="6486639" cy="80601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 txBox="1"/>
          <p:nvPr/>
        </p:nvSpPr>
        <p:spPr>
          <a:xfrm>
            <a:off x="361900" y="6924902"/>
            <a:ext cx="3295700" cy="471283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lang="en-US" sz="2700" b="1" spc="15" smtClean="0">
                <a:solidFill>
                  <a:srgbClr val="FFFFFF"/>
                </a:solidFill>
                <a:latin typeface="Arial"/>
                <a:cs typeface="Arial"/>
              </a:rPr>
              <a:t>Northeast </a:t>
            </a:r>
            <a:r>
              <a:rPr lang="en-US" sz="2700" b="1" spc="15" dirty="0" smtClean="0">
                <a:solidFill>
                  <a:srgbClr val="FFFFFF"/>
                </a:solidFill>
                <a:latin typeface="Arial"/>
                <a:cs typeface="Arial"/>
              </a:rPr>
              <a:t>Region</a:t>
            </a:r>
            <a:r>
              <a:rPr lang="en-US" sz="2800" dirty="0" smtClean="0"/>
              <a:t> </a:t>
            </a:r>
            <a:endParaRPr lang="en-US" sz="2700" b="1" spc="15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02" name="Title 101"/>
          <p:cNvSpPr>
            <a:spLocks noGrp="1"/>
          </p:cNvSpPr>
          <p:nvPr>
            <p:ph type="title"/>
          </p:nvPr>
        </p:nvSpPr>
        <p:spPr>
          <a:xfrm>
            <a:off x="325551" y="460492"/>
            <a:ext cx="9407296" cy="377026"/>
          </a:xfrm>
        </p:spPr>
        <p:txBody>
          <a:bodyPr/>
          <a:lstStyle/>
          <a:p>
            <a:pPr algn="r"/>
            <a:r>
              <a:rPr lang="en-US" spc="-30" dirty="0" smtClean="0"/>
              <a:t>MONTHLY ACTIVITIES CALENDAR</a:t>
            </a:r>
            <a:endParaRPr lang="en-US" dirty="0"/>
          </a:p>
        </p:txBody>
      </p:sp>
      <p:pic>
        <p:nvPicPr>
          <p:cNvPr id="22" name="Picture 21" descr="logo MMMH ASES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909" y="6705600"/>
            <a:ext cx="2565091" cy="990600"/>
          </a:xfrm>
          <a:prstGeom prst="rect">
            <a:avLst/>
          </a:prstGeom>
        </p:spPr>
      </p:pic>
      <p:graphicFrame>
        <p:nvGraphicFramePr>
          <p:cNvPr id="29" name="object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9043895"/>
              </p:ext>
            </p:extLst>
          </p:nvPr>
        </p:nvGraphicFramePr>
        <p:xfrm>
          <a:off x="-6350" y="1828800"/>
          <a:ext cx="10058398" cy="454827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11350"/>
                <a:gridCol w="1295400"/>
                <a:gridCol w="1524000"/>
                <a:gridCol w="3657600"/>
                <a:gridCol w="1670048"/>
              </a:tblGrid>
              <a:tr h="283082">
                <a:tc>
                  <a:txBody>
                    <a:bodyPr/>
                    <a:lstStyle/>
                    <a:p>
                      <a:pPr marL="135255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lang="en-US" sz="1150" b="1" spc="15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NAME</a:t>
                      </a:r>
                      <a:r>
                        <a:rPr lang="en-US" sz="1150" b="1" spc="15" baseline="0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EVENT</a:t>
                      </a:r>
                      <a:endParaRPr sz="1150" dirty="0">
                        <a:latin typeface="Arial"/>
                        <a:cs typeface="Arial"/>
                      </a:endParaRPr>
                    </a:p>
                  </a:txBody>
                  <a:tcPr marL="0" marR="0" marT="48895" marB="0">
                    <a:solidFill>
                      <a:srgbClr val="F15D22"/>
                    </a:solidFill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lang="en-US" sz="1150" b="1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DAY</a:t>
                      </a:r>
                      <a:endParaRPr sz="1150" b="1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0" marR="0" marT="48895" marB="0">
                    <a:solidFill>
                      <a:srgbClr val="F15D22"/>
                    </a:solidFill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lang="en-US" sz="1150" b="1" spc="-55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TIME</a:t>
                      </a:r>
                      <a:endParaRPr sz="1150" dirty="0">
                        <a:latin typeface="Arial"/>
                        <a:cs typeface="Arial"/>
                      </a:endParaRPr>
                    </a:p>
                  </a:txBody>
                  <a:tcPr marL="0" marR="0" marT="48895" marB="0">
                    <a:solidFill>
                      <a:srgbClr val="F15D22"/>
                    </a:solidFill>
                  </a:tcPr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lang="en-US" sz="1150" b="1" spc="-25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VENUE</a:t>
                      </a:r>
                      <a:endParaRPr sz="1150" dirty="0">
                        <a:latin typeface="Arial"/>
                        <a:cs typeface="Arial"/>
                      </a:endParaRPr>
                    </a:p>
                  </a:txBody>
                  <a:tcPr marL="0" marR="0" marT="48895" marB="0"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15D22"/>
                    </a:solidFill>
                  </a:tcPr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lang="en-US" sz="1150" b="1" dirty="0" smtClean="0">
                          <a:latin typeface="Arial"/>
                          <a:cs typeface="Arial"/>
                        </a:rPr>
                        <a:t>DESCRIPTION</a:t>
                      </a:r>
                      <a:endParaRPr sz="1150" b="1" dirty="0">
                        <a:latin typeface="Arial"/>
                        <a:cs typeface="Arial"/>
                      </a:endParaRPr>
                    </a:p>
                  </a:txBody>
                  <a:tcPr marL="0" marR="0" marT="48895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15D22"/>
                    </a:solidFill>
                  </a:tcPr>
                </a:tc>
              </a:tr>
              <a:tr h="244195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Gastroenteritis/ Integrated Model</a:t>
                      </a:r>
                    </a:p>
                  </a:txBody>
                  <a:tcPr marL="9525" marR="9525" marT="9525" marB="0"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01/25/2018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10:00AM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Centro CHAI-56 </a:t>
                      </a:r>
                      <a:r>
                        <a:rPr 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Calle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del Carmen W   Fajardo, P.R.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lang="en-US" sz="800" dirty="0" smtClean="0">
                          <a:latin typeface="+mj-lt"/>
                          <a:cs typeface="Arial"/>
                        </a:rPr>
                        <a:t>Educational</a:t>
                      </a:r>
                      <a:r>
                        <a:rPr lang="en-US" sz="800" baseline="0" dirty="0" smtClean="0">
                          <a:latin typeface="+mj-lt"/>
                          <a:cs typeface="Arial"/>
                        </a:rPr>
                        <a:t> Activity</a:t>
                      </a:r>
                      <a:endParaRPr sz="800" dirty="0">
                        <a:latin typeface="+mj-lt"/>
                        <a:cs typeface="Arial"/>
                      </a:endParaRPr>
                    </a:p>
                  </a:txBody>
                  <a:tcPr marL="0" marR="0" marT="52704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673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Take Control of Your Depression/ Integrated Model</a:t>
                      </a:r>
                      <a:b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</a:b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01/25/2018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10:20AM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Centro CHAI-56 Calle del Carmen W   Fajardo, P.R.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lang="en-US" sz="800" dirty="0" smtClean="0">
                          <a:latin typeface="+mj-lt"/>
                          <a:cs typeface="Arial"/>
                        </a:rPr>
                        <a:t>Educational</a:t>
                      </a:r>
                      <a:r>
                        <a:rPr lang="en-US" sz="800" baseline="0" dirty="0" smtClean="0">
                          <a:latin typeface="+mj-lt"/>
                          <a:cs typeface="Arial"/>
                        </a:rPr>
                        <a:t> Activity</a:t>
                      </a:r>
                      <a:endParaRPr lang="en-US" sz="800" dirty="0">
                        <a:latin typeface="+mj-lt"/>
                        <a:cs typeface="Arial"/>
                      </a:endParaRPr>
                    </a:p>
                  </a:txBody>
                  <a:tcPr marL="0" marR="0" marT="1778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754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Flu/ Integrated Model</a:t>
                      </a:r>
                    </a:p>
                  </a:txBody>
                  <a:tcPr marL="9525" marR="9525" marT="9525" marB="0"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01/25/2018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10:30AM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N29 Family Medicine Group-124B Ave. Roberto Clemente, Villa Carolina Carolina, PR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lang="en-US" sz="800" dirty="0" smtClean="0">
                          <a:latin typeface="+mj-lt"/>
                          <a:cs typeface="Arial"/>
                        </a:rPr>
                        <a:t>Educational</a:t>
                      </a:r>
                      <a:r>
                        <a:rPr lang="en-US" sz="800" baseline="0" dirty="0" smtClean="0">
                          <a:latin typeface="+mj-lt"/>
                          <a:cs typeface="Arial"/>
                        </a:rPr>
                        <a:t> Activity</a:t>
                      </a:r>
                      <a:endParaRPr lang="en-US" sz="800" dirty="0">
                        <a:latin typeface="+mj-lt"/>
                        <a:cs typeface="Arial"/>
                      </a:endParaRPr>
                    </a:p>
                  </a:txBody>
                  <a:tcPr marL="0" marR="0" marT="2413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281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Women and Diabetes/ Integrated Model</a:t>
                      </a:r>
                    </a:p>
                  </a:txBody>
                  <a:tcPr marL="9525" marR="9525" marT="9525" marB="0"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01/25/2018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10:30AM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N11 Gupo Médico Aliados del Noreste-Urb. Loiza Valley Calle Orquidea # 41 A  Canóvanas, P.R.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lang="en-US" sz="800" dirty="0" smtClean="0">
                          <a:latin typeface="+mj-lt"/>
                          <a:cs typeface="Arial"/>
                        </a:rPr>
                        <a:t>Educational</a:t>
                      </a:r>
                      <a:r>
                        <a:rPr lang="en-US" sz="800" baseline="0" dirty="0" smtClean="0">
                          <a:latin typeface="+mj-lt"/>
                          <a:cs typeface="Arial"/>
                        </a:rPr>
                        <a:t> Activity</a:t>
                      </a:r>
                      <a:endParaRPr lang="en-US" sz="800" dirty="0">
                        <a:latin typeface="+mj-lt"/>
                        <a:cs typeface="Arial"/>
                      </a:endParaRPr>
                    </a:p>
                  </a:txBody>
                  <a:tcPr marL="0" marR="0" marT="50165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802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Mental Health in Disaster Situation/ Integrated Model</a:t>
                      </a:r>
                      <a:b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</a:b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01/25/2018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10:40AM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Clínica Multidisciplinaria INSPIRA Loíza-Plaza del Norte Shopping Center Carr 3 Loíza, PR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lang="en-US" sz="800" dirty="0" smtClean="0">
                          <a:latin typeface="+mj-lt"/>
                          <a:cs typeface="Arial"/>
                        </a:rPr>
                        <a:t>Educational</a:t>
                      </a:r>
                      <a:r>
                        <a:rPr lang="en-US" sz="800" baseline="0" dirty="0" smtClean="0">
                          <a:latin typeface="+mj-lt"/>
                          <a:cs typeface="Arial"/>
                        </a:rPr>
                        <a:t> Activity</a:t>
                      </a:r>
                      <a:endParaRPr lang="en-US" sz="800" dirty="0">
                        <a:latin typeface="+mj-lt"/>
                        <a:cs typeface="Arial"/>
                      </a:endParaRPr>
                    </a:p>
                  </a:txBody>
                  <a:tcPr marL="0" marR="0" marT="34925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Women and Diabetes/ Integrated Model</a:t>
                      </a:r>
                    </a:p>
                  </a:txBody>
                  <a:tcPr marL="9525" marR="9525" marT="9525" marB="0"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01/25/2018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11:00AM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Clínica Multidisciplinaria INSPIRA Loíza-Plaza del Norte Shopping Center Carr 3 Loíza, PR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lang="en-US" sz="800" dirty="0" smtClean="0">
                          <a:latin typeface="+mj-lt"/>
                          <a:cs typeface="Arial"/>
                        </a:rPr>
                        <a:t>Educational</a:t>
                      </a:r>
                      <a:r>
                        <a:rPr lang="en-US" sz="800" baseline="0" dirty="0" smtClean="0">
                          <a:latin typeface="+mj-lt"/>
                          <a:cs typeface="Arial"/>
                        </a:rPr>
                        <a:t> Activity</a:t>
                      </a:r>
                      <a:endParaRPr lang="en-US" sz="800" dirty="0">
                        <a:latin typeface="+mj-lt"/>
                        <a:cs typeface="Arial"/>
                      </a:endParaRPr>
                    </a:p>
                  </a:txBody>
                  <a:tcPr marL="0" marR="0" marT="29209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363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Take Control of Your Depression/ Integrated Model</a:t>
                      </a:r>
                      <a:b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</a:b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01/29/2018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08:00AM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Departamento de la Familia-Centro de Gubernamental Calle Victoria , esquina Dr. López  Fajardo, PR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lang="en-US" sz="800" dirty="0" smtClean="0">
                          <a:latin typeface="+mj-lt"/>
                          <a:cs typeface="Arial"/>
                        </a:rPr>
                        <a:t>Educational</a:t>
                      </a:r>
                      <a:r>
                        <a:rPr lang="en-US" sz="800" baseline="0" dirty="0" smtClean="0">
                          <a:latin typeface="+mj-lt"/>
                          <a:cs typeface="Arial"/>
                        </a:rPr>
                        <a:t> Activity</a:t>
                      </a:r>
                      <a:endParaRPr lang="en-US" sz="800" dirty="0">
                        <a:latin typeface="+mj-lt"/>
                        <a:cs typeface="Arial"/>
                      </a:endParaRPr>
                    </a:p>
                  </a:txBody>
                  <a:tcPr marL="0" marR="0" marT="13335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053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Women and Diabetes/ Integrated Model</a:t>
                      </a:r>
                    </a:p>
                  </a:txBody>
                  <a:tcPr marL="9525" marR="9525" marT="9525" marB="0"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01/29/2018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08:00AM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N25 CDT-Calle Corchado Final  Canóvanas, P.R.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lang="en-US" sz="800" dirty="0" smtClean="0">
                          <a:latin typeface="+mj-lt"/>
                          <a:cs typeface="Arial"/>
                        </a:rPr>
                        <a:t>Educational</a:t>
                      </a:r>
                      <a:r>
                        <a:rPr lang="en-US" sz="800" baseline="0" dirty="0" smtClean="0">
                          <a:latin typeface="+mj-lt"/>
                          <a:cs typeface="Arial"/>
                        </a:rPr>
                        <a:t> Activity</a:t>
                      </a:r>
                      <a:endParaRPr lang="en-US" sz="800" dirty="0">
                        <a:latin typeface="+mj-lt"/>
                        <a:cs typeface="Arial"/>
                      </a:endParaRPr>
                    </a:p>
                  </a:txBody>
                  <a:tcPr marL="0" marR="0" marT="3683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731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Hypertension / Integrated Model</a:t>
                      </a:r>
                    </a:p>
                  </a:txBody>
                  <a:tcPr marL="9525" marR="9525" marT="9525" marB="0"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01/29/2018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08:00AM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N44 Concilio de Salud Loíza-Carr. 188 Int. 187 Loiza, PR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lang="en-US" sz="800" dirty="0" smtClean="0">
                          <a:latin typeface="+mj-lt"/>
                          <a:cs typeface="Arial"/>
                        </a:rPr>
                        <a:t>Educational</a:t>
                      </a:r>
                      <a:r>
                        <a:rPr lang="en-US" sz="800" baseline="0" dirty="0" smtClean="0">
                          <a:latin typeface="+mj-lt"/>
                          <a:cs typeface="Arial"/>
                        </a:rPr>
                        <a:t> Activity</a:t>
                      </a:r>
                      <a:endParaRPr lang="en-US" sz="800" dirty="0">
                        <a:latin typeface="+mj-lt"/>
                        <a:cs typeface="Arial"/>
                      </a:endParaRPr>
                    </a:p>
                  </a:txBody>
                  <a:tcPr marL="0" marR="0" marT="2413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526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Preventing deseases after a disaster/ Integrated Model</a:t>
                      </a:r>
                      <a:b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</a:b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01/29/2018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08:15AM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N44 Concilio de Salud Loíza-Carr. 188 Int. 187 Loiza, PR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lang="en-US" sz="800" dirty="0" smtClean="0">
                          <a:latin typeface="+mj-lt"/>
                          <a:cs typeface="Arial"/>
                        </a:rPr>
                        <a:t>Educational</a:t>
                      </a:r>
                      <a:r>
                        <a:rPr lang="en-US" sz="800" baseline="0" dirty="0" smtClean="0">
                          <a:latin typeface="+mj-lt"/>
                          <a:cs typeface="Arial"/>
                        </a:rPr>
                        <a:t> Activity</a:t>
                      </a:r>
                      <a:endParaRPr lang="en-US" sz="800" dirty="0">
                        <a:latin typeface="+mj-lt"/>
                        <a:cs typeface="Arial"/>
                      </a:endParaRPr>
                    </a:p>
                  </a:txBody>
                  <a:tcPr marL="0" marR="0" marT="31115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217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Mosquito Bite/ Integrated Model</a:t>
                      </a:r>
                    </a:p>
                  </a:txBody>
                  <a:tcPr marL="9525" marR="9525" marT="9525" marB="0"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01/29/2018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08:20AM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N25 CDT-Calle Corchado Final  Canóvanas, P.R.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lang="en-US" sz="800" dirty="0" smtClean="0">
                          <a:latin typeface="+mj-lt"/>
                          <a:cs typeface="Arial"/>
                        </a:rPr>
                        <a:t>Educational</a:t>
                      </a:r>
                      <a:r>
                        <a:rPr lang="en-US" sz="800" baseline="0" dirty="0" smtClean="0">
                          <a:latin typeface="+mj-lt"/>
                          <a:cs typeface="Arial"/>
                        </a:rPr>
                        <a:t> Activity</a:t>
                      </a:r>
                      <a:endParaRPr lang="en-US" sz="800" dirty="0">
                        <a:latin typeface="+mj-lt"/>
                        <a:cs typeface="Arial"/>
                      </a:endParaRPr>
                    </a:p>
                  </a:txBody>
                  <a:tcPr marL="0" marR="0" marT="57785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673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Women and Diabetes/ Integrated Model</a:t>
                      </a:r>
                    </a:p>
                  </a:txBody>
                  <a:tcPr marL="9525" marR="9525" marT="9525" marB="0"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01/29/2018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08:20AM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Departamento de la Familia-Centro de Gubernamental Calle Victoria , esquina Dr. López  Fajardo, PR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lang="en-US" sz="800" dirty="0" smtClean="0">
                          <a:latin typeface="+mj-lt"/>
                          <a:cs typeface="Arial"/>
                        </a:rPr>
                        <a:t>Educational</a:t>
                      </a:r>
                      <a:r>
                        <a:rPr lang="en-US" sz="800" baseline="0" dirty="0" smtClean="0">
                          <a:latin typeface="+mj-lt"/>
                          <a:cs typeface="Arial"/>
                        </a:rPr>
                        <a:t> Activity</a:t>
                      </a:r>
                      <a:endParaRPr lang="en-US" sz="800" dirty="0">
                        <a:latin typeface="+mj-lt"/>
                        <a:cs typeface="Arial"/>
                      </a:endParaRPr>
                    </a:p>
                  </a:txBody>
                  <a:tcPr marL="0" marR="0" marT="4191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351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Flu/ Integrated Model</a:t>
                      </a:r>
                    </a:p>
                  </a:txBody>
                  <a:tcPr marL="9525" marR="9525" marT="9525" marB="0"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01/29/2018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08:30AM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Hospital UPR Dr. Federico </a:t>
                      </a:r>
                      <a:r>
                        <a:rPr 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Trilla-Carretera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3 Km 8.3 Ave 65 </a:t>
                      </a:r>
                      <a:r>
                        <a:rPr 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Infanterria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Carolina, PR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lang="en-US" sz="800" dirty="0" smtClean="0">
                          <a:latin typeface="+mj-lt"/>
                          <a:cs typeface="Arial"/>
                        </a:rPr>
                        <a:t>Educational</a:t>
                      </a:r>
                      <a:r>
                        <a:rPr lang="en-US" sz="800" baseline="0" dirty="0" smtClean="0">
                          <a:latin typeface="+mj-lt"/>
                          <a:cs typeface="Arial"/>
                        </a:rPr>
                        <a:t> Activity</a:t>
                      </a:r>
                      <a:endParaRPr lang="en-US" sz="800" dirty="0">
                        <a:latin typeface="+mj-lt"/>
                        <a:cs typeface="Arial"/>
                      </a:endParaRPr>
                    </a:p>
                  </a:txBody>
                  <a:tcPr marL="0" marR="0" marT="29844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228600" y="6172200"/>
            <a:ext cx="9525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300" b="1" dirty="0" err="1" smtClean="0">
                <a:latin typeface="Arial"/>
                <a:cs typeface="Arial"/>
              </a:rPr>
              <a:t>Activities</a:t>
            </a:r>
            <a:r>
              <a:rPr lang="es-ES_tradnl" sz="1300" b="1" dirty="0" smtClean="0">
                <a:latin typeface="Arial"/>
                <a:cs typeface="Arial"/>
              </a:rPr>
              <a:t> </a:t>
            </a:r>
            <a:r>
              <a:rPr lang="es-ES_tradnl" sz="1300" b="1" dirty="0" err="1" smtClean="0">
                <a:latin typeface="Arial"/>
                <a:cs typeface="Arial"/>
              </a:rPr>
              <a:t>subject</a:t>
            </a:r>
            <a:r>
              <a:rPr lang="es-ES_tradnl" sz="1300" b="1" dirty="0" smtClean="0">
                <a:latin typeface="Arial"/>
                <a:cs typeface="Arial"/>
              </a:rPr>
              <a:t> to </a:t>
            </a:r>
            <a:r>
              <a:rPr lang="es-ES_tradnl" sz="1300" b="1" dirty="0" err="1" smtClean="0">
                <a:latin typeface="Arial"/>
                <a:cs typeface="Arial"/>
              </a:rPr>
              <a:t>change</a:t>
            </a:r>
            <a:r>
              <a:rPr lang="es-ES_tradnl" sz="1300" b="1" dirty="0" smtClean="0">
                <a:latin typeface="Arial"/>
                <a:cs typeface="Arial"/>
              </a:rPr>
              <a:t>. </a:t>
            </a:r>
            <a:r>
              <a:rPr lang="es-ES_tradnl" sz="1300" b="1" dirty="0" err="1" smtClean="0">
                <a:latin typeface="Arial"/>
                <a:cs typeface="Arial"/>
              </a:rPr>
              <a:t>Contact</a:t>
            </a:r>
            <a:r>
              <a:rPr lang="es-ES_tradnl" sz="1300" b="1" dirty="0" smtClean="0">
                <a:latin typeface="Arial"/>
                <a:cs typeface="Arial"/>
              </a:rPr>
              <a:t> </a:t>
            </a:r>
            <a:r>
              <a:rPr lang="es-PR" sz="1400" b="1" dirty="0" err="1" smtClean="0"/>
              <a:t>Enrollee</a:t>
            </a:r>
            <a:r>
              <a:rPr lang="es-PR" sz="1400" b="1" dirty="0" smtClean="0"/>
              <a:t> </a:t>
            </a:r>
            <a:r>
              <a:rPr lang="es-PR" sz="1400" b="1" dirty="0" err="1" smtClean="0"/>
              <a:t>Services</a:t>
            </a:r>
            <a:r>
              <a:rPr lang="es-PR" sz="1400" b="1" dirty="0" smtClean="0"/>
              <a:t> </a:t>
            </a:r>
            <a:r>
              <a:rPr lang="es-PR" sz="1400" b="1" dirty="0" err="1" smtClean="0"/>
              <a:t>for</a:t>
            </a:r>
            <a:r>
              <a:rPr lang="es-PR" sz="1400" b="1" dirty="0" smtClean="0"/>
              <a:t> </a:t>
            </a:r>
            <a:r>
              <a:rPr lang="es-PR" sz="1400" b="1" dirty="0" err="1" smtClean="0"/>
              <a:t>confirmation</a:t>
            </a:r>
            <a:endParaRPr lang="es-ES_tradnl" sz="1300" b="1" dirty="0">
              <a:latin typeface="Arial"/>
              <a:cs typeface="Arial"/>
            </a:endParaRPr>
          </a:p>
          <a:p>
            <a:r>
              <a:rPr lang="es-ES_tradnl" sz="1200" dirty="0">
                <a:latin typeface="Arial"/>
                <a:cs typeface="Arial"/>
              </a:rPr>
              <a:t>1-844-336-3331 </a:t>
            </a:r>
            <a:r>
              <a:rPr lang="es-ES_tradnl" sz="1200" dirty="0" smtClean="0">
                <a:latin typeface="Arial"/>
                <a:cs typeface="Arial"/>
              </a:rPr>
              <a:t>(</a:t>
            </a:r>
            <a:r>
              <a:rPr lang="es-ES_tradnl" sz="1200" dirty="0" err="1" smtClean="0">
                <a:latin typeface="Arial"/>
                <a:cs typeface="Arial"/>
              </a:rPr>
              <a:t>toll</a:t>
            </a:r>
            <a:r>
              <a:rPr lang="es-ES_tradnl" sz="1200" dirty="0" smtClean="0">
                <a:latin typeface="Arial"/>
                <a:cs typeface="Arial"/>
              </a:rPr>
              <a:t> free), 787</a:t>
            </a:r>
            <a:r>
              <a:rPr lang="es-ES_tradnl" sz="1200" dirty="0">
                <a:latin typeface="Arial"/>
                <a:cs typeface="Arial"/>
              </a:rPr>
              <a:t>-999-4411 TTY </a:t>
            </a:r>
            <a:r>
              <a:rPr lang="es-ES_tradnl" sz="1200" dirty="0" smtClean="0">
                <a:latin typeface="Arial"/>
                <a:cs typeface="Arial"/>
              </a:rPr>
              <a:t>(</a:t>
            </a:r>
            <a:r>
              <a:rPr lang="es-ES_tradnl" sz="1200" dirty="0" err="1" smtClean="0">
                <a:latin typeface="Arial"/>
                <a:cs typeface="Arial"/>
              </a:rPr>
              <a:t>hearing</a:t>
            </a:r>
            <a:r>
              <a:rPr lang="es-ES_tradnl" sz="1200" dirty="0" smtClean="0">
                <a:latin typeface="Arial"/>
                <a:cs typeface="Arial"/>
              </a:rPr>
              <a:t> </a:t>
            </a:r>
            <a:r>
              <a:rPr lang="es-ES_tradnl" sz="1200" dirty="0" err="1" smtClean="0">
                <a:latin typeface="Arial"/>
                <a:cs typeface="Arial"/>
              </a:rPr>
              <a:t>impaired</a:t>
            </a:r>
            <a:r>
              <a:rPr lang="es-ES_tradnl" sz="1200" dirty="0" smtClean="0">
                <a:latin typeface="Arial"/>
                <a:cs typeface="Arial"/>
              </a:rPr>
              <a:t>)</a:t>
            </a:r>
            <a:r>
              <a:rPr lang="es-ES_tradnl" sz="1200" dirty="0">
                <a:latin typeface="Arial"/>
                <a:cs typeface="Arial"/>
              </a:rPr>
              <a:t> </a:t>
            </a:r>
            <a:r>
              <a:rPr lang="es-ES_tradnl" sz="1200" dirty="0" smtClean="0">
                <a:latin typeface="Arial"/>
                <a:cs typeface="Arial"/>
              </a:rPr>
              <a:t>de </a:t>
            </a:r>
            <a:r>
              <a:rPr lang="es-ES_tradnl" sz="1200" dirty="0" err="1" smtClean="0">
                <a:latin typeface="Arial"/>
                <a:cs typeface="Arial"/>
              </a:rPr>
              <a:t>Monday</a:t>
            </a:r>
            <a:r>
              <a:rPr lang="es-ES_tradnl" sz="1200" dirty="0" smtClean="0">
                <a:latin typeface="Arial"/>
                <a:cs typeface="Arial"/>
              </a:rPr>
              <a:t> </a:t>
            </a:r>
            <a:r>
              <a:rPr lang="es-ES_tradnl" sz="1200" dirty="0" err="1" smtClean="0">
                <a:latin typeface="Arial"/>
                <a:cs typeface="Arial"/>
              </a:rPr>
              <a:t>through</a:t>
            </a:r>
            <a:r>
              <a:rPr lang="es-ES_tradnl" sz="1200" dirty="0" smtClean="0">
                <a:latin typeface="Arial"/>
                <a:cs typeface="Arial"/>
              </a:rPr>
              <a:t> Friday </a:t>
            </a:r>
            <a:r>
              <a:rPr lang="es-ES_tradnl" sz="1200" dirty="0">
                <a:latin typeface="Arial"/>
                <a:cs typeface="Arial"/>
              </a:rPr>
              <a:t>7:00 a.m. </a:t>
            </a:r>
            <a:r>
              <a:rPr lang="es-ES_tradnl" sz="1200" dirty="0" smtClean="0">
                <a:latin typeface="Arial"/>
                <a:cs typeface="Arial"/>
              </a:rPr>
              <a:t>to  </a:t>
            </a:r>
            <a:r>
              <a:rPr lang="es-ES_tradnl" sz="1200" dirty="0">
                <a:latin typeface="Arial"/>
                <a:cs typeface="Arial"/>
              </a:rPr>
              <a:t>7:00 p.m.</a:t>
            </a:r>
          </a:p>
          <a:p>
            <a:endParaRPr lang="en-US" sz="1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039944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1723872"/>
            <a:ext cx="10058400" cy="28321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35255">
              <a:lnSpc>
                <a:spcPct val="100000"/>
              </a:lnSpc>
              <a:spcBef>
                <a:spcPts val="185"/>
              </a:spcBef>
              <a:tabLst>
                <a:tab pos="1382395" algn="l"/>
                <a:tab pos="4844415" algn="l"/>
                <a:tab pos="6835775" algn="l"/>
              </a:tabLst>
            </a:pPr>
            <a:r>
              <a:rPr sz="1150" b="1" spc="15" dirty="0">
                <a:solidFill>
                  <a:srgbClr val="231F20"/>
                </a:solidFill>
                <a:latin typeface="Arial"/>
                <a:cs typeface="Arial"/>
              </a:rPr>
              <a:t>MUNICIPIO	</a:t>
            </a:r>
            <a:r>
              <a:rPr sz="1150" b="1" spc="-20" dirty="0">
                <a:solidFill>
                  <a:srgbClr val="231F20"/>
                </a:solidFill>
                <a:latin typeface="Arial"/>
                <a:cs typeface="Arial"/>
              </a:rPr>
              <a:t>NOMBRE </a:t>
            </a:r>
            <a:r>
              <a:rPr sz="1150" b="1" spc="-60" dirty="0">
                <a:solidFill>
                  <a:srgbClr val="231F20"/>
                </a:solidFill>
                <a:latin typeface="Arial"/>
                <a:cs typeface="Arial"/>
              </a:rPr>
              <a:t>DE </a:t>
            </a:r>
            <a:r>
              <a:rPr sz="1150" b="1" spc="-55" dirty="0">
                <a:solidFill>
                  <a:srgbClr val="231F20"/>
                </a:solidFill>
                <a:latin typeface="Arial"/>
                <a:cs typeface="Arial"/>
              </a:rPr>
              <a:t>LA </a:t>
            </a:r>
            <a:r>
              <a:rPr sz="1150" b="1" spc="-30" dirty="0">
                <a:solidFill>
                  <a:srgbClr val="231F20"/>
                </a:solidFill>
                <a:latin typeface="Arial"/>
                <a:cs typeface="Arial"/>
              </a:rPr>
              <a:t>CLINICA </a:t>
            </a:r>
            <a:r>
              <a:rPr sz="1150" b="1" spc="155" dirty="0">
                <a:solidFill>
                  <a:srgbClr val="231F20"/>
                </a:solidFill>
                <a:latin typeface="Arial"/>
                <a:cs typeface="Arial"/>
              </a:rPr>
              <a:t>/</a:t>
            </a:r>
            <a:r>
              <a:rPr sz="1150" b="1" spc="-1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50" b="1" spc="-20" dirty="0">
                <a:solidFill>
                  <a:srgbClr val="231F20"/>
                </a:solidFill>
                <a:latin typeface="Arial"/>
                <a:cs typeface="Arial"/>
              </a:rPr>
              <a:t>TIPO </a:t>
            </a:r>
            <a:r>
              <a:rPr sz="1150" b="1" spc="-60" dirty="0">
                <a:solidFill>
                  <a:srgbClr val="231F20"/>
                </a:solidFill>
                <a:latin typeface="Arial"/>
                <a:cs typeface="Arial"/>
              </a:rPr>
              <a:t>DE </a:t>
            </a:r>
            <a:r>
              <a:rPr sz="1150" b="1" spc="-35" dirty="0">
                <a:solidFill>
                  <a:srgbClr val="231F20"/>
                </a:solidFill>
                <a:latin typeface="Arial"/>
                <a:cs typeface="Arial"/>
              </a:rPr>
              <a:t>FACILIDAD	</a:t>
            </a:r>
            <a:r>
              <a:rPr sz="1150" b="1" spc="-55" dirty="0">
                <a:solidFill>
                  <a:srgbClr val="231F20"/>
                </a:solidFill>
                <a:latin typeface="Arial"/>
                <a:cs typeface="Arial"/>
              </a:rPr>
              <a:t>TELÉFONO	</a:t>
            </a:r>
            <a:r>
              <a:rPr sz="1150" b="1" spc="-25" dirty="0">
                <a:solidFill>
                  <a:srgbClr val="231F20"/>
                </a:solidFill>
                <a:latin typeface="Arial"/>
                <a:cs typeface="Arial"/>
              </a:rPr>
              <a:t>HORARIO</a:t>
            </a:r>
            <a:endParaRPr sz="115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265770" y="1711523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0"/>
                </a:moveTo>
                <a:lnTo>
                  <a:pt x="0" y="12349"/>
                </a:lnTo>
              </a:path>
            </a:pathLst>
          </a:custGeom>
          <a:ln w="11010">
            <a:solidFill>
              <a:srgbClr val="F15D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22259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F15D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268234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F15D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293212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F15D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316492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F15D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341451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F15D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374408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F15D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398538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F15D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422668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F15D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446798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F15D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469831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F15D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730192" y="1711523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0"/>
                </a:moveTo>
                <a:lnTo>
                  <a:pt x="0" y="12349"/>
                </a:lnTo>
              </a:path>
            </a:pathLst>
          </a:custGeom>
          <a:ln w="11010">
            <a:solidFill>
              <a:srgbClr val="F15D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721636" y="1711523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0"/>
                </a:moveTo>
                <a:lnTo>
                  <a:pt x="0" y="12349"/>
                </a:lnTo>
              </a:path>
            </a:pathLst>
          </a:custGeom>
          <a:ln w="11010">
            <a:solidFill>
              <a:srgbClr val="F15D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6791058"/>
            <a:ext cx="6486652" cy="8060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0" y="1952370"/>
            <a:ext cx="10058400" cy="5820410"/>
          </a:xfrm>
          <a:prstGeom prst="rect">
            <a:avLst/>
          </a:prstGeom>
        </p:spPr>
        <p:txBody>
          <a:bodyPr vert="horz" wrap="square" lIns="0" tIns="82550" rIns="0" bIns="0" rtlCol="0">
            <a:spAutoFit/>
          </a:bodyPr>
          <a:lstStyle/>
          <a:p>
            <a:pPr marL="137795">
              <a:lnSpc>
                <a:spcPct val="100000"/>
              </a:lnSpc>
              <a:spcBef>
                <a:spcPts val="650"/>
              </a:spcBef>
              <a:tabLst>
                <a:tab pos="1382395" algn="l"/>
                <a:tab pos="4848860" algn="l"/>
                <a:tab pos="6855459" algn="l"/>
              </a:tabLst>
            </a:pPr>
            <a:r>
              <a:rPr sz="900" b="1" spc="35" dirty="0">
                <a:solidFill>
                  <a:srgbClr val="231F20"/>
                </a:solidFill>
                <a:latin typeface="Arial"/>
                <a:cs typeface="Arial"/>
              </a:rPr>
              <a:t>Bayamon	</a:t>
            </a:r>
            <a:r>
              <a:rPr sz="900" b="1" spc="-20" dirty="0">
                <a:solidFill>
                  <a:srgbClr val="231F20"/>
                </a:solidFill>
                <a:latin typeface="Arial"/>
                <a:cs typeface="Arial"/>
              </a:rPr>
              <a:t>CENTRO </a:t>
            </a:r>
            <a:r>
              <a:rPr sz="900" b="1" spc="-25" dirty="0">
                <a:solidFill>
                  <a:srgbClr val="231F20"/>
                </a:solidFill>
                <a:latin typeface="Arial"/>
                <a:cs typeface="Arial"/>
              </a:rPr>
              <a:t>DE </a:t>
            </a:r>
            <a:r>
              <a:rPr sz="900" b="1" spc="-35" dirty="0">
                <a:solidFill>
                  <a:srgbClr val="231F20"/>
                </a:solidFill>
                <a:latin typeface="Arial"/>
                <a:cs typeface="Arial"/>
              </a:rPr>
              <a:t>SERVICIOS</a:t>
            </a:r>
            <a:r>
              <a:rPr sz="900" b="1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25" dirty="0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sz="9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20" dirty="0">
                <a:solidFill>
                  <a:srgbClr val="231F20"/>
                </a:solidFill>
                <a:latin typeface="Arial"/>
                <a:cs typeface="Arial"/>
              </a:rPr>
              <a:t>SALUD	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(787)</a:t>
            </a:r>
            <a:r>
              <a:rPr sz="9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520-8449	</a:t>
            </a:r>
            <a:r>
              <a:rPr sz="900" b="1" spc="-20" dirty="0">
                <a:solidFill>
                  <a:srgbClr val="231F20"/>
                </a:solidFill>
                <a:latin typeface="Arial"/>
                <a:cs typeface="Arial"/>
              </a:rPr>
              <a:t>L-V</a:t>
            </a:r>
            <a:r>
              <a:rPr sz="900" b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231F20"/>
                </a:solidFill>
                <a:latin typeface="Arial"/>
                <a:cs typeface="Arial"/>
              </a:rPr>
              <a:t>8:00</a:t>
            </a:r>
            <a:r>
              <a:rPr sz="900" b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30" dirty="0">
                <a:solidFill>
                  <a:srgbClr val="231F20"/>
                </a:solidFill>
                <a:latin typeface="Arial"/>
                <a:cs typeface="Arial"/>
              </a:rPr>
              <a:t>AM-</a:t>
            </a:r>
            <a:r>
              <a:rPr sz="900" b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231F20"/>
                </a:solidFill>
                <a:latin typeface="Arial"/>
                <a:cs typeface="Arial"/>
              </a:rPr>
              <a:t>4:00</a:t>
            </a:r>
            <a:r>
              <a:rPr sz="900" b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40" dirty="0">
                <a:solidFill>
                  <a:srgbClr val="231F20"/>
                </a:solidFill>
                <a:latin typeface="Arial"/>
                <a:cs typeface="Arial"/>
              </a:rPr>
              <a:t>PM</a:t>
            </a:r>
            <a:endParaRPr sz="900">
              <a:latin typeface="Arial"/>
              <a:cs typeface="Arial"/>
            </a:endParaRPr>
          </a:p>
          <a:p>
            <a:pPr marL="137795">
              <a:lnSpc>
                <a:spcPts val="990"/>
              </a:lnSpc>
              <a:spcBef>
                <a:spcPts val="715"/>
              </a:spcBef>
              <a:tabLst>
                <a:tab pos="1382395" algn="l"/>
                <a:tab pos="4848860" algn="l"/>
                <a:tab pos="6855459" algn="l"/>
              </a:tabLst>
            </a:pPr>
            <a:r>
              <a:rPr sz="1350" b="1" spc="52" baseline="6172" dirty="0">
                <a:solidFill>
                  <a:srgbClr val="231F20"/>
                </a:solidFill>
                <a:latin typeface="Arial"/>
                <a:cs typeface="Arial"/>
              </a:rPr>
              <a:t>Bayamon	</a:t>
            </a:r>
            <a:r>
              <a:rPr sz="1350" b="1" spc="-30" baseline="6172" dirty="0">
                <a:solidFill>
                  <a:srgbClr val="231F20"/>
                </a:solidFill>
                <a:latin typeface="Arial"/>
                <a:cs typeface="Arial"/>
              </a:rPr>
              <a:t>CENTRO </a:t>
            </a:r>
            <a:r>
              <a:rPr sz="1350" b="1" spc="-22" baseline="6172" dirty="0">
                <a:solidFill>
                  <a:srgbClr val="231F20"/>
                </a:solidFill>
                <a:latin typeface="Arial"/>
                <a:cs typeface="Arial"/>
              </a:rPr>
              <a:t>PEDIATRICO </a:t>
            </a:r>
            <a:r>
              <a:rPr sz="1350" b="1" spc="-37" baseline="6172" dirty="0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sz="1350" b="1" spc="-120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15" baseline="6172" dirty="0">
                <a:solidFill>
                  <a:srgbClr val="231F20"/>
                </a:solidFill>
                <a:latin typeface="Arial"/>
                <a:cs typeface="Arial"/>
              </a:rPr>
              <a:t>RIO</a:t>
            </a:r>
            <a:r>
              <a:rPr sz="1350" b="1" spc="-60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67" baseline="6172" dirty="0">
                <a:solidFill>
                  <a:srgbClr val="231F20"/>
                </a:solidFill>
                <a:latin typeface="Arial"/>
                <a:cs typeface="Arial"/>
              </a:rPr>
              <a:t>HONDO	</a:t>
            </a:r>
            <a:r>
              <a:rPr sz="1350" b="1" spc="15" baseline="6172" dirty="0">
                <a:solidFill>
                  <a:srgbClr val="231F20"/>
                </a:solidFill>
                <a:latin typeface="Arial"/>
                <a:cs typeface="Arial"/>
              </a:rPr>
              <a:t>(787)780-1908	</a:t>
            </a:r>
            <a:r>
              <a:rPr sz="900" b="1" spc="30" dirty="0">
                <a:solidFill>
                  <a:srgbClr val="231F20"/>
                </a:solidFill>
                <a:latin typeface="Arial"/>
                <a:cs typeface="Arial"/>
              </a:rPr>
              <a:t>Dr.</a:t>
            </a:r>
            <a:r>
              <a:rPr sz="900" b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65" dirty="0">
                <a:solidFill>
                  <a:srgbClr val="231F20"/>
                </a:solidFill>
                <a:latin typeface="Arial"/>
                <a:cs typeface="Arial"/>
              </a:rPr>
              <a:t>Martín</a:t>
            </a:r>
            <a:r>
              <a:rPr sz="900" b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45" dirty="0">
                <a:solidFill>
                  <a:srgbClr val="231F20"/>
                </a:solidFill>
                <a:latin typeface="Arial"/>
                <a:cs typeface="Arial"/>
              </a:rPr>
              <a:t>Martinó-</a:t>
            </a:r>
            <a:r>
              <a:rPr sz="900" b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5" dirty="0">
                <a:solidFill>
                  <a:srgbClr val="231F20"/>
                </a:solidFill>
                <a:latin typeface="Arial"/>
                <a:cs typeface="Arial"/>
              </a:rPr>
              <a:t>L,M,M-7:30AM-4:00PM</a:t>
            </a:r>
            <a:endParaRPr sz="900">
              <a:latin typeface="Arial"/>
              <a:cs typeface="Arial"/>
            </a:endParaRPr>
          </a:p>
          <a:p>
            <a:pPr marR="419734" algn="r">
              <a:lnSpc>
                <a:spcPts val="900"/>
              </a:lnSpc>
            </a:pPr>
            <a:r>
              <a:rPr sz="900" b="1" spc="-5" dirty="0">
                <a:solidFill>
                  <a:srgbClr val="231F20"/>
                </a:solidFill>
                <a:latin typeface="Arial"/>
                <a:cs typeface="Arial"/>
              </a:rPr>
              <a:t>V- 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8:00-12:00PM/Vacunación-L-V</a:t>
            </a:r>
            <a:r>
              <a:rPr sz="900" b="1" spc="-1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7:30AM-11:00AM</a:t>
            </a:r>
            <a:endParaRPr sz="900">
              <a:latin typeface="Arial"/>
              <a:cs typeface="Arial"/>
            </a:endParaRPr>
          </a:p>
          <a:p>
            <a:pPr marL="6855459">
              <a:lnSpc>
                <a:spcPts val="990"/>
              </a:lnSpc>
            </a:pPr>
            <a:r>
              <a:rPr sz="900" b="1" spc="30" dirty="0">
                <a:solidFill>
                  <a:srgbClr val="231F20"/>
                </a:solidFill>
                <a:latin typeface="Arial"/>
                <a:cs typeface="Arial"/>
              </a:rPr>
              <a:t>Dr.</a:t>
            </a:r>
            <a:r>
              <a:rPr sz="9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50" dirty="0">
                <a:solidFill>
                  <a:srgbClr val="231F20"/>
                </a:solidFill>
                <a:latin typeface="Arial"/>
                <a:cs typeface="Arial"/>
              </a:rPr>
              <a:t>José</a:t>
            </a:r>
            <a:r>
              <a:rPr sz="9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40" dirty="0">
                <a:solidFill>
                  <a:srgbClr val="231F20"/>
                </a:solidFill>
                <a:latin typeface="Arial"/>
                <a:cs typeface="Arial"/>
              </a:rPr>
              <a:t>Martinó(orden</a:t>
            </a:r>
            <a:r>
              <a:rPr sz="9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35" dirty="0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sz="9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20" dirty="0">
                <a:solidFill>
                  <a:srgbClr val="231F20"/>
                </a:solidFill>
                <a:latin typeface="Arial"/>
                <a:cs typeface="Arial"/>
              </a:rPr>
              <a:t>llegada)</a:t>
            </a:r>
            <a:r>
              <a:rPr sz="9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231F20"/>
                </a:solidFill>
                <a:latin typeface="Arial"/>
                <a:cs typeface="Arial"/>
              </a:rPr>
              <a:t>L-V-8:30AM-2:00PM</a:t>
            </a:r>
            <a:endParaRPr sz="900">
              <a:latin typeface="Arial"/>
              <a:cs typeface="Arial"/>
            </a:endParaRPr>
          </a:p>
          <a:p>
            <a:pPr marL="137795" marR="2037714">
              <a:lnSpc>
                <a:spcPct val="185000"/>
              </a:lnSpc>
              <a:tabLst>
                <a:tab pos="1382395" algn="l"/>
                <a:tab pos="4848860" algn="l"/>
                <a:tab pos="6855459" algn="l"/>
              </a:tabLst>
            </a:pPr>
            <a:r>
              <a:rPr sz="900" b="1" spc="35" dirty="0">
                <a:solidFill>
                  <a:srgbClr val="231F20"/>
                </a:solidFill>
                <a:latin typeface="Arial"/>
                <a:cs typeface="Arial"/>
              </a:rPr>
              <a:t>Bayamon	</a:t>
            </a:r>
            <a:r>
              <a:rPr sz="900" b="1" spc="-5" dirty="0">
                <a:solidFill>
                  <a:srgbClr val="231F20"/>
                </a:solidFill>
                <a:latin typeface="Arial"/>
                <a:cs typeface="Arial"/>
              </a:rPr>
              <a:t>CLINICA </a:t>
            </a:r>
            <a:r>
              <a:rPr sz="900" b="1" spc="-25" dirty="0">
                <a:solidFill>
                  <a:srgbClr val="231F20"/>
                </a:solidFill>
                <a:latin typeface="Arial"/>
                <a:cs typeface="Arial"/>
              </a:rPr>
              <a:t>DE 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VACUNACION </a:t>
            </a:r>
            <a:r>
              <a:rPr sz="900" b="1" spc="-20" dirty="0">
                <a:solidFill>
                  <a:srgbClr val="231F20"/>
                </a:solidFill>
                <a:latin typeface="Arial"/>
                <a:cs typeface="Arial"/>
              </a:rPr>
              <a:t>CDT</a:t>
            </a:r>
            <a:r>
              <a:rPr sz="900" b="1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10" dirty="0">
                <a:solidFill>
                  <a:srgbClr val="231F20"/>
                </a:solidFill>
                <a:latin typeface="Arial"/>
                <a:cs typeface="Arial"/>
              </a:rPr>
              <a:t>GMSP,</a:t>
            </a:r>
            <a:r>
              <a:rPr sz="9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25" dirty="0">
                <a:solidFill>
                  <a:srgbClr val="231F20"/>
                </a:solidFill>
                <a:latin typeface="Arial"/>
                <a:cs typeface="Arial"/>
              </a:rPr>
              <a:t>INC	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(787)</a:t>
            </a:r>
            <a:r>
              <a:rPr sz="9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625-6129	</a:t>
            </a:r>
            <a:r>
              <a:rPr sz="1350" b="1" spc="-30" baseline="-12345" dirty="0">
                <a:solidFill>
                  <a:srgbClr val="231F20"/>
                </a:solidFill>
                <a:latin typeface="Arial"/>
                <a:cs typeface="Arial"/>
              </a:rPr>
              <a:t>L-V </a:t>
            </a:r>
            <a:r>
              <a:rPr sz="1350" b="1" baseline="-12345" dirty="0">
                <a:solidFill>
                  <a:srgbClr val="231F20"/>
                </a:solidFill>
                <a:latin typeface="Arial"/>
                <a:cs typeface="Arial"/>
              </a:rPr>
              <a:t>7:00</a:t>
            </a:r>
            <a:r>
              <a:rPr sz="1350" b="1" spc="-150" baseline="-123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15" baseline="-12345" dirty="0">
                <a:solidFill>
                  <a:srgbClr val="231F20"/>
                </a:solidFill>
                <a:latin typeface="Arial"/>
                <a:cs typeface="Arial"/>
              </a:rPr>
              <a:t>AM-2:00</a:t>
            </a:r>
            <a:r>
              <a:rPr sz="1350" b="1" spc="-89" baseline="-123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60" baseline="-12345" dirty="0">
                <a:solidFill>
                  <a:srgbClr val="231F20"/>
                </a:solidFill>
                <a:latin typeface="Arial"/>
                <a:cs typeface="Arial"/>
              </a:rPr>
              <a:t>PM </a:t>
            </a:r>
            <a:r>
              <a:rPr sz="1350" b="1" baseline="-123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52" baseline="6172" dirty="0">
                <a:solidFill>
                  <a:srgbClr val="231F20"/>
                </a:solidFill>
                <a:latin typeface="Arial"/>
                <a:cs typeface="Arial"/>
              </a:rPr>
              <a:t>Bayamon	</a:t>
            </a:r>
            <a:r>
              <a:rPr sz="1350" b="1" spc="22" baseline="6172" dirty="0">
                <a:solidFill>
                  <a:srgbClr val="231F20"/>
                </a:solidFill>
                <a:latin typeface="Arial"/>
                <a:cs typeface="Arial"/>
              </a:rPr>
              <a:t>NEW VISION</a:t>
            </a:r>
            <a:r>
              <a:rPr sz="1350" b="1" spc="-120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-7" baseline="6172" dirty="0">
                <a:solidFill>
                  <a:srgbClr val="231F20"/>
                </a:solidFill>
                <a:latin typeface="Arial"/>
                <a:cs typeface="Arial"/>
              </a:rPr>
              <a:t>MEDICAL</a:t>
            </a:r>
            <a:r>
              <a:rPr sz="1350" b="1" spc="-60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-7" baseline="6172" dirty="0">
                <a:solidFill>
                  <a:srgbClr val="231F20"/>
                </a:solidFill>
                <a:latin typeface="Arial"/>
                <a:cs typeface="Arial"/>
              </a:rPr>
              <a:t>DIAGNOSTIC	</a:t>
            </a:r>
            <a:r>
              <a:rPr sz="1350" b="1" spc="15" baseline="6172" dirty="0">
                <a:solidFill>
                  <a:srgbClr val="231F20"/>
                </a:solidFill>
                <a:latin typeface="Arial"/>
                <a:cs typeface="Arial"/>
              </a:rPr>
              <a:t>(787)778-5311</a:t>
            </a:r>
            <a:r>
              <a:rPr sz="1350" b="1" spc="-60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82" baseline="6172" dirty="0">
                <a:solidFill>
                  <a:srgbClr val="231F20"/>
                </a:solidFill>
                <a:latin typeface="Arial"/>
                <a:cs typeface="Arial"/>
              </a:rPr>
              <a:t>ext</a:t>
            </a:r>
            <a:r>
              <a:rPr sz="1350" b="1" spc="-60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30" baseline="6172" dirty="0">
                <a:solidFill>
                  <a:srgbClr val="231F20"/>
                </a:solidFill>
                <a:latin typeface="Arial"/>
                <a:cs typeface="Arial"/>
              </a:rPr>
              <a:t>213	</a:t>
            </a:r>
            <a:r>
              <a:rPr sz="900" b="1" spc="-20" dirty="0">
                <a:solidFill>
                  <a:srgbClr val="231F20"/>
                </a:solidFill>
                <a:latin typeface="Arial"/>
                <a:cs typeface="Arial"/>
              </a:rPr>
              <a:t>L-V</a:t>
            </a:r>
            <a:r>
              <a:rPr sz="900" b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231F20"/>
                </a:solidFill>
                <a:latin typeface="Arial"/>
                <a:cs typeface="Arial"/>
              </a:rPr>
              <a:t>7:00</a:t>
            </a:r>
            <a:r>
              <a:rPr sz="900" b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30" dirty="0">
                <a:solidFill>
                  <a:srgbClr val="231F20"/>
                </a:solidFill>
                <a:latin typeface="Arial"/>
                <a:cs typeface="Arial"/>
              </a:rPr>
              <a:t>AM-</a:t>
            </a:r>
            <a:r>
              <a:rPr sz="900" b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231F20"/>
                </a:solidFill>
                <a:latin typeface="Arial"/>
                <a:cs typeface="Arial"/>
              </a:rPr>
              <a:t>3:00</a:t>
            </a:r>
            <a:r>
              <a:rPr sz="900" b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40" dirty="0">
                <a:solidFill>
                  <a:srgbClr val="231F20"/>
                </a:solidFill>
                <a:latin typeface="Arial"/>
                <a:cs typeface="Arial"/>
              </a:rPr>
              <a:t>PM</a:t>
            </a:r>
            <a:endParaRPr sz="900">
              <a:latin typeface="Arial"/>
              <a:cs typeface="Arial"/>
            </a:endParaRPr>
          </a:p>
          <a:p>
            <a:pPr marL="137795">
              <a:lnSpc>
                <a:spcPct val="100000"/>
              </a:lnSpc>
              <a:spcBef>
                <a:spcPts val="720"/>
              </a:spcBef>
              <a:tabLst>
                <a:tab pos="1382395" algn="l"/>
                <a:tab pos="4848860" algn="l"/>
                <a:tab pos="6855459" algn="l"/>
              </a:tabLst>
            </a:pPr>
            <a:r>
              <a:rPr sz="900" b="1" spc="15" dirty="0">
                <a:solidFill>
                  <a:srgbClr val="231F20"/>
                </a:solidFill>
                <a:latin typeface="Arial"/>
                <a:cs typeface="Arial"/>
              </a:rPr>
              <a:t>Canovanas	</a:t>
            </a:r>
            <a:r>
              <a:rPr sz="900" b="1" spc="5" dirty="0">
                <a:solidFill>
                  <a:srgbClr val="231F20"/>
                </a:solidFill>
                <a:latin typeface="Arial"/>
                <a:cs typeface="Arial"/>
              </a:rPr>
              <a:t>S.M.</a:t>
            </a:r>
            <a:r>
              <a:rPr sz="9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5" dirty="0">
                <a:solidFill>
                  <a:srgbClr val="231F20"/>
                </a:solidFill>
                <a:latin typeface="Arial"/>
                <a:cs typeface="Arial"/>
              </a:rPr>
              <a:t>MEDICAL</a:t>
            </a:r>
            <a:r>
              <a:rPr sz="9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60" dirty="0">
                <a:solidFill>
                  <a:srgbClr val="231F20"/>
                </a:solidFill>
                <a:latin typeface="Arial"/>
                <a:cs typeface="Arial"/>
              </a:rPr>
              <a:t>SERVICES	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(787) 876-5000 </a:t>
            </a:r>
            <a:r>
              <a:rPr sz="900" b="1" spc="135" dirty="0">
                <a:solidFill>
                  <a:srgbClr val="231F20"/>
                </a:solidFill>
                <a:latin typeface="Arial"/>
                <a:cs typeface="Arial"/>
              </a:rPr>
              <a:t>/</a:t>
            </a:r>
            <a:r>
              <a:rPr sz="900" b="1" spc="-11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(787)</a:t>
            </a:r>
            <a:r>
              <a:rPr sz="9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957-0740	</a:t>
            </a:r>
            <a:r>
              <a:rPr sz="900" b="1" spc="-20" dirty="0">
                <a:solidFill>
                  <a:srgbClr val="231F20"/>
                </a:solidFill>
                <a:latin typeface="Arial"/>
                <a:cs typeface="Arial"/>
              </a:rPr>
              <a:t>L-V</a:t>
            </a:r>
            <a:r>
              <a:rPr sz="900" b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231F20"/>
                </a:solidFill>
                <a:latin typeface="Arial"/>
                <a:cs typeface="Arial"/>
              </a:rPr>
              <a:t>7:00</a:t>
            </a:r>
            <a:r>
              <a:rPr sz="900" b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30" dirty="0">
                <a:solidFill>
                  <a:srgbClr val="231F20"/>
                </a:solidFill>
                <a:latin typeface="Arial"/>
                <a:cs typeface="Arial"/>
              </a:rPr>
              <a:t>AM-</a:t>
            </a:r>
            <a:r>
              <a:rPr sz="900" b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231F20"/>
                </a:solidFill>
                <a:latin typeface="Arial"/>
                <a:cs typeface="Arial"/>
              </a:rPr>
              <a:t>3:00</a:t>
            </a:r>
            <a:r>
              <a:rPr sz="900" b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40" dirty="0">
                <a:solidFill>
                  <a:srgbClr val="231F20"/>
                </a:solidFill>
                <a:latin typeface="Arial"/>
                <a:cs typeface="Arial"/>
              </a:rPr>
              <a:t>PM</a:t>
            </a:r>
            <a:endParaRPr sz="900">
              <a:latin typeface="Arial"/>
              <a:cs typeface="Arial"/>
            </a:endParaRPr>
          </a:p>
          <a:p>
            <a:pPr marL="137795">
              <a:lnSpc>
                <a:spcPts val="940"/>
              </a:lnSpc>
              <a:spcBef>
                <a:spcPts val="815"/>
              </a:spcBef>
              <a:tabLst>
                <a:tab pos="1382395" algn="l"/>
                <a:tab pos="4848860" algn="l"/>
                <a:tab pos="6855459" algn="l"/>
              </a:tabLst>
            </a:pPr>
            <a:r>
              <a:rPr sz="900" b="1" spc="15" dirty="0">
                <a:solidFill>
                  <a:srgbClr val="231F20"/>
                </a:solidFill>
                <a:latin typeface="Arial"/>
                <a:cs typeface="Arial"/>
              </a:rPr>
              <a:t>Canóvanas	</a:t>
            </a:r>
            <a:r>
              <a:rPr sz="900" b="1" spc="-20" dirty="0">
                <a:solidFill>
                  <a:srgbClr val="231F20"/>
                </a:solidFill>
                <a:latin typeface="Arial"/>
                <a:cs typeface="Arial"/>
              </a:rPr>
              <a:t>CENTRO </a:t>
            </a:r>
            <a:r>
              <a:rPr sz="900" b="1" dirty="0">
                <a:solidFill>
                  <a:srgbClr val="231F20"/>
                </a:solidFill>
                <a:latin typeface="Arial"/>
                <a:cs typeface="Arial"/>
              </a:rPr>
              <a:t>DIAGNOSTICO </a:t>
            </a:r>
            <a:r>
              <a:rPr sz="900" b="1" spc="-15" dirty="0">
                <a:solidFill>
                  <a:srgbClr val="231F20"/>
                </a:solidFill>
                <a:latin typeface="Arial"/>
                <a:cs typeface="Arial"/>
              </a:rPr>
              <a:t>Y </a:t>
            </a:r>
            <a:r>
              <a:rPr sz="900" b="1" dirty="0">
                <a:solidFill>
                  <a:srgbClr val="231F20"/>
                </a:solidFill>
                <a:latin typeface="Arial"/>
                <a:cs typeface="Arial"/>
              </a:rPr>
              <a:t>TRATAMIENTO</a:t>
            </a:r>
            <a:r>
              <a:rPr sz="900" b="1" spc="-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20" dirty="0">
                <a:solidFill>
                  <a:srgbClr val="231F20"/>
                </a:solidFill>
                <a:latin typeface="Arial"/>
                <a:cs typeface="Arial"/>
              </a:rPr>
              <a:t>(cdt</a:t>
            </a:r>
            <a:r>
              <a:rPr sz="9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5" dirty="0">
                <a:solidFill>
                  <a:srgbClr val="231F20"/>
                </a:solidFill>
                <a:latin typeface="Arial"/>
                <a:cs typeface="Arial"/>
              </a:rPr>
              <a:t>canovanas)	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(787)438-6593	</a:t>
            </a:r>
            <a:r>
              <a:rPr sz="1350" b="1" spc="-30" baseline="6172" dirty="0">
                <a:solidFill>
                  <a:srgbClr val="231F20"/>
                </a:solidFill>
                <a:latin typeface="Arial"/>
                <a:cs typeface="Arial"/>
              </a:rPr>
              <a:t>L-V </a:t>
            </a:r>
            <a:r>
              <a:rPr sz="1350" b="1" spc="22" baseline="6172" dirty="0">
                <a:solidFill>
                  <a:srgbClr val="231F20"/>
                </a:solidFill>
                <a:latin typeface="Arial"/>
                <a:cs typeface="Arial"/>
              </a:rPr>
              <a:t>7:00AM </a:t>
            </a:r>
            <a:r>
              <a:rPr sz="1350" b="1" spc="15" baseline="6172" dirty="0">
                <a:solidFill>
                  <a:srgbClr val="231F20"/>
                </a:solidFill>
                <a:latin typeface="Arial"/>
                <a:cs typeface="Arial"/>
              </a:rPr>
              <a:t>-2:30PM </a:t>
            </a:r>
            <a:r>
              <a:rPr sz="1350" b="1" spc="22" baseline="6172" dirty="0">
                <a:solidFill>
                  <a:srgbClr val="231F20"/>
                </a:solidFill>
                <a:latin typeface="Arial"/>
                <a:cs typeface="Arial"/>
              </a:rPr>
              <a:t>Persona</a:t>
            </a:r>
            <a:r>
              <a:rPr sz="1350" b="1" spc="67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22" baseline="6172" dirty="0">
                <a:solidFill>
                  <a:srgbClr val="231F20"/>
                </a:solidFill>
                <a:latin typeface="Arial"/>
                <a:cs typeface="Arial"/>
              </a:rPr>
              <a:t>contacto:</a:t>
            </a:r>
            <a:endParaRPr sz="1350" baseline="6172">
              <a:latin typeface="Arial"/>
              <a:cs typeface="Arial"/>
            </a:endParaRPr>
          </a:p>
          <a:p>
            <a:pPr marR="1490345" algn="r">
              <a:lnSpc>
                <a:spcPts val="940"/>
              </a:lnSpc>
            </a:pPr>
            <a:r>
              <a:rPr sz="900" b="1" dirty="0">
                <a:solidFill>
                  <a:srgbClr val="231F20"/>
                </a:solidFill>
                <a:latin typeface="Arial"/>
                <a:cs typeface="Arial"/>
              </a:rPr>
              <a:t>Sra.</a:t>
            </a:r>
            <a:r>
              <a:rPr sz="900" b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60" dirty="0">
                <a:solidFill>
                  <a:srgbClr val="231F20"/>
                </a:solidFill>
                <a:latin typeface="Arial"/>
                <a:cs typeface="Arial"/>
              </a:rPr>
              <a:t>María</a:t>
            </a:r>
            <a:r>
              <a:rPr sz="900" b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35" dirty="0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sz="900" b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5" dirty="0">
                <a:solidFill>
                  <a:srgbClr val="231F20"/>
                </a:solidFill>
                <a:latin typeface="Arial"/>
                <a:cs typeface="Arial"/>
              </a:rPr>
              <a:t>los</a:t>
            </a:r>
            <a:r>
              <a:rPr sz="900" b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5" dirty="0">
                <a:solidFill>
                  <a:srgbClr val="231F20"/>
                </a:solidFill>
                <a:latin typeface="Arial"/>
                <a:cs typeface="Arial"/>
              </a:rPr>
              <a:t>Angeles</a:t>
            </a:r>
            <a:r>
              <a:rPr sz="900" b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5" dirty="0">
                <a:solidFill>
                  <a:srgbClr val="231F20"/>
                </a:solidFill>
                <a:latin typeface="Arial"/>
                <a:cs typeface="Arial"/>
              </a:rPr>
              <a:t>Díaz</a:t>
            </a:r>
            <a:endParaRPr sz="900">
              <a:latin typeface="Arial"/>
              <a:cs typeface="Arial"/>
            </a:endParaRPr>
          </a:p>
          <a:p>
            <a:pPr marL="137795" marR="664845">
              <a:lnSpc>
                <a:spcPts val="1900"/>
              </a:lnSpc>
              <a:spcBef>
                <a:spcPts val="105"/>
              </a:spcBef>
              <a:tabLst>
                <a:tab pos="1382395" algn="l"/>
                <a:tab pos="4848860" algn="l"/>
                <a:tab pos="6855459" algn="l"/>
              </a:tabLst>
            </a:pPr>
            <a:r>
              <a:rPr sz="900" b="1" spc="20" dirty="0">
                <a:solidFill>
                  <a:srgbClr val="231F20"/>
                </a:solidFill>
                <a:latin typeface="Arial"/>
                <a:cs typeface="Arial"/>
              </a:rPr>
              <a:t>Carolina	</a:t>
            </a:r>
            <a:r>
              <a:rPr sz="900" b="1" spc="-5" dirty="0">
                <a:solidFill>
                  <a:srgbClr val="231F20"/>
                </a:solidFill>
                <a:latin typeface="Arial"/>
                <a:cs typeface="Arial"/>
              </a:rPr>
              <a:t>CAROLINA </a:t>
            </a:r>
            <a:r>
              <a:rPr sz="900" b="1" spc="-20" dirty="0">
                <a:solidFill>
                  <a:srgbClr val="231F20"/>
                </a:solidFill>
                <a:latin typeface="Arial"/>
                <a:cs typeface="Arial"/>
              </a:rPr>
              <a:t>PEDIATRIC </a:t>
            </a:r>
            <a:r>
              <a:rPr sz="900" b="1" spc="-40" dirty="0">
                <a:solidFill>
                  <a:srgbClr val="231F20"/>
                </a:solidFill>
                <a:latin typeface="Arial"/>
                <a:cs typeface="Arial"/>
              </a:rPr>
              <a:t>CENTER </a:t>
            </a:r>
            <a:r>
              <a:rPr sz="900" b="1" spc="25" dirty="0">
                <a:solidFill>
                  <a:srgbClr val="231F20"/>
                </a:solidFill>
                <a:latin typeface="Arial"/>
                <a:cs typeface="Arial"/>
              </a:rPr>
              <a:t>(dra. </a:t>
            </a:r>
            <a:r>
              <a:rPr sz="900" b="1" spc="5" dirty="0">
                <a:solidFill>
                  <a:srgbClr val="231F20"/>
                </a:solidFill>
                <a:latin typeface="Arial"/>
                <a:cs typeface="Arial"/>
              </a:rPr>
              <a:t>Luz</a:t>
            </a:r>
            <a:r>
              <a:rPr sz="900" b="1" spc="-1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50" dirty="0">
                <a:solidFill>
                  <a:srgbClr val="231F20"/>
                </a:solidFill>
                <a:latin typeface="Arial"/>
                <a:cs typeface="Arial"/>
              </a:rPr>
              <a:t>Mundo</a:t>
            </a:r>
            <a:r>
              <a:rPr sz="9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Rodriguez)	(787)</a:t>
            </a:r>
            <a:r>
              <a:rPr sz="9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776-1570	</a:t>
            </a:r>
            <a:r>
              <a:rPr sz="900" b="1" spc="-85" dirty="0">
                <a:solidFill>
                  <a:srgbClr val="231F20"/>
                </a:solidFill>
                <a:latin typeface="Arial"/>
                <a:cs typeface="Arial"/>
              </a:rPr>
              <a:t>L-J</a:t>
            </a:r>
            <a:r>
              <a:rPr sz="9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231F20"/>
                </a:solidFill>
                <a:latin typeface="Arial"/>
                <a:cs typeface="Arial"/>
              </a:rPr>
              <a:t>8:00</a:t>
            </a:r>
            <a:r>
              <a:rPr sz="9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55" dirty="0">
                <a:solidFill>
                  <a:srgbClr val="231F20"/>
                </a:solidFill>
                <a:latin typeface="Arial"/>
                <a:cs typeface="Arial"/>
              </a:rPr>
              <a:t>AM</a:t>
            </a:r>
            <a:r>
              <a:rPr sz="9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231F20"/>
                </a:solidFill>
                <a:latin typeface="Arial"/>
                <a:cs typeface="Arial"/>
              </a:rPr>
              <a:t>-</a:t>
            </a:r>
            <a:r>
              <a:rPr sz="9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231F20"/>
                </a:solidFill>
                <a:latin typeface="Arial"/>
                <a:cs typeface="Arial"/>
              </a:rPr>
              <a:t>4:00</a:t>
            </a:r>
            <a:r>
              <a:rPr sz="9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50" dirty="0">
                <a:solidFill>
                  <a:srgbClr val="231F20"/>
                </a:solidFill>
                <a:latin typeface="Arial"/>
                <a:cs typeface="Arial"/>
              </a:rPr>
              <a:t>PM</a:t>
            </a:r>
            <a:r>
              <a:rPr sz="9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40" dirty="0">
                <a:solidFill>
                  <a:srgbClr val="231F20"/>
                </a:solidFill>
                <a:latin typeface="Arial"/>
                <a:cs typeface="Arial"/>
              </a:rPr>
              <a:t>V-S</a:t>
            </a:r>
            <a:r>
              <a:rPr sz="9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231F20"/>
                </a:solidFill>
                <a:latin typeface="Arial"/>
                <a:cs typeface="Arial"/>
              </a:rPr>
              <a:t>8:00</a:t>
            </a:r>
            <a:r>
              <a:rPr sz="9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AM-12:00</a:t>
            </a:r>
            <a:r>
              <a:rPr sz="9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40" dirty="0">
                <a:solidFill>
                  <a:srgbClr val="231F20"/>
                </a:solidFill>
                <a:latin typeface="Arial"/>
                <a:cs typeface="Arial"/>
              </a:rPr>
              <a:t>PM </a:t>
            </a:r>
            <a:r>
              <a:rPr sz="900" b="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20" dirty="0">
                <a:solidFill>
                  <a:srgbClr val="231F20"/>
                </a:solidFill>
                <a:latin typeface="Arial"/>
                <a:cs typeface="Arial"/>
              </a:rPr>
              <a:t>Carolina	</a:t>
            </a:r>
            <a:r>
              <a:rPr sz="900" b="1" spc="-10" dirty="0">
                <a:solidFill>
                  <a:srgbClr val="231F20"/>
                </a:solidFill>
                <a:latin typeface="Arial"/>
                <a:cs typeface="Arial"/>
              </a:rPr>
              <a:t>GRUPO </a:t>
            </a:r>
            <a:r>
              <a:rPr sz="900" b="1" spc="-50" dirty="0">
                <a:solidFill>
                  <a:srgbClr val="231F20"/>
                </a:solidFill>
                <a:latin typeface="Arial"/>
                <a:cs typeface="Arial"/>
              </a:rPr>
              <a:t>EMPRESAS </a:t>
            </a:r>
            <a:r>
              <a:rPr sz="900" b="1" spc="-25" dirty="0">
                <a:solidFill>
                  <a:srgbClr val="231F20"/>
                </a:solidFill>
                <a:latin typeface="Arial"/>
                <a:cs typeface="Arial"/>
              </a:rPr>
              <a:t>DE </a:t>
            </a:r>
            <a:r>
              <a:rPr sz="900" b="1" spc="-20" dirty="0">
                <a:solidFill>
                  <a:srgbClr val="231F20"/>
                </a:solidFill>
                <a:latin typeface="Arial"/>
                <a:cs typeface="Arial"/>
              </a:rPr>
              <a:t>SALUD </a:t>
            </a:r>
            <a:r>
              <a:rPr sz="900" b="1" spc="-25" dirty="0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sz="900" b="1" spc="-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5" dirty="0">
                <a:solidFill>
                  <a:srgbClr val="231F20"/>
                </a:solidFill>
                <a:latin typeface="Arial"/>
                <a:cs typeface="Arial"/>
              </a:rPr>
              <a:t>SAN</a:t>
            </a:r>
            <a:r>
              <a:rPr sz="9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20" dirty="0">
                <a:solidFill>
                  <a:srgbClr val="231F20"/>
                </a:solidFill>
                <a:latin typeface="Arial"/>
                <a:cs typeface="Arial"/>
              </a:rPr>
              <a:t>JUAN	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(787)</a:t>
            </a:r>
            <a:r>
              <a:rPr sz="9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767-1365	</a:t>
            </a:r>
            <a:r>
              <a:rPr sz="1350" b="1" spc="-30" baseline="6172" dirty="0">
                <a:solidFill>
                  <a:srgbClr val="231F20"/>
                </a:solidFill>
                <a:latin typeface="Arial"/>
                <a:cs typeface="Arial"/>
              </a:rPr>
              <a:t>L-V</a:t>
            </a:r>
            <a:r>
              <a:rPr sz="1350" b="1" spc="-67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baseline="6172" dirty="0">
                <a:solidFill>
                  <a:srgbClr val="231F20"/>
                </a:solidFill>
                <a:latin typeface="Arial"/>
                <a:cs typeface="Arial"/>
              </a:rPr>
              <a:t>7:00</a:t>
            </a:r>
            <a:r>
              <a:rPr sz="1350" b="1" spc="-67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15" baseline="6172" dirty="0">
                <a:solidFill>
                  <a:srgbClr val="231F20"/>
                </a:solidFill>
                <a:latin typeface="Arial"/>
                <a:cs typeface="Arial"/>
              </a:rPr>
              <a:t>AM-3:00</a:t>
            </a:r>
            <a:r>
              <a:rPr sz="1350" b="1" spc="-67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75" baseline="6172" dirty="0">
                <a:solidFill>
                  <a:srgbClr val="231F20"/>
                </a:solidFill>
                <a:latin typeface="Arial"/>
                <a:cs typeface="Arial"/>
              </a:rPr>
              <a:t>PM</a:t>
            </a:r>
            <a:r>
              <a:rPr sz="1350" b="1" spc="-67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15" baseline="6172" dirty="0">
                <a:solidFill>
                  <a:srgbClr val="231F20"/>
                </a:solidFill>
                <a:latin typeface="Arial"/>
                <a:cs typeface="Arial"/>
              </a:rPr>
              <a:t>Sábado</a:t>
            </a:r>
            <a:r>
              <a:rPr sz="1350" b="1" spc="-67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baseline="6172" dirty="0">
                <a:solidFill>
                  <a:srgbClr val="231F20"/>
                </a:solidFill>
                <a:latin typeface="Arial"/>
                <a:cs typeface="Arial"/>
              </a:rPr>
              <a:t>9:00</a:t>
            </a:r>
            <a:r>
              <a:rPr sz="1350" b="1" spc="-67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15" baseline="6172" dirty="0">
                <a:solidFill>
                  <a:srgbClr val="231F20"/>
                </a:solidFill>
                <a:latin typeface="Arial"/>
                <a:cs typeface="Arial"/>
              </a:rPr>
              <a:t>AM-2:00</a:t>
            </a:r>
            <a:r>
              <a:rPr sz="1350" b="1" spc="-67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60" baseline="6172" dirty="0">
                <a:solidFill>
                  <a:srgbClr val="231F20"/>
                </a:solidFill>
                <a:latin typeface="Arial"/>
                <a:cs typeface="Arial"/>
              </a:rPr>
              <a:t>PM </a:t>
            </a:r>
            <a:r>
              <a:rPr sz="1350" b="1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20" dirty="0">
                <a:solidFill>
                  <a:srgbClr val="231F20"/>
                </a:solidFill>
                <a:latin typeface="Arial"/>
                <a:cs typeface="Arial"/>
              </a:rPr>
              <a:t>Carolina	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VACUNACION</a:t>
            </a:r>
            <a:r>
              <a:rPr sz="9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25" dirty="0">
                <a:solidFill>
                  <a:srgbClr val="231F20"/>
                </a:solidFill>
                <a:latin typeface="Arial"/>
                <a:cs typeface="Arial"/>
              </a:rPr>
              <a:t>AL</a:t>
            </a:r>
            <a:r>
              <a:rPr sz="9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20" dirty="0">
                <a:solidFill>
                  <a:srgbClr val="231F20"/>
                </a:solidFill>
                <a:latin typeface="Arial"/>
                <a:cs typeface="Arial"/>
              </a:rPr>
              <a:t>DIA	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(787)</a:t>
            </a:r>
            <a:r>
              <a:rPr sz="9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701-5860	</a:t>
            </a:r>
            <a:r>
              <a:rPr sz="1350" b="1" spc="-127" baseline="6172" dirty="0">
                <a:solidFill>
                  <a:srgbClr val="231F20"/>
                </a:solidFill>
                <a:latin typeface="Arial"/>
                <a:cs typeface="Arial"/>
              </a:rPr>
              <a:t>L-J</a:t>
            </a:r>
            <a:r>
              <a:rPr sz="1350" b="1" spc="-82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baseline="6172" dirty="0">
                <a:solidFill>
                  <a:srgbClr val="231F20"/>
                </a:solidFill>
                <a:latin typeface="Arial"/>
                <a:cs typeface="Arial"/>
              </a:rPr>
              <a:t>9:00</a:t>
            </a:r>
            <a:r>
              <a:rPr sz="1350" b="1" spc="-82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82" baseline="6172" dirty="0">
                <a:solidFill>
                  <a:srgbClr val="231F20"/>
                </a:solidFill>
                <a:latin typeface="Arial"/>
                <a:cs typeface="Arial"/>
              </a:rPr>
              <a:t>AM</a:t>
            </a:r>
            <a:r>
              <a:rPr sz="1350" b="1" spc="-82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baseline="6172" dirty="0">
                <a:solidFill>
                  <a:srgbClr val="231F20"/>
                </a:solidFill>
                <a:latin typeface="Arial"/>
                <a:cs typeface="Arial"/>
              </a:rPr>
              <a:t>-</a:t>
            </a:r>
            <a:r>
              <a:rPr sz="1350" b="1" spc="-82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baseline="6172" dirty="0">
                <a:solidFill>
                  <a:srgbClr val="231F20"/>
                </a:solidFill>
                <a:latin typeface="Arial"/>
                <a:cs typeface="Arial"/>
              </a:rPr>
              <a:t>2:00</a:t>
            </a:r>
            <a:r>
              <a:rPr sz="1350" b="1" spc="-82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60" baseline="6172" dirty="0">
                <a:solidFill>
                  <a:srgbClr val="231F20"/>
                </a:solidFill>
                <a:latin typeface="Arial"/>
                <a:cs typeface="Arial"/>
              </a:rPr>
              <a:t>PM</a:t>
            </a:r>
            <a:endParaRPr sz="1350" baseline="6172">
              <a:latin typeface="Arial"/>
              <a:cs typeface="Arial"/>
            </a:endParaRPr>
          </a:p>
          <a:p>
            <a:pPr marL="137795">
              <a:lnSpc>
                <a:spcPct val="100000"/>
              </a:lnSpc>
              <a:spcBef>
                <a:spcPts val="620"/>
              </a:spcBef>
              <a:tabLst>
                <a:tab pos="1382395" algn="l"/>
                <a:tab pos="4848860" algn="l"/>
                <a:tab pos="6855459" algn="l"/>
              </a:tabLst>
            </a:pPr>
            <a:r>
              <a:rPr sz="900" b="1" spc="20" dirty="0">
                <a:solidFill>
                  <a:srgbClr val="231F20"/>
                </a:solidFill>
                <a:latin typeface="Arial"/>
                <a:cs typeface="Arial"/>
              </a:rPr>
              <a:t>Carolina	</a:t>
            </a:r>
            <a:r>
              <a:rPr sz="900" b="1" spc="-15" dirty="0">
                <a:solidFill>
                  <a:srgbClr val="231F20"/>
                </a:solidFill>
                <a:latin typeface="Arial"/>
                <a:cs typeface="Arial"/>
              </a:rPr>
              <a:t>VICTOR </a:t>
            </a:r>
            <a:r>
              <a:rPr sz="900" b="1" spc="-50" dirty="0">
                <a:solidFill>
                  <a:srgbClr val="231F20"/>
                </a:solidFill>
                <a:latin typeface="Arial"/>
                <a:cs typeface="Arial"/>
              </a:rPr>
              <a:t>TORRES</a:t>
            </a:r>
            <a:r>
              <a:rPr sz="9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5" dirty="0">
                <a:solidFill>
                  <a:srgbClr val="231F20"/>
                </a:solidFill>
                <a:latin typeface="Arial"/>
                <a:cs typeface="Arial"/>
              </a:rPr>
              <a:t>SANTO</a:t>
            </a:r>
            <a:r>
              <a:rPr sz="9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40" dirty="0">
                <a:solidFill>
                  <a:srgbClr val="231F20"/>
                </a:solidFill>
                <a:latin typeface="Arial"/>
                <a:cs typeface="Arial"/>
              </a:rPr>
              <a:t>DOMINGO	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(787)</a:t>
            </a:r>
            <a:r>
              <a:rPr sz="9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757-5075	</a:t>
            </a:r>
            <a:r>
              <a:rPr sz="1350" b="1" spc="-30" baseline="6172" dirty="0">
                <a:solidFill>
                  <a:srgbClr val="231F20"/>
                </a:solidFill>
                <a:latin typeface="Arial"/>
                <a:cs typeface="Arial"/>
              </a:rPr>
              <a:t>L-V </a:t>
            </a:r>
            <a:r>
              <a:rPr sz="1350" b="1" baseline="6172" dirty="0">
                <a:solidFill>
                  <a:srgbClr val="231F20"/>
                </a:solidFill>
                <a:latin typeface="Arial"/>
                <a:cs typeface="Arial"/>
              </a:rPr>
              <a:t>8:00 </a:t>
            </a:r>
            <a:r>
              <a:rPr sz="1350" b="1" spc="15" baseline="6172" dirty="0">
                <a:solidFill>
                  <a:srgbClr val="231F20"/>
                </a:solidFill>
                <a:latin typeface="Arial"/>
                <a:cs typeface="Arial"/>
              </a:rPr>
              <a:t>AM-1:00</a:t>
            </a:r>
            <a:r>
              <a:rPr sz="1350" b="1" spc="-240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60" baseline="6172" dirty="0">
                <a:solidFill>
                  <a:srgbClr val="231F20"/>
                </a:solidFill>
                <a:latin typeface="Arial"/>
                <a:cs typeface="Arial"/>
              </a:rPr>
              <a:t>PM</a:t>
            </a:r>
            <a:endParaRPr sz="1350" baseline="6172">
              <a:latin typeface="Arial"/>
              <a:cs typeface="Arial"/>
            </a:endParaRPr>
          </a:p>
          <a:p>
            <a:pPr marL="137795" marR="494030">
              <a:lnSpc>
                <a:spcPct val="175900"/>
              </a:lnSpc>
              <a:tabLst>
                <a:tab pos="1382395" algn="l"/>
                <a:tab pos="4848860" algn="l"/>
                <a:tab pos="6855459" algn="l"/>
              </a:tabLst>
            </a:pP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Ceiba	</a:t>
            </a:r>
            <a:r>
              <a:rPr sz="900" b="1" spc="-20" dirty="0">
                <a:solidFill>
                  <a:srgbClr val="231F20"/>
                </a:solidFill>
                <a:latin typeface="Arial"/>
                <a:cs typeface="Arial"/>
              </a:rPr>
              <a:t>CENTRO </a:t>
            </a:r>
            <a:r>
              <a:rPr sz="900" b="1" spc="-5" dirty="0">
                <a:solidFill>
                  <a:srgbClr val="231F20"/>
                </a:solidFill>
                <a:latin typeface="Arial"/>
                <a:cs typeface="Arial"/>
              </a:rPr>
              <a:t>DR. </a:t>
            </a:r>
            <a:r>
              <a:rPr sz="900" b="1" spc="-20" dirty="0">
                <a:solidFill>
                  <a:srgbClr val="231F20"/>
                </a:solidFill>
                <a:latin typeface="Arial"/>
                <a:cs typeface="Arial"/>
              </a:rPr>
              <a:t>ANGEL</a:t>
            </a:r>
            <a:r>
              <a:rPr sz="900" b="1" spc="-85" dirty="0">
                <a:solidFill>
                  <a:srgbClr val="231F20"/>
                </a:solidFill>
                <a:latin typeface="Arial"/>
                <a:cs typeface="Arial"/>
              </a:rPr>
              <a:t> S</a:t>
            </a:r>
            <a:r>
              <a:rPr sz="9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20" dirty="0">
                <a:solidFill>
                  <a:srgbClr val="231F20"/>
                </a:solidFill>
                <a:latin typeface="Arial"/>
                <a:cs typeface="Arial"/>
              </a:rPr>
              <a:t>MUNTANER	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(787)</a:t>
            </a:r>
            <a:r>
              <a:rPr sz="9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885-4446	</a:t>
            </a:r>
            <a:r>
              <a:rPr sz="1350" b="1" spc="60" baseline="12345" dirty="0">
                <a:solidFill>
                  <a:srgbClr val="231F20"/>
                </a:solidFill>
                <a:latin typeface="Arial"/>
                <a:cs typeface="Arial"/>
              </a:rPr>
              <a:t>Martes- </a:t>
            </a:r>
            <a:r>
              <a:rPr sz="1350" b="1" baseline="12345" dirty="0">
                <a:solidFill>
                  <a:srgbClr val="231F20"/>
                </a:solidFill>
                <a:latin typeface="Arial"/>
                <a:cs typeface="Arial"/>
              </a:rPr>
              <a:t>1:00 </a:t>
            </a:r>
            <a:r>
              <a:rPr sz="1350" b="1" spc="37" baseline="12345" dirty="0">
                <a:solidFill>
                  <a:srgbClr val="231F20"/>
                </a:solidFill>
                <a:latin typeface="Arial"/>
                <a:cs typeface="Arial"/>
              </a:rPr>
              <a:t>PM-4:00PM/</a:t>
            </a:r>
            <a:r>
              <a:rPr sz="1350" b="1" spc="-277" baseline="123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-30" baseline="12345" dirty="0">
                <a:solidFill>
                  <a:srgbClr val="231F20"/>
                </a:solidFill>
                <a:latin typeface="Arial"/>
                <a:cs typeface="Arial"/>
              </a:rPr>
              <a:t>Jueves</a:t>
            </a:r>
            <a:r>
              <a:rPr sz="1350" b="1" spc="-75" baseline="123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15" baseline="12345" dirty="0">
                <a:solidFill>
                  <a:srgbClr val="231F20"/>
                </a:solidFill>
                <a:latin typeface="Arial"/>
                <a:cs typeface="Arial"/>
              </a:rPr>
              <a:t>7:00AM-4:00PM </a:t>
            </a:r>
            <a:r>
              <a:rPr sz="1350" b="1" spc="-7" baseline="123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25" dirty="0">
                <a:solidFill>
                  <a:srgbClr val="231F20"/>
                </a:solidFill>
                <a:latin typeface="Arial"/>
                <a:cs typeface="Arial"/>
              </a:rPr>
              <a:t>Culebra	</a:t>
            </a:r>
            <a:r>
              <a:rPr sz="900" b="1" spc="-80" dirty="0">
                <a:solidFill>
                  <a:srgbClr val="231F20"/>
                </a:solidFill>
                <a:latin typeface="Arial"/>
                <a:cs typeface="Arial"/>
              </a:rPr>
              <a:t>CSC</a:t>
            </a:r>
            <a:r>
              <a:rPr sz="900" b="1" spc="-40" dirty="0">
                <a:solidFill>
                  <a:srgbClr val="231F20"/>
                </a:solidFill>
                <a:latin typeface="Arial"/>
                <a:cs typeface="Arial"/>
              </a:rPr>
              <a:t> CULEBRA	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(787)</a:t>
            </a:r>
            <a:r>
              <a:rPr sz="9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742-0001	</a:t>
            </a:r>
            <a:r>
              <a:rPr sz="1350" b="1" spc="-30" baseline="12345" dirty="0">
                <a:solidFill>
                  <a:srgbClr val="231F20"/>
                </a:solidFill>
                <a:latin typeface="Arial"/>
                <a:cs typeface="Arial"/>
              </a:rPr>
              <a:t>L-V </a:t>
            </a:r>
            <a:r>
              <a:rPr sz="1350" b="1" baseline="12345" dirty="0">
                <a:solidFill>
                  <a:srgbClr val="231F20"/>
                </a:solidFill>
                <a:latin typeface="Arial"/>
                <a:cs typeface="Arial"/>
              </a:rPr>
              <a:t>7:00 </a:t>
            </a:r>
            <a:r>
              <a:rPr sz="1350" b="1" spc="15" baseline="12345" dirty="0">
                <a:solidFill>
                  <a:srgbClr val="231F20"/>
                </a:solidFill>
                <a:latin typeface="Arial"/>
                <a:cs typeface="Arial"/>
              </a:rPr>
              <a:t>AM-4:30</a:t>
            </a:r>
            <a:r>
              <a:rPr sz="1350" b="1" spc="-240" baseline="123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60" baseline="12345" dirty="0">
                <a:solidFill>
                  <a:srgbClr val="231F20"/>
                </a:solidFill>
                <a:latin typeface="Arial"/>
                <a:cs typeface="Arial"/>
              </a:rPr>
              <a:t>PM</a:t>
            </a:r>
            <a:endParaRPr sz="1350" baseline="12345">
              <a:latin typeface="Arial"/>
              <a:cs typeface="Arial"/>
            </a:endParaRPr>
          </a:p>
          <a:p>
            <a:pPr marL="137795">
              <a:lnSpc>
                <a:spcPts val="840"/>
              </a:lnSpc>
              <a:spcBef>
                <a:spcPts val="819"/>
              </a:spcBef>
              <a:tabLst>
                <a:tab pos="1382395" algn="l"/>
                <a:tab pos="4848860" algn="l"/>
                <a:tab pos="6855459" algn="l"/>
              </a:tabLst>
            </a:pPr>
            <a:r>
              <a:rPr sz="900" b="1" spc="20" dirty="0">
                <a:solidFill>
                  <a:srgbClr val="231F20"/>
                </a:solidFill>
                <a:latin typeface="Arial"/>
                <a:cs typeface="Arial"/>
              </a:rPr>
              <a:t>Cupey/Trujillo</a:t>
            </a:r>
            <a:r>
              <a:rPr sz="9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25" dirty="0">
                <a:solidFill>
                  <a:srgbClr val="231F20"/>
                </a:solidFill>
                <a:latin typeface="Arial"/>
                <a:cs typeface="Arial"/>
              </a:rPr>
              <a:t>Alto	</a:t>
            </a:r>
            <a:r>
              <a:rPr sz="900" b="1" spc="-10" dirty="0">
                <a:solidFill>
                  <a:srgbClr val="231F20"/>
                </a:solidFill>
                <a:latin typeface="Arial"/>
                <a:cs typeface="Arial"/>
              </a:rPr>
              <a:t>GRUPO 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MEDICO</a:t>
            </a:r>
            <a:r>
              <a:rPr sz="900" b="1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5" dirty="0">
                <a:solidFill>
                  <a:srgbClr val="231F20"/>
                </a:solidFill>
                <a:latin typeface="Arial"/>
                <a:cs typeface="Arial"/>
              </a:rPr>
              <a:t>SAN</a:t>
            </a:r>
            <a:r>
              <a:rPr sz="9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30" dirty="0">
                <a:solidFill>
                  <a:srgbClr val="231F20"/>
                </a:solidFill>
                <a:latin typeface="Arial"/>
                <a:cs typeface="Arial"/>
              </a:rPr>
              <a:t>GERARDO	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(787) 293-2959 </a:t>
            </a:r>
            <a:r>
              <a:rPr sz="900" b="1" spc="135" dirty="0">
                <a:solidFill>
                  <a:srgbClr val="231F20"/>
                </a:solidFill>
                <a:latin typeface="Arial"/>
                <a:cs typeface="Arial"/>
              </a:rPr>
              <a:t>/</a:t>
            </a:r>
            <a:r>
              <a:rPr sz="900" b="1" spc="-1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(787)</a:t>
            </a:r>
            <a:r>
              <a:rPr sz="9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292-1836	</a:t>
            </a:r>
            <a:r>
              <a:rPr sz="1350" b="1" spc="15" baseline="18518" dirty="0">
                <a:solidFill>
                  <a:srgbClr val="231F20"/>
                </a:solidFill>
                <a:latin typeface="Arial"/>
                <a:cs typeface="Arial"/>
              </a:rPr>
              <a:t>Lunes</a:t>
            </a:r>
            <a:r>
              <a:rPr sz="1350" b="1" spc="-75" baseline="18518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44" baseline="18518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1350" b="1" spc="-75" baseline="18518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75" baseline="18518" dirty="0">
                <a:solidFill>
                  <a:srgbClr val="231F20"/>
                </a:solidFill>
                <a:latin typeface="Arial"/>
                <a:cs typeface="Arial"/>
              </a:rPr>
              <a:t>Martes</a:t>
            </a:r>
            <a:r>
              <a:rPr sz="1350" b="1" spc="-75" baseline="18518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baseline="18518" dirty="0">
                <a:solidFill>
                  <a:srgbClr val="231F20"/>
                </a:solidFill>
                <a:latin typeface="Arial"/>
                <a:cs typeface="Arial"/>
              </a:rPr>
              <a:t>8:00</a:t>
            </a:r>
            <a:r>
              <a:rPr sz="1350" b="1" spc="-75" baseline="18518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15" baseline="18518" dirty="0">
                <a:solidFill>
                  <a:srgbClr val="231F20"/>
                </a:solidFill>
                <a:latin typeface="Arial"/>
                <a:cs typeface="Arial"/>
              </a:rPr>
              <a:t>AM-1:00</a:t>
            </a:r>
            <a:r>
              <a:rPr sz="1350" b="1" spc="-75" baseline="18518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75" baseline="18518" dirty="0">
                <a:solidFill>
                  <a:srgbClr val="231F20"/>
                </a:solidFill>
                <a:latin typeface="Arial"/>
                <a:cs typeface="Arial"/>
              </a:rPr>
              <a:t>PM</a:t>
            </a:r>
            <a:r>
              <a:rPr sz="1350" b="1" spc="-75" baseline="18518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30" baseline="18518" dirty="0">
                <a:solidFill>
                  <a:srgbClr val="231F20"/>
                </a:solidFill>
                <a:latin typeface="Arial"/>
                <a:cs typeface="Arial"/>
              </a:rPr>
              <a:t>(Cupey)/Miercoles</a:t>
            </a:r>
            <a:endParaRPr sz="1350" baseline="18518">
              <a:latin typeface="Arial"/>
              <a:cs typeface="Arial"/>
            </a:endParaRPr>
          </a:p>
          <a:p>
            <a:pPr marR="1006475" algn="r">
              <a:lnSpc>
                <a:spcPts val="840"/>
              </a:lnSpc>
            </a:pPr>
            <a:r>
              <a:rPr sz="900" b="1" spc="30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9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20" dirty="0">
                <a:solidFill>
                  <a:srgbClr val="231F20"/>
                </a:solidFill>
                <a:latin typeface="Arial"/>
                <a:cs typeface="Arial"/>
              </a:rPr>
              <a:t>Jueves</a:t>
            </a:r>
            <a:r>
              <a:rPr sz="9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231F20"/>
                </a:solidFill>
                <a:latin typeface="Arial"/>
                <a:cs typeface="Arial"/>
              </a:rPr>
              <a:t>8:00</a:t>
            </a:r>
            <a:r>
              <a:rPr sz="9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AM-1:00</a:t>
            </a:r>
            <a:r>
              <a:rPr sz="9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50" dirty="0">
                <a:solidFill>
                  <a:srgbClr val="231F20"/>
                </a:solidFill>
                <a:latin typeface="Arial"/>
                <a:cs typeface="Arial"/>
              </a:rPr>
              <a:t>PM</a:t>
            </a:r>
            <a:r>
              <a:rPr sz="9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5" dirty="0">
                <a:solidFill>
                  <a:srgbClr val="231F20"/>
                </a:solidFill>
                <a:latin typeface="Arial"/>
                <a:cs typeface="Arial"/>
              </a:rPr>
              <a:t>(Trujillo</a:t>
            </a:r>
            <a:r>
              <a:rPr sz="900" b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5" dirty="0">
                <a:solidFill>
                  <a:srgbClr val="231F20"/>
                </a:solidFill>
                <a:latin typeface="Arial"/>
                <a:cs typeface="Arial"/>
              </a:rPr>
              <a:t>Alto)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400">
              <a:latin typeface="Times New Roman"/>
              <a:cs typeface="Times New Roman"/>
            </a:endParaRPr>
          </a:p>
          <a:p>
            <a:pPr marR="325755" algn="r">
              <a:lnSpc>
                <a:spcPct val="100000"/>
              </a:lnSpc>
            </a:pPr>
            <a:r>
              <a:rPr sz="700" b="1" spc="-190" dirty="0">
                <a:solidFill>
                  <a:srgbClr val="231F20"/>
                </a:solidFill>
                <a:latin typeface="Arial"/>
                <a:cs typeface="Arial"/>
              </a:rPr>
              <a:t>¿Ayuda                            </a:t>
            </a:r>
            <a:r>
              <a:rPr sz="700" b="1" spc="-195" dirty="0">
                <a:solidFill>
                  <a:srgbClr val="231F20"/>
                </a:solidFill>
                <a:latin typeface="Arial"/>
                <a:cs typeface="Arial"/>
              </a:rPr>
              <a:t>con</a:t>
            </a:r>
            <a:r>
              <a:rPr sz="700" b="1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00" b="1" spc="-190" dirty="0">
                <a:solidFill>
                  <a:srgbClr val="231F20"/>
                </a:solidFill>
                <a:latin typeface="Arial"/>
                <a:cs typeface="Arial"/>
              </a:rPr>
              <a:t>su                            </a:t>
            </a:r>
            <a:r>
              <a:rPr sz="700" b="1" spc="-160" dirty="0">
                <a:solidFill>
                  <a:srgbClr val="231F20"/>
                </a:solidFill>
                <a:latin typeface="Arial"/>
                <a:cs typeface="Arial"/>
              </a:rPr>
              <a:t>Plan    </a:t>
            </a:r>
            <a:r>
              <a:rPr sz="700" b="1" spc="-180" dirty="0">
                <a:solidFill>
                  <a:srgbClr val="231F20"/>
                </a:solidFill>
                <a:latin typeface="Arial"/>
                <a:cs typeface="Arial"/>
              </a:rPr>
              <a:t>de         </a:t>
            </a:r>
            <a:r>
              <a:rPr sz="700" b="1" spc="-170" dirty="0">
                <a:solidFill>
                  <a:srgbClr val="231F20"/>
                </a:solidFill>
                <a:latin typeface="Arial"/>
                <a:cs typeface="Arial"/>
              </a:rPr>
              <a:t>Salud     </a:t>
            </a:r>
            <a:r>
              <a:rPr sz="700" b="1" spc="-145" dirty="0">
                <a:solidFill>
                  <a:srgbClr val="231F20"/>
                </a:solidFill>
                <a:latin typeface="Arial"/>
                <a:cs typeface="Arial"/>
              </a:rPr>
              <a:t>del </a:t>
            </a:r>
            <a:r>
              <a:rPr sz="700" b="1" spc="-1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00" b="1" spc="-180" dirty="0">
                <a:solidFill>
                  <a:srgbClr val="231F20"/>
                </a:solidFill>
                <a:latin typeface="Arial"/>
                <a:cs typeface="Arial"/>
              </a:rPr>
              <a:t>Gobierno?</a:t>
            </a:r>
            <a:endParaRPr sz="700">
              <a:latin typeface="Arial"/>
              <a:cs typeface="Arial"/>
            </a:endParaRPr>
          </a:p>
          <a:p>
            <a:pPr marL="374015">
              <a:lnSpc>
                <a:spcPts val="3010"/>
              </a:lnSpc>
              <a:spcBef>
                <a:spcPts val="395"/>
              </a:spcBef>
            </a:pPr>
            <a:r>
              <a:rPr sz="2700" b="1" spc="15" dirty="0">
                <a:solidFill>
                  <a:srgbClr val="FFFFFF"/>
                </a:solidFill>
                <a:latin typeface="Arial"/>
                <a:cs typeface="Arial"/>
              </a:rPr>
              <a:t>Región</a:t>
            </a:r>
            <a:r>
              <a:rPr sz="2700" b="1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00" b="1" spc="120" dirty="0">
                <a:solidFill>
                  <a:srgbClr val="FFFFFF"/>
                </a:solidFill>
                <a:latin typeface="Arial"/>
                <a:cs typeface="Arial"/>
              </a:rPr>
              <a:t>Noreste</a:t>
            </a:r>
            <a:endParaRPr sz="2700">
              <a:latin typeface="Arial"/>
              <a:cs typeface="Arial"/>
            </a:endParaRPr>
          </a:p>
          <a:p>
            <a:pPr marR="304800" algn="r">
              <a:lnSpc>
                <a:spcPts val="480"/>
              </a:lnSpc>
            </a:pPr>
            <a:r>
              <a:rPr sz="600" spc="20" dirty="0">
                <a:solidFill>
                  <a:srgbClr val="231F20"/>
                </a:solidFill>
                <a:latin typeface="Gotham-Book"/>
                <a:cs typeface="Gotham-Book"/>
              </a:rPr>
              <a:t>Línea </a:t>
            </a:r>
            <a:r>
              <a:rPr sz="600" spc="10" dirty="0">
                <a:solidFill>
                  <a:srgbClr val="231F20"/>
                </a:solidFill>
                <a:latin typeface="Gotham-Book"/>
                <a:cs typeface="Gotham-Book"/>
              </a:rPr>
              <a:t>libre </a:t>
            </a:r>
            <a:r>
              <a:rPr sz="600" spc="20" dirty="0">
                <a:solidFill>
                  <a:srgbClr val="231F20"/>
                </a:solidFill>
                <a:latin typeface="Gotham-Book"/>
                <a:cs typeface="Gotham-Book"/>
              </a:rPr>
              <a:t>de</a:t>
            </a:r>
            <a:r>
              <a:rPr sz="600" spc="-35" dirty="0">
                <a:solidFill>
                  <a:srgbClr val="231F20"/>
                </a:solidFill>
                <a:latin typeface="Gotham-Book"/>
                <a:cs typeface="Gotham-Book"/>
              </a:rPr>
              <a:t> </a:t>
            </a:r>
            <a:r>
              <a:rPr sz="600" spc="15" dirty="0">
                <a:solidFill>
                  <a:srgbClr val="231F20"/>
                </a:solidFill>
                <a:latin typeface="Gotham-Book"/>
                <a:cs typeface="Gotham-Book"/>
              </a:rPr>
              <a:t>cargos</a:t>
            </a:r>
            <a:endParaRPr sz="600">
              <a:latin typeface="Gotham-Book"/>
              <a:cs typeface="Gotham-Book"/>
            </a:endParaRPr>
          </a:p>
          <a:p>
            <a:pPr marR="252095" algn="r">
              <a:lnSpc>
                <a:spcPts val="1130"/>
              </a:lnSpc>
            </a:pPr>
            <a:r>
              <a:rPr sz="900" b="1" spc="-5" dirty="0">
                <a:solidFill>
                  <a:srgbClr val="231F20"/>
                </a:solidFill>
                <a:latin typeface="Gotham"/>
                <a:cs typeface="Gotham"/>
              </a:rPr>
              <a:t>1-800-981-</a:t>
            </a:r>
            <a:r>
              <a:rPr sz="900" b="1" spc="-15" dirty="0">
                <a:solidFill>
                  <a:srgbClr val="231F20"/>
                </a:solidFill>
                <a:latin typeface="Gotham"/>
                <a:cs typeface="Gotham"/>
              </a:rPr>
              <a:t>2</a:t>
            </a:r>
            <a:r>
              <a:rPr sz="900" b="1" spc="-25" dirty="0">
                <a:solidFill>
                  <a:srgbClr val="231F20"/>
                </a:solidFill>
                <a:latin typeface="Gotham"/>
                <a:cs typeface="Gotham"/>
              </a:rPr>
              <a:t>7</a:t>
            </a:r>
            <a:r>
              <a:rPr sz="900" b="1" spc="-30" dirty="0">
                <a:solidFill>
                  <a:srgbClr val="231F20"/>
                </a:solidFill>
                <a:latin typeface="Gotham"/>
                <a:cs typeface="Gotham"/>
              </a:rPr>
              <a:t>3</a:t>
            </a:r>
            <a:r>
              <a:rPr sz="900" b="1" spc="-5" dirty="0">
                <a:solidFill>
                  <a:srgbClr val="231F20"/>
                </a:solidFill>
                <a:latin typeface="Gotham"/>
                <a:cs typeface="Gotham"/>
              </a:rPr>
              <a:t>7</a:t>
            </a:r>
            <a:endParaRPr sz="900">
              <a:latin typeface="Gotham"/>
              <a:cs typeface="Gotham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0" y="0"/>
            <a:ext cx="10058400" cy="77347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0"/>
            <a:ext cx="10058400" cy="737513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0" y="5425033"/>
            <a:ext cx="10058400" cy="234736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43414" y="299074"/>
            <a:ext cx="2012505" cy="82919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0" y="2006955"/>
            <a:ext cx="10058400" cy="5765800"/>
          </a:xfrm>
          <a:custGeom>
            <a:avLst/>
            <a:gdLst/>
            <a:ahLst/>
            <a:cxnLst/>
            <a:rect l="l" t="t" r="r" b="b"/>
            <a:pathLst>
              <a:path w="10058400" h="5765800">
                <a:moveTo>
                  <a:pt x="0" y="5765444"/>
                </a:moveTo>
                <a:lnTo>
                  <a:pt x="10058400" y="5765444"/>
                </a:lnTo>
                <a:lnTo>
                  <a:pt x="10058400" y="0"/>
                </a:lnTo>
                <a:lnTo>
                  <a:pt x="0" y="0"/>
                </a:lnTo>
                <a:lnTo>
                  <a:pt x="0" y="576544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0" y="6791083"/>
            <a:ext cx="6486639" cy="80601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 txBox="1"/>
          <p:nvPr/>
        </p:nvSpPr>
        <p:spPr>
          <a:xfrm>
            <a:off x="361900" y="6924902"/>
            <a:ext cx="3295700" cy="471283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lang="en-US" sz="2700" b="1" spc="15" smtClean="0">
                <a:solidFill>
                  <a:srgbClr val="FFFFFF"/>
                </a:solidFill>
                <a:latin typeface="Arial"/>
                <a:cs typeface="Arial"/>
              </a:rPr>
              <a:t>Northeast </a:t>
            </a:r>
            <a:r>
              <a:rPr lang="en-US" sz="2700" b="1" spc="15" dirty="0" smtClean="0">
                <a:solidFill>
                  <a:srgbClr val="FFFFFF"/>
                </a:solidFill>
                <a:latin typeface="Arial"/>
                <a:cs typeface="Arial"/>
              </a:rPr>
              <a:t>Region</a:t>
            </a:r>
            <a:r>
              <a:rPr lang="en-US" sz="2800" dirty="0" smtClean="0"/>
              <a:t> </a:t>
            </a:r>
            <a:endParaRPr lang="en-US" sz="2700" b="1" spc="15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02" name="Title 101"/>
          <p:cNvSpPr>
            <a:spLocks noGrp="1"/>
          </p:cNvSpPr>
          <p:nvPr>
            <p:ph type="title"/>
          </p:nvPr>
        </p:nvSpPr>
        <p:spPr>
          <a:xfrm>
            <a:off x="325551" y="460492"/>
            <a:ext cx="9407296" cy="377026"/>
          </a:xfrm>
        </p:spPr>
        <p:txBody>
          <a:bodyPr/>
          <a:lstStyle/>
          <a:p>
            <a:pPr algn="r"/>
            <a:r>
              <a:rPr lang="en-US" spc="-30" dirty="0" smtClean="0"/>
              <a:t>MONTHLY ACTIVITIES CALENDAR</a:t>
            </a:r>
            <a:endParaRPr lang="en-US" dirty="0"/>
          </a:p>
        </p:txBody>
      </p:sp>
      <p:pic>
        <p:nvPicPr>
          <p:cNvPr id="22" name="Picture 21" descr="logo MMMH ASES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909" y="6705600"/>
            <a:ext cx="2565091" cy="990600"/>
          </a:xfrm>
          <a:prstGeom prst="rect">
            <a:avLst/>
          </a:prstGeom>
        </p:spPr>
      </p:pic>
      <p:graphicFrame>
        <p:nvGraphicFramePr>
          <p:cNvPr id="29" name="object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6483742"/>
              </p:ext>
            </p:extLst>
          </p:nvPr>
        </p:nvGraphicFramePr>
        <p:xfrm>
          <a:off x="-6350" y="1828800"/>
          <a:ext cx="10058398" cy="445934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11350"/>
                <a:gridCol w="1295400"/>
                <a:gridCol w="1524000"/>
                <a:gridCol w="3657600"/>
                <a:gridCol w="1670048"/>
              </a:tblGrid>
              <a:tr h="283082">
                <a:tc>
                  <a:txBody>
                    <a:bodyPr/>
                    <a:lstStyle/>
                    <a:p>
                      <a:pPr marL="135255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lang="en-US" sz="1150" b="1" spc="15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NAME</a:t>
                      </a:r>
                      <a:r>
                        <a:rPr lang="en-US" sz="1150" b="1" spc="15" baseline="0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EVENT</a:t>
                      </a:r>
                      <a:endParaRPr sz="1150" dirty="0">
                        <a:latin typeface="Arial"/>
                        <a:cs typeface="Arial"/>
                      </a:endParaRPr>
                    </a:p>
                  </a:txBody>
                  <a:tcPr marL="0" marR="0" marT="48895" marB="0">
                    <a:solidFill>
                      <a:srgbClr val="F15D22"/>
                    </a:solidFill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lang="en-US" sz="1150" b="1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DAY</a:t>
                      </a:r>
                      <a:endParaRPr sz="1150" b="1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0" marR="0" marT="48895" marB="0">
                    <a:solidFill>
                      <a:srgbClr val="F15D22"/>
                    </a:solidFill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lang="en-US" sz="1150" b="1" spc="-55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TIME</a:t>
                      </a:r>
                      <a:endParaRPr sz="1150" dirty="0">
                        <a:latin typeface="Arial"/>
                        <a:cs typeface="Arial"/>
                      </a:endParaRPr>
                    </a:p>
                  </a:txBody>
                  <a:tcPr marL="0" marR="0" marT="48895" marB="0">
                    <a:solidFill>
                      <a:srgbClr val="F15D22"/>
                    </a:solidFill>
                  </a:tcPr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lang="en-US" sz="1150" b="1" spc="-25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VENUE</a:t>
                      </a:r>
                      <a:endParaRPr sz="1150" dirty="0">
                        <a:latin typeface="Arial"/>
                        <a:cs typeface="Arial"/>
                      </a:endParaRPr>
                    </a:p>
                  </a:txBody>
                  <a:tcPr marL="0" marR="0" marT="48895" marB="0"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15D22"/>
                    </a:solidFill>
                  </a:tcPr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lang="en-US" sz="1150" b="1" dirty="0" smtClean="0">
                          <a:latin typeface="Arial"/>
                          <a:cs typeface="Arial"/>
                        </a:rPr>
                        <a:t>DESCRIPTION</a:t>
                      </a:r>
                      <a:endParaRPr sz="1150" b="1" dirty="0">
                        <a:latin typeface="Arial"/>
                        <a:cs typeface="Arial"/>
                      </a:endParaRPr>
                    </a:p>
                  </a:txBody>
                  <a:tcPr marL="0" marR="0" marT="48895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15D22"/>
                    </a:solidFill>
                  </a:tcPr>
                </a:tc>
              </a:tr>
              <a:tr h="244195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Women and Diabetes/ Integrated Model</a:t>
                      </a:r>
                    </a:p>
                  </a:txBody>
                  <a:tcPr marL="9525" marR="9525" marT="9525" marB="0"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01/29/2018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09:00AM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Medicaid-</a:t>
                      </a:r>
                      <a:r>
                        <a:rPr 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Calle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Corchado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Final </a:t>
                      </a:r>
                      <a:r>
                        <a:rPr 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Canóvanas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, PR 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lang="en-US" sz="800" dirty="0" smtClean="0">
                          <a:latin typeface="+mj-lt"/>
                          <a:cs typeface="Arial"/>
                        </a:rPr>
                        <a:t>Educational</a:t>
                      </a:r>
                      <a:r>
                        <a:rPr lang="en-US" sz="800" baseline="0" dirty="0" smtClean="0">
                          <a:latin typeface="+mj-lt"/>
                          <a:cs typeface="Arial"/>
                        </a:rPr>
                        <a:t> Activity</a:t>
                      </a:r>
                      <a:endParaRPr sz="800" dirty="0">
                        <a:latin typeface="+mj-lt"/>
                        <a:cs typeface="Arial"/>
                      </a:endParaRPr>
                    </a:p>
                  </a:txBody>
                  <a:tcPr marL="0" marR="0" marT="52704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673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Take Control of Your Depression/ Integrated Model</a:t>
                      </a:r>
                      <a:b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</a:b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01/29/2018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09:00AM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N50 Servicios Médicos Integrados del Noreste Medicina Interna-I-24 Ave Principal Urb. Baralt  Fajardo, PR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lang="en-US" sz="800" dirty="0" smtClean="0">
                          <a:latin typeface="+mj-lt"/>
                          <a:cs typeface="Arial"/>
                        </a:rPr>
                        <a:t>Educational</a:t>
                      </a:r>
                      <a:r>
                        <a:rPr lang="en-US" sz="800" baseline="0" dirty="0" smtClean="0">
                          <a:latin typeface="+mj-lt"/>
                          <a:cs typeface="Arial"/>
                        </a:rPr>
                        <a:t> Activity</a:t>
                      </a:r>
                      <a:endParaRPr lang="en-US" sz="800" dirty="0">
                        <a:latin typeface="+mj-lt"/>
                        <a:cs typeface="Arial"/>
                      </a:endParaRPr>
                    </a:p>
                  </a:txBody>
                  <a:tcPr marL="0" marR="0" marT="1778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754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Hypertension / Integrated Model</a:t>
                      </a:r>
                    </a:p>
                  </a:txBody>
                  <a:tcPr marL="9525" marR="9525" marT="9525" marB="0"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01/29/2018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09:00AM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Medicaid-Carr. 188 Intersección 187 Loiza PR 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lang="en-US" sz="800" dirty="0" smtClean="0">
                          <a:latin typeface="+mj-lt"/>
                          <a:cs typeface="Arial"/>
                        </a:rPr>
                        <a:t>Educational</a:t>
                      </a:r>
                      <a:r>
                        <a:rPr lang="en-US" sz="800" baseline="0" dirty="0" smtClean="0">
                          <a:latin typeface="+mj-lt"/>
                          <a:cs typeface="Arial"/>
                        </a:rPr>
                        <a:t> Activity</a:t>
                      </a:r>
                      <a:endParaRPr lang="en-US" sz="800" dirty="0">
                        <a:latin typeface="+mj-lt"/>
                        <a:cs typeface="Arial"/>
                      </a:endParaRPr>
                    </a:p>
                  </a:txBody>
                  <a:tcPr marL="0" marR="0" marT="2413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281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Preventing deseases after a disaster/ Integrated Model</a:t>
                      </a:r>
                      <a:b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</a:b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01/29/2018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09:15AM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Medicaid-Carr. 188 Intersección 187 Loiza PR 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lang="en-US" sz="800" dirty="0" smtClean="0">
                          <a:latin typeface="+mj-lt"/>
                          <a:cs typeface="Arial"/>
                        </a:rPr>
                        <a:t>Educational</a:t>
                      </a:r>
                      <a:r>
                        <a:rPr lang="en-US" sz="800" baseline="0" dirty="0" smtClean="0">
                          <a:latin typeface="+mj-lt"/>
                          <a:cs typeface="Arial"/>
                        </a:rPr>
                        <a:t> Activity</a:t>
                      </a:r>
                      <a:endParaRPr lang="en-US" sz="800" dirty="0">
                        <a:latin typeface="+mj-lt"/>
                        <a:cs typeface="Arial"/>
                      </a:endParaRPr>
                    </a:p>
                  </a:txBody>
                  <a:tcPr marL="0" marR="0" marT="50165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802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Flu/ Integrated Model</a:t>
                      </a:r>
                    </a:p>
                  </a:txBody>
                  <a:tcPr marL="9525" marR="9525" marT="9525" marB="0"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01/29/2018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09:15AM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Hospital UPR Dr. Federico Trilla-Carretera 3 Km 8.3 Ave 65 Infanterria  Carolina, PR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lang="en-US" sz="800" dirty="0" smtClean="0">
                          <a:latin typeface="+mj-lt"/>
                          <a:cs typeface="Arial"/>
                        </a:rPr>
                        <a:t>Educational</a:t>
                      </a:r>
                      <a:r>
                        <a:rPr lang="en-US" sz="800" baseline="0" dirty="0" smtClean="0">
                          <a:latin typeface="+mj-lt"/>
                          <a:cs typeface="Arial"/>
                        </a:rPr>
                        <a:t> Activity</a:t>
                      </a:r>
                      <a:endParaRPr lang="en-US" sz="800" dirty="0">
                        <a:latin typeface="+mj-lt"/>
                        <a:cs typeface="Arial"/>
                      </a:endParaRPr>
                    </a:p>
                  </a:txBody>
                  <a:tcPr marL="0" marR="0" marT="34925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Women and Diabetes/ Integrated Model</a:t>
                      </a:r>
                    </a:p>
                  </a:txBody>
                  <a:tcPr marL="9525" marR="9525" marT="9525" marB="0"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01/29/2018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09:20AM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N50 Servicios Médicos Integrados (Fajardo Group Practice)-I-24 Ave Principal Urb. Baralt   Fajardo, PR 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lang="en-US" sz="800" dirty="0" smtClean="0">
                          <a:latin typeface="+mj-lt"/>
                          <a:cs typeface="Arial"/>
                        </a:rPr>
                        <a:t>Educational</a:t>
                      </a:r>
                      <a:r>
                        <a:rPr lang="en-US" sz="800" baseline="0" dirty="0" smtClean="0">
                          <a:latin typeface="+mj-lt"/>
                          <a:cs typeface="Arial"/>
                        </a:rPr>
                        <a:t> Activity</a:t>
                      </a:r>
                      <a:endParaRPr lang="en-US" sz="800" dirty="0">
                        <a:latin typeface="+mj-lt"/>
                        <a:cs typeface="Arial"/>
                      </a:endParaRPr>
                    </a:p>
                  </a:txBody>
                  <a:tcPr marL="0" marR="0" marT="29209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363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Mosquito Bite/ Integrated Model</a:t>
                      </a:r>
                    </a:p>
                  </a:txBody>
                  <a:tcPr marL="9525" marR="9525" marT="9525" marB="0"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01/29/2018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09:20AM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Medicaid-Calle Corchado Final Canóvanas, PR 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lang="en-US" sz="800" dirty="0" smtClean="0">
                          <a:latin typeface="+mj-lt"/>
                          <a:cs typeface="Arial"/>
                        </a:rPr>
                        <a:t>Educational</a:t>
                      </a:r>
                      <a:r>
                        <a:rPr lang="en-US" sz="800" baseline="0" dirty="0" smtClean="0">
                          <a:latin typeface="+mj-lt"/>
                          <a:cs typeface="Arial"/>
                        </a:rPr>
                        <a:t> Activity</a:t>
                      </a:r>
                      <a:endParaRPr lang="en-US" sz="800" dirty="0">
                        <a:latin typeface="+mj-lt"/>
                        <a:cs typeface="Arial"/>
                      </a:endParaRPr>
                    </a:p>
                  </a:txBody>
                  <a:tcPr marL="0" marR="0" marT="13335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053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Take Control of Your Depression/ Integrated Model</a:t>
                      </a:r>
                      <a:b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</a:b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01/29/2018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10:00AM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Departamento de la Familia-Canóvanas Mall Quintas de Canóvanas Carr. 185 Canóvanas, P.R.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lang="en-US" sz="800" dirty="0" smtClean="0">
                          <a:latin typeface="+mj-lt"/>
                          <a:cs typeface="Arial"/>
                        </a:rPr>
                        <a:t>Educational</a:t>
                      </a:r>
                      <a:r>
                        <a:rPr lang="en-US" sz="800" baseline="0" dirty="0" smtClean="0">
                          <a:latin typeface="+mj-lt"/>
                          <a:cs typeface="Arial"/>
                        </a:rPr>
                        <a:t> Activity</a:t>
                      </a:r>
                      <a:endParaRPr lang="en-US" sz="800" dirty="0">
                        <a:latin typeface="+mj-lt"/>
                        <a:cs typeface="Arial"/>
                      </a:endParaRPr>
                    </a:p>
                  </a:txBody>
                  <a:tcPr marL="0" marR="0" marT="3683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731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Hand Wash/ Integrated Model</a:t>
                      </a:r>
                    </a:p>
                  </a:txBody>
                  <a:tcPr marL="9525" marR="9525" marT="9525" marB="0"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01/29/2018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10:00AM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Centro CHAI-56 Calle del Carmen W   Fajardo, P.R.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lang="en-US" sz="800" dirty="0" smtClean="0">
                          <a:latin typeface="+mj-lt"/>
                          <a:cs typeface="Arial"/>
                        </a:rPr>
                        <a:t>Educational</a:t>
                      </a:r>
                      <a:r>
                        <a:rPr lang="en-US" sz="800" baseline="0" dirty="0" smtClean="0">
                          <a:latin typeface="+mj-lt"/>
                          <a:cs typeface="Arial"/>
                        </a:rPr>
                        <a:t> Activity</a:t>
                      </a:r>
                      <a:endParaRPr lang="en-US" sz="800" dirty="0">
                        <a:latin typeface="+mj-lt"/>
                        <a:cs typeface="Arial"/>
                      </a:endParaRPr>
                    </a:p>
                  </a:txBody>
                  <a:tcPr marL="0" marR="0" marT="2413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526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Mosquito Bite/ Integrated Model</a:t>
                      </a:r>
                    </a:p>
                  </a:txBody>
                  <a:tcPr marL="9525" marR="9525" marT="9525" marB="0"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01/29/2018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10:20AM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Departamento de la Familia-Canóvanas Mall Quintas de Canóvanas Carr. 185 Canóvanas, P.R.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lang="en-US" sz="800" dirty="0" smtClean="0">
                          <a:latin typeface="+mj-lt"/>
                          <a:cs typeface="Arial"/>
                        </a:rPr>
                        <a:t>Educational</a:t>
                      </a:r>
                      <a:r>
                        <a:rPr lang="en-US" sz="800" baseline="0" dirty="0" smtClean="0">
                          <a:latin typeface="+mj-lt"/>
                          <a:cs typeface="Arial"/>
                        </a:rPr>
                        <a:t> Activity</a:t>
                      </a:r>
                      <a:endParaRPr lang="en-US" sz="800" dirty="0">
                        <a:latin typeface="+mj-lt"/>
                        <a:cs typeface="Arial"/>
                      </a:endParaRPr>
                    </a:p>
                  </a:txBody>
                  <a:tcPr marL="0" marR="0" marT="31115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217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Women and Diabetes/ Integrated Model</a:t>
                      </a:r>
                    </a:p>
                  </a:txBody>
                  <a:tcPr marL="9525" marR="9525" marT="9525" marB="0"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01/29/2018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10:20AM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Centro CHAI-56 Calle del Carmen W   Fajardo, P.R.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lang="en-US" sz="800" dirty="0" smtClean="0">
                          <a:latin typeface="+mj-lt"/>
                          <a:cs typeface="Arial"/>
                        </a:rPr>
                        <a:t>Educational</a:t>
                      </a:r>
                      <a:r>
                        <a:rPr lang="en-US" sz="800" baseline="0" dirty="0" smtClean="0">
                          <a:latin typeface="+mj-lt"/>
                          <a:cs typeface="Arial"/>
                        </a:rPr>
                        <a:t> Activity</a:t>
                      </a:r>
                      <a:endParaRPr lang="en-US" sz="800" dirty="0">
                        <a:latin typeface="+mj-lt"/>
                        <a:cs typeface="Arial"/>
                      </a:endParaRPr>
                    </a:p>
                  </a:txBody>
                  <a:tcPr marL="0" marR="0" marT="57785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673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Flu/ Integrated Model</a:t>
                      </a:r>
                    </a:p>
                  </a:txBody>
                  <a:tcPr marL="9525" marR="9525" marT="9525" marB="0"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01/29/2018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10:30AM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N23 Grupo Empresas de Salud-Carolina Shopping Court Suite 201  2do Nivel  Carolina, PR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lang="en-US" sz="800" dirty="0" smtClean="0">
                          <a:latin typeface="+mj-lt"/>
                          <a:cs typeface="Arial"/>
                        </a:rPr>
                        <a:t>Educational</a:t>
                      </a:r>
                      <a:r>
                        <a:rPr lang="en-US" sz="800" baseline="0" dirty="0" smtClean="0">
                          <a:latin typeface="+mj-lt"/>
                          <a:cs typeface="Arial"/>
                        </a:rPr>
                        <a:t> Activity</a:t>
                      </a:r>
                      <a:endParaRPr lang="en-US" sz="800" dirty="0">
                        <a:latin typeface="+mj-lt"/>
                        <a:cs typeface="Arial"/>
                      </a:endParaRPr>
                    </a:p>
                  </a:txBody>
                  <a:tcPr marL="0" marR="0" marT="4191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351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Hypertension / Integrated Model</a:t>
                      </a:r>
                    </a:p>
                  </a:txBody>
                  <a:tcPr marL="9525" marR="9525" marT="9525" marB="0"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01/29/2018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10:40AM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Clínica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Multidisciplinaria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INSPIRA </a:t>
                      </a:r>
                      <a:r>
                        <a:rPr 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Loíza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-Plaza del Norte Shopping Center </a:t>
                      </a:r>
                      <a:r>
                        <a:rPr 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Carr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3 </a:t>
                      </a:r>
                      <a:r>
                        <a:rPr 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Loíza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, PR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lang="en-US" sz="800" dirty="0" smtClean="0">
                          <a:latin typeface="+mj-lt"/>
                          <a:cs typeface="Arial"/>
                        </a:rPr>
                        <a:t>Educational</a:t>
                      </a:r>
                      <a:r>
                        <a:rPr lang="en-US" sz="800" baseline="0" dirty="0" smtClean="0">
                          <a:latin typeface="+mj-lt"/>
                          <a:cs typeface="Arial"/>
                        </a:rPr>
                        <a:t> Activity</a:t>
                      </a:r>
                      <a:endParaRPr lang="en-US" sz="800" dirty="0">
                        <a:latin typeface="+mj-lt"/>
                        <a:cs typeface="Arial"/>
                      </a:endParaRPr>
                    </a:p>
                  </a:txBody>
                  <a:tcPr marL="0" marR="0" marT="29844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228600" y="6172200"/>
            <a:ext cx="9525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300" b="1" dirty="0" err="1" smtClean="0">
                <a:latin typeface="Arial"/>
                <a:cs typeface="Arial"/>
              </a:rPr>
              <a:t>Activities</a:t>
            </a:r>
            <a:r>
              <a:rPr lang="es-ES_tradnl" sz="1300" b="1" dirty="0" smtClean="0">
                <a:latin typeface="Arial"/>
                <a:cs typeface="Arial"/>
              </a:rPr>
              <a:t> </a:t>
            </a:r>
            <a:r>
              <a:rPr lang="es-ES_tradnl" sz="1300" b="1" dirty="0" err="1" smtClean="0">
                <a:latin typeface="Arial"/>
                <a:cs typeface="Arial"/>
              </a:rPr>
              <a:t>subject</a:t>
            </a:r>
            <a:r>
              <a:rPr lang="es-ES_tradnl" sz="1300" b="1" dirty="0" smtClean="0">
                <a:latin typeface="Arial"/>
                <a:cs typeface="Arial"/>
              </a:rPr>
              <a:t> to </a:t>
            </a:r>
            <a:r>
              <a:rPr lang="es-ES_tradnl" sz="1300" b="1" dirty="0" err="1" smtClean="0">
                <a:latin typeface="Arial"/>
                <a:cs typeface="Arial"/>
              </a:rPr>
              <a:t>change</a:t>
            </a:r>
            <a:r>
              <a:rPr lang="es-ES_tradnl" sz="1300" b="1" dirty="0" smtClean="0">
                <a:latin typeface="Arial"/>
                <a:cs typeface="Arial"/>
              </a:rPr>
              <a:t>. </a:t>
            </a:r>
            <a:r>
              <a:rPr lang="es-ES_tradnl" sz="1300" b="1" dirty="0" err="1" smtClean="0">
                <a:latin typeface="Arial"/>
                <a:cs typeface="Arial"/>
              </a:rPr>
              <a:t>Contact</a:t>
            </a:r>
            <a:r>
              <a:rPr lang="es-ES_tradnl" sz="1300" b="1" dirty="0" smtClean="0">
                <a:latin typeface="Arial"/>
                <a:cs typeface="Arial"/>
              </a:rPr>
              <a:t> </a:t>
            </a:r>
            <a:r>
              <a:rPr lang="es-PR" sz="1400" b="1" dirty="0" err="1" smtClean="0"/>
              <a:t>Enrollee</a:t>
            </a:r>
            <a:r>
              <a:rPr lang="es-PR" sz="1400" b="1" dirty="0" smtClean="0"/>
              <a:t> </a:t>
            </a:r>
            <a:r>
              <a:rPr lang="es-PR" sz="1400" b="1" dirty="0" err="1" smtClean="0"/>
              <a:t>Services</a:t>
            </a:r>
            <a:r>
              <a:rPr lang="es-PR" sz="1400" b="1" dirty="0" smtClean="0"/>
              <a:t> </a:t>
            </a:r>
            <a:r>
              <a:rPr lang="es-PR" sz="1400" b="1" dirty="0" err="1" smtClean="0"/>
              <a:t>for</a:t>
            </a:r>
            <a:r>
              <a:rPr lang="es-PR" sz="1400" b="1" dirty="0" smtClean="0"/>
              <a:t> </a:t>
            </a:r>
            <a:r>
              <a:rPr lang="es-PR" sz="1400" b="1" dirty="0" err="1" smtClean="0"/>
              <a:t>confirmation</a:t>
            </a:r>
            <a:endParaRPr lang="es-ES_tradnl" sz="1300" b="1" dirty="0">
              <a:latin typeface="Arial"/>
              <a:cs typeface="Arial"/>
            </a:endParaRPr>
          </a:p>
          <a:p>
            <a:r>
              <a:rPr lang="es-ES_tradnl" sz="1200" dirty="0">
                <a:latin typeface="Arial"/>
                <a:cs typeface="Arial"/>
              </a:rPr>
              <a:t>1-844-336-3331 </a:t>
            </a:r>
            <a:r>
              <a:rPr lang="es-ES_tradnl" sz="1200" dirty="0" smtClean="0">
                <a:latin typeface="Arial"/>
                <a:cs typeface="Arial"/>
              </a:rPr>
              <a:t>(</a:t>
            </a:r>
            <a:r>
              <a:rPr lang="es-ES_tradnl" sz="1200" dirty="0" err="1" smtClean="0">
                <a:latin typeface="Arial"/>
                <a:cs typeface="Arial"/>
              </a:rPr>
              <a:t>toll</a:t>
            </a:r>
            <a:r>
              <a:rPr lang="es-ES_tradnl" sz="1200" dirty="0" smtClean="0">
                <a:latin typeface="Arial"/>
                <a:cs typeface="Arial"/>
              </a:rPr>
              <a:t> free), 787</a:t>
            </a:r>
            <a:r>
              <a:rPr lang="es-ES_tradnl" sz="1200" dirty="0">
                <a:latin typeface="Arial"/>
                <a:cs typeface="Arial"/>
              </a:rPr>
              <a:t>-999-4411 TTY </a:t>
            </a:r>
            <a:r>
              <a:rPr lang="es-ES_tradnl" sz="1200" dirty="0" smtClean="0">
                <a:latin typeface="Arial"/>
                <a:cs typeface="Arial"/>
              </a:rPr>
              <a:t>(</a:t>
            </a:r>
            <a:r>
              <a:rPr lang="es-ES_tradnl" sz="1200" dirty="0" err="1" smtClean="0">
                <a:latin typeface="Arial"/>
                <a:cs typeface="Arial"/>
              </a:rPr>
              <a:t>hearing</a:t>
            </a:r>
            <a:r>
              <a:rPr lang="es-ES_tradnl" sz="1200" dirty="0" smtClean="0">
                <a:latin typeface="Arial"/>
                <a:cs typeface="Arial"/>
              </a:rPr>
              <a:t> </a:t>
            </a:r>
            <a:r>
              <a:rPr lang="es-ES_tradnl" sz="1200" dirty="0" err="1" smtClean="0">
                <a:latin typeface="Arial"/>
                <a:cs typeface="Arial"/>
              </a:rPr>
              <a:t>impaired</a:t>
            </a:r>
            <a:r>
              <a:rPr lang="es-ES_tradnl" sz="1200" dirty="0" smtClean="0">
                <a:latin typeface="Arial"/>
                <a:cs typeface="Arial"/>
              </a:rPr>
              <a:t>)</a:t>
            </a:r>
            <a:r>
              <a:rPr lang="es-ES_tradnl" sz="1200" dirty="0">
                <a:latin typeface="Arial"/>
                <a:cs typeface="Arial"/>
              </a:rPr>
              <a:t> </a:t>
            </a:r>
            <a:r>
              <a:rPr lang="es-ES_tradnl" sz="1200" dirty="0" smtClean="0">
                <a:latin typeface="Arial"/>
                <a:cs typeface="Arial"/>
              </a:rPr>
              <a:t>de </a:t>
            </a:r>
            <a:r>
              <a:rPr lang="es-ES_tradnl" sz="1200" dirty="0" err="1" smtClean="0">
                <a:latin typeface="Arial"/>
                <a:cs typeface="Arial"/>
              </a:rPr>
              <a:t>Monday</a:t>
            </a:r>
            <a:r>
              <a:rPr lang="es-ES_tradnl" sz="1200" dirty="0" smtClean="0">
                <a:latin typeface="Arial"/>
                <a:cs typeface="Arial"/>
              </a:rPr>
              <a:t> </a:t>
            </a:r>
            <a:r>
              <a:rPr lang="es-ES_tradnl" sz="1200" dirty="0" err="1" smtClean="0">
                <a:latin typeface="Arial"/>
                <a:cs typeface="Arial"/>
              </a:rPr>
              <a:t>through</a:t>
            </a:r>
            <a:r>
              <a:rPr lang="es-ES_tradnl" sz="1200" dirty="0" smtClean="0">
                <a:latin typeface="Arial"/>
                <a:cs typeface="Arial"/>
              </a:rPr>
              <a:t> Friday </a:t>
            </a:r>
            <a:r>
              <a:rPr lang="es-ES_tradnl" sz="1200" dirty="0">
                <a:latin typeface="Arial"/>
                <a:cs typeface="Arial"/>
              </a:rPr>
              <a:t>7:00 a.m. </a:t>
            </a:r>
            <a:r>
              <a:rPr lang="es-ES_tradnl" sz="1200" dirty="0" smtClean="0">
                <a:latin typeface="Arial"/>
                <a:cs typeface="Arial"/>
              </a:rPr>
              <a:t>to  </a:t>
            </a:r>
            <a:r>
              <a:rPr lang="es-ES_tradnl" sz="1200" dirty="0">
                <a:latin typeface="Arial"/>
                <a:cs typeface="Arial"/>
              </a:rPr>
              <a:t>7:00 p.m.</a:t>
            </a:r>
          </a:p>
          <a:p>
            <a:endParaRPr lang="en-US" sz="1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917529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1723872"/>
            <a:ext cx="10058400" cy="28321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35255">
              <a:lnSpc>
                <a:spcPct val="100000"/>
              </a:lnSpc>
              <a:spcBef>
                <a:spcPts val="185"/>
              </a:spcBef>
              <a:tabLst>
                <a:tab pos="1382395" algn="l"/>
                <a:tab pos="4844415" algn="l"/>
                <a:tab pos="6835775" algn="l"/>
              </a:tabLst>
            </a:pPr>
            <a:r>
              <a:rPr sz="1150" b="1" spc="15" dirty="0">
                <a:solidFill>
                  <a:srgbClr val="231F20"/>
                </a:solidFill>
                <a:latin typeface="Arial"/>
                <a:cs typeface="Arial"/>
              </a:rPr>
              <a:t>MUNICIPIO	</a:t>
            </a:r>
            <a:r>
              <a:rPr sz="1150" b="1" spc="-20" dirty="0">
                <a:solidFill>
                  <a:srgbClr val="231F20"/>
                </a:solidFill>
                <a:latin typeface="Arial"/>
                <a:cs typeface="Arial"/>
              </a:rPr>
              <a:t>NOMBRE </a:t>
            </a:r>
            <a:r>
              <a:rPr sz="1150" b="1" spc="-60" dirty="0">
                <a:solidFill>
                  <a:srgbClr val="231F20"/>
                </a:solidFill>
                <a:latin typeface="Arial"/>
                <a:cs typeface="Arial"/>
              </a:rPr>
              <a:t>DE </a:t>
            </a:r>
            <a:r>
              <a:rPr sz="1150" b="1" spc="-55" dirty="0">
                <a:solidFill>
                  <a:srgbClr val="231F20"/>
                </a:solidFill>
                <a:latin typeface="Arial"/>
                <a:cs typeface="Arial"/>
              </a:rPr>
              <a:t>LA </a:t>
            </a:r>
            <a:r>
              <a:rPr sz="1150" b="1" spc="-30" dirty="0">
                <a:solidFill>
                  <a:srgbClr val="231F20"/>
                </a:solidFill>
                <a:latin typeface="Arial"/>
                <a:cs typeface="Arial"/>
              </a:rPr>
              <a:t>CLINICA </a:t>
            </a:r>
            <a:r>
              <a:rPr sz="1150" b="1" spc="155" dirty="0">
                <a:solidFill>
                  <a:srgbClr val="231F20"/>
                </a:solidFill>
                <a:latin typeface="Arial"/>
                <a:cs typeface="Arial"/>
              </a:rPr>
              <a:t>/</a:t>
            </a:r>
            <a:r>
              <a:rPr sz="1150" b="1" spc="-1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50" b="1" spc="-20" dirty="0">
                <a:solidFill>
                  <a:srgbClr val="231F20"/>
                </a:solidFill>
                <a:latin typeface="Arial"/>
                <a:cs typeface="Arial"/>
              </a:rPr>
              <a:t>TIPO </a:t>
            </a:r>
            <a:r>
              <a:rPr sz="1150" b="1" spc="-60" dirty="0">
                <a:solidFill>
                  <a:srgbClr val="231F20"/>
                </a:solidFill>
                <a:latin typeface="Arial"/>
                <a:cs typeface="Arial"/>
              </a:rPr>
              <a:t>DE </a:t>
            </a:r>
            <a:r>
              <a:rPr sz="1150" b="1" spc="-35" dirty="0">
                <a:solidFill>
                  <a:srgbClr val="231F20"/>
                </a:solidFill>
                <a:latin typeface="Arial"/>
                <a:cs typeface="Arial"/>
              </a:rPr>
              <a:t>FACILIDAD	</a:t>
            </a:r>
            <a:r>
              <a:rPr sz="1150" b="1" spc="-55" dirty="0">
                <a:solidFill>
                  <a:srgbClr val="231F20"/>
                </a:solidFill>
                <a:latin typeface="Arial"/>
                <a:cs typeface="Arial"/>
              </a:rPr>
              <a:t>TELÉFONO	</a:t>
            </a:r>
            <a:r>
              <a:rPr sz="1150" b="1" spc="-25" dirty="0">
                <a:solidFill>
                  <a:srgbClr val="231F20"/>
                </a:solidFill>
                <a:latin typeface="Arial"/>
                <a:cs typeface="Arial"/>
              </a:rPr>
              <a:t>HORARIO</a:t>
            </a:r>
            <a:endParaRPr sz="115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265770" y="1711523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0"/>
                </a:moveTo>
                <a:lnTo>
                  <a:pt x="0" y="12349"/>
                </a:lnTo>
              </a:path>
            </a:pathLst>
          </a:custGeom>
          <a:ln w="11010">
            <a:solidFill>
              <a:srgbClr val="F15D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22259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F15D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268234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F15D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293212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F15D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316492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F15D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341451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F15D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374408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F15D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398538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F15D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422668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F15D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446798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F15D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469831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F15D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730192" y="1711523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0"/>
                </a:moveTo>
                <a:lnTo>
                  <a:pt x="0" y="12349"/>
                </a:lnTo>
              </a:path>
            </a:pathLst>
          </a:custGeom>
          <a:ln w="11010">
            <a:solidFill>
              <a:srgbClr val="F15D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721636" y="1711523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0"/>
                </a:moveTo>
                <a:lnTo>
                  <a:pt x="0" y="12349"/>
                </a:lnTo>
              </a:path>
            </a:pathLst>
          </a:custGeom>
          <a:ln w="11010">
            <a:solidFill>
              <a:srgbClr val="F15D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6791058"/>
            <a:ext cx="6486652" cy="8060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0" y="1952370"/>
            <a:ext cx="10058400" cy="5820410"/>
          </a:xfrm>
          <a:prstGeom prst="rect">
            <a:avLst/>
          </a:prstGeom>
        </p:spPr>
        <p:txBody>
          <a:bodyPr vert="horz" wrap="square" lIns="0" tIns="82550" rIns="0" bIns="0" rtlCol="0">
            <a:spAutoFit/>
          </a:bodyPr>
          <a:lstStyle/>
          <a:p>
            <a:pPr marL="137795">
              <a:lnSpc>
                <a:spcPct val="100000"/>
              </a:lnSpc>
              <a:spcBef>
                <a:spcPts val="650"/>
              </a:spcBef>
              <a:tabLst>
                <a:tab pos="1382395" algn="l"/>
                <a:tab pos="4848860" algn="l"/>
                <a:tab pos="6855459" algn="l"/>
              </a:tabLst>
            </a:pPr>
            <a:r>
              <a:rPr sz="900" b="1" spc="35" dirty="0">
                <a:solidFill>
                  <a:srgbClr val="231F20"/>
                </a:solidFill>
                <a:latin typeface="Arial"/>
                <a:cs typeface="Arial"/>
              </a:rPr>
              <a:t>Bayamon	</a:t>
            </a:r>
            <a:r>
              <a:rPr sz="900" b="1" spc="-20" dirty="0">
                <a:solidFill>
                  <a:srgbClr val="231F20"/>
                </a:solidFill>
                <a:latin typeface="Arial"/>
                <a:cs typeface="Arial"/>
              </a:rPr>
              <a:t>CENTRO </a:t>
            </a:r>
            <a:r>
              <a:rPr sz="900" b="1" spc="-25" dirty="0">
                <a:solidFill>
                  <a:srgbClr val="231F20"/>
                </a:solidFill>
                <a:latin typeface="Arial"/>
                <a:cs typeface="Arial"/>
              </a:rPr>
              <a:t>DE </a:t>
            </a:r>
            <a:r>
              <a:rPr sz="900" b="1" spc="-35" dirty="0">
                <a:solidFill>
                  <a:srgbClr val="231F20"/>
                </a:solidFill>
                <a:latin typeface="Arial"/>
                <a:cs typeface="Arial"/>
              </a:rPr>
              <a:t>SERVICIOS</a:t>
            </a:r>
            <a:r>
              <a:rPr sz="900" b="1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25" dirty="0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sz="9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20" dirty="0">
                <a:solidFill>
                  <a:srgbClr val="231F20"/>
                </a:solidFill>
                <a:latin typeface="Arial"/>
                <a:cs typeface="Arial"/>
              </a:rPr>
              <a:t>SALUD	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(787)</a:t>
            </a:r>
            <a:r>
              <a:rPr sz="9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520-8449	</a:t>
            </a:r>
            <a:r>
              <a:rPr sz="900" b="1" spc="-20" dirty="0">
                <a:solidFill>
                  <a:srgbClr val="231F20"/>
                </a:solidFill>
                <a:latin typeface="Arial"/>
                <a:cs typeface="Arial"/>
              </a:rPr>
              <a:t>L-V</a:t>
            </a:r>
            <a:r>
              <a:rPr sz="900" b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231F20"/>
                </a:solidFill>
                <a:latin typeface="Arial"/>
                <a:cs typeface="Arial"/>
              </a:rPr>
              <a:t>8:00</a:t>
            </a:r>
            <a:r>
              <a:rPr sz="900" b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30" dirty="0">
                <a:solidFill>
                  <a:srgbClr val="231F20"/>
                </a:solidFill>
                <a:latin typeface="Arial"/>
                <a:cs typeface="Arial"/>
              </a:rPr>
              <a:t>AM-</a:t>
            </a:r>
            <a:r>
              <a:rPr sz="900" b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231F20"/>
                </a:solidFill>
                <a:latin typeface="Arial"/>
                <a:cs typeface="Arial"/>
              </a:rPr>
              <a:t>4:00</a:t>
            </a:r>
            <a:r>
              <a:rPr sz="900" b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40" dirty="0">
                <a:solidFill>
                  <a:srgbClr val="231F20"/>
                </a:solidFill>
                <a:latin typeface="Arial"/>
                <a:cs typeface="Arial"/>
              </a:rPr>
              <a:t>PM</a:t>
            </a:r>
            <a:endParaRPr sz="900">
              <a:latin typeface="Arial"/>
              <a:cs typeface="Arial"/>
            </a:endParaRPr>
          </a:p>
          <a:p>
            <a:pPr marL="137795">
              <a:lnSpc>
                <a:spcPts val="990"/>
              </a:lnSpc>
              <a:spcBef>
                <a:spcPts val="715"/>
              </a:spcBef>
              <a:tabLst>
                <a:tab pos="1382395" algn="l"/>
                <a:tab pos="4848860" algn="l"/>
                <a:tab pos="6855459" algn="l"/>
              </a:tabLst>
            </a:pPr>
            <a:r>
              <a:rPr sz="1350" b="1" spc="52" baseline="6172" dirty="0">
                <a:solidFill>
                  <a:srgbClr val="231F20"/>
                </a:solidFill>
                <a:latin typeface="Arial"/>
                <a:cs typeface="Arial"/>
              </a:rPr>
              <a:t>Bayamon	</a:t>
            </a:r>
            <a:r>
              <a:rPr sz="1350" b="1" spc="-30" baseline="6172" dirty="0">
                <a:solidFill>
                  <a:srgbClr val="231F20"/>
                </a:solidFill>
                <a:latin typeface="Arial"/>
                <a:cs typeface="Arial"/>
              </a:rPr>
              <a:t>CENTRO </a:t>
            </a:r>
            <a:r>
              <a:rPr sz="1350" b="1" spc="-22" baseline="6172" dirty="0">
                <a:solidFill>
                  <a:srgbClr val="231F20"/>
                </a:solidFill>
                <a:latin typeface="Arial"/>
                <a:cs typeface="Arial"/>
              </a:rPr>
              <a:t>PEDIATRICO </a:t>
            </a:r>
            <a:r>
              <a:rPr sz="1350" b="1" spc="-37" baseline="6172" dirty="0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sz="1350" b="1" spc="-120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15" baseline="6172" dirty="0">
                <a:solidFill>
                  <a:srgbClr val="231F20"/>
                </a:solidFill>
                <a:latin typeface="Arial"/>
                <a:cs typeface="Arial"/>
              </a:rPr>
              <a:t>RIO</a:t>
            </a:r>
            <a:r>
              <a:rPr sz="1350" b="1" spc="-60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67" baseline="6172" dirty="0">
                <a:solidFill>
                  <a:srgbClr val="231F20"/>
                </a:solidFill>
                <a:latin typeface="Arial"/>
                <a:cs typeface="Arial"/>
              </a:rPr>
              <a:t>HONDO	</a:t>
            </a:r>
            <a:r>
              <a:rPr sz="1350" b="1" spc="15" baseline="6172" dirty="0">
                <a:solidFill>
                  <a:srgbClr val="231F20"/>
                </a:solidFill>
                <a:latin typeface="Arial"/>
                <a:cs typeface="Arial"/>
              </a:rPr>
              <a:t>(787)780-1908	</a:t>
            </a:r>
            <a:r>
              <a:rPr sz="900" b="1" spc="30" dirty="0">
                <a:solidFill>
                  <a:srgbClr val="231F20"/>
                </a:solidFill>
                <a:latin typeface="Arial"/>
                <a:cs typeface="Arial"/>
              </a:rPr>
              <a:t>Dr.</a:t>
            </a:r>
            <a:r>
              <a:rPr sz="900" b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65" dirty="0">
                <a:solidFill>
                  <a:srgbClr val="231F20"/>
                </a:solidFill>
                <a:latin typeface="Arial"/>
                <a:cs typeface="Arial"/>
              </a:rPr>
              <a:t>Martín</a:t>
            </a:r>
            <a:r>
              <a:rPr sz="900" b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45" dirty="0">
                <a:solidFill>
                  <a:srgbClr val="231F20"/>
                </a:solidFill>
                <a:latin typeface="Arial"/>
                <a:cs typeface="Arial"/>
              </a:rPr>
              <a:t>Martinó-</a:t>
            </a:r>
            <a:r>
              <a:rPr sz="900" b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5" dirty="0">
                <a:solidFill>
                  <a:srgbClr val="231F20"/>
                </a:solidFill>
                <a:latin typeface="Arial"/>
                <a:cs typeface="Arial"/>
              </a:rPr>
              <a:t>L,M,M-7:30AM-4:00PM</a:t>
            </a:r>
            <a:endParaRPr sz="900">
              <a:latin typeface="Arial"/>
              <a:cs typeface="Arial"/>
            </a:endParaRPr>
          </a:p>
          <a:p>
            <a:pPr marR="419734" algn="r">
              <a:lnSpc>
                <a:spcPts val="900"/>
              </a:lnSpc>
            </a:pPr>
            <a:r>
              <a:rPr sz="900" b="1" spc="-5" dirty="0">
                <a:solidFill>
                  <a:srgbClr val="231F20"/>
                </a:solidFill>
                <a:latin typeface="Arial"/>
                <a:cs typeface="Arial"/>
              </a:rPr>
              <a:t>V- 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8:00-12:00PM/Vacunación-L-V</a:t>
            </a:r>
            <a:r>
              <a:rPr sz="900" b="1" spc="-1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7:30AM-11:00AM</a:t>
            </a:r>
            <a:endParaRPr sz="900">
              <a:latin typeface="Arial"/>
              <a:cs typeface="Arial"/>
            </a:endParaRPr>
          </a:p>
          <a:p>
            <a:pPr marL="6855459">
              <a:lnSpc>
                <a:spcPts val="990"/>
              </a:lnSpc>
            </a:pPr>
            <a:r>
              <a:rPr sz="900" b="1" spc="30" dirty="0">
                <a:solidFill>
                  <a:srgbClr val="231F20"/>
                </a:solidFill>
                <a:latin typeface="Arial"/>
                <a:cs typeface="Arial"/>
              </a:rPr>
              <a:t>Dr.</a:t>
            </a:r>
            <a:r>
              <a:rPr sz="9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50" dirty="0">
                <a:solidFill>
                  <a:srgbClr val="231F20"/>
                </a:solidFill>
                <a:latin typeface="Arial"/>
                <a:cs typeface="Arial"/>
              </a:rPr>
              <a:t>José</a:t>
            </a:r>
            <a:r>
              <a:rPr sz="9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40" dirty="0">
                <a:solidFill>
                  <a:srgbClr val="231F20"/>
                </a:solidFill>
                <a:latin typeface="Arial"/>
                <a:cs typeface="Arial"/>
              </a:rPr>
              <a:t>Martinó(orden</a:t>
            </a:r>
            <a:r>
              <a:rPr sz="9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35" dirty="0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sz="9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20" dirty="0">
                <a:solidFill>
                  <a:srgbClr val="231F20"/>
                </a:solidFill>
                <a:latin typeface="Arial"/>
                <a:cs typeface="Arial"/>
              </a:rPr>
              <a:t>llegada)</a:t>
            </a:r>
            <a:r>
              <a:rPr sz="9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231F20"/>
                </a:solidFill>
                <a:latin typeface="Arial"/>
                <a:cs typeface="Arial"/>
              </a:rPr>
              <a:t>L-V-8:30AM-2:00PM</a:t>
            </a:r>
            <a:endParaRPr sz="900">
              <a:latin typeface="Arial"/>
              <a:cs typeface="Arial"/>
            </a:endParaRPr>
          </a:p>
          <a:p>
            <a:pPr marL="137795" marR="2037714">
              <a:lnSpc>
                <a:spcPct val="185000"/>
              </a:lnSpc>
              <a:tabLst>
                <a:tab pos="1382395" algn="l"/>
                <a:tab pos="4848860" algn="l"/>
                <a:tab pos="6855459" algn="l"/>
              </a:tabLst>
            </a:pPr>
            <a:r>
              <a:rPr sz="900" b="1" spc="35" dirty="0">
                <a:solidFill>
                  <a:srgbClr val="231F20"/>
                </a:solidFill>
                <a:latin typeface="Arial"/>
                <a:cs typeface="Arial"/>
              </a:rPr>
              <a:t>Bayamon	</a:t>
            </a:r>
            <a:r>
              <a:rPr sz="900" b="1" spc="-5" dirty="0">
                <a:solidFill>
                  <a:srgbClr val="231F20"/>
                </a:solidFill>
                <a:latin typeface="Arial"/>
                <a:cs typeface="Arial"/>
              </a:rPr>
              <a:t>CLINICA </a:t>
            </a:r>
            <a:r>
              <a:rPr sz="900" b="1" spc="-25" dirty="0">
                <a:solidFill>
                  <a:srgbClr val="231F20"/>
                </a:solidFill>
                <a:latin typeface="Arial"/>
                <a:cs typeface="Arial"/>
              </a:rPr>
              <a:t>DE 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VACUNACION </a:t>
            </a:r>
            <a:r>
              <a:rPr sz="900" b="1" spc="-20" dirty="0">
                <a:solidFill>
                  <a:srgbClr val="231F20"/>
                </a:solidFill>
                <a:latin typeface="Arial"/>
                <a:cs typeface="Arial"/>
              </a:rPr>
              <a:t>CDT</a:t>
            </a:r>
            <a:r>
              <a:rPr sz="900" b="1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10" dirty="0">
                <a:solidFill>
                  <a:srgbClr val="231F20"/>
                </a:solidFill>
                <a:latin typeface="Arial"/>
                <a:cs typeface="Arial"/>
              </a:rPr>
              <a:t>GMSP,</a:t>
            </a:r>
            <a:r>
              <a:rPr sz="9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25" dirty="0">
                <a:solidFill>
                  <a:srgbClr val="231F20"/>
                </a:solidFill>
                <a:latin typeface="Arial"/>
                <a:cs typeface="Arial"/>
              </a:rPr>
              <a:t>INC	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(787)</a:t>
            </a:r>
            <a:r>
              <a:rPr sz="9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625-6129	</a:t>
            </a:r>
            <a:r>
              <a:rPr sz="1350" b="1" spc="-30" baseline="-12345" dirty="0">
                <a:solidFill>
                  <a:srgbClr val="231F20"/>
                </a:solidFill>
                <a:latin typeface="Arial"/>
                <a:cs typeface="Arial"/>
              </a:rPr>
              <a:t>L-V </a:t>
            </a:r>
            <a:r>
              <a:rPr sz="1350" b="1" baseline="-12345" dirty="0">
                <a:solidFill>
                  <a:srgbClr val="231F20"/>
                </a:solidFill>
                <a:latin typeface="Arial"/>
                <a:cs typeface="Arial"/>
              </a:rPr>
              <a:t>7:00</a:t>
            </a:r>
            <a:r>
              <a:rPr sz="1350" b="1" spc="-150" baseline="-123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15" baseline="-12345" dirty="0">
                <a:solidFill>
                  <a:srgbClr val="231F20"/>
                </a:solidFill>
                <a:latin typeface="Arial"/>
                <a:cs typeface="Arial"/>
              </a:rPr>
              <a:t>AM-2:00</a:t>
            </a:r>
            <a:r>
              <a:rPr sz="1350" b="1" spc="-89" baseline="-123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60" baseline="-12345" dirty="0">
                <a:solidFill>
                  <a:srgbClr val="231F20"/>
                </a:solidFill>
                <a:latin typeface="Arial"/>
                <a:cs typeface="Arial"/>
              </a:rPr>
              <a:t>PM </a:t>
            </a:r>
            <a:r>
              <a:rPr sz="1350" b="1" baseline="-123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52" baseline="6172" dirty="0">
                <a:solidFill>
                  <a:srgbClr val="231F20"/>
                </a:solidFill>
                <a:latin typeface="Arial"/>
                <a:cs typeface="Arial"/>
              </a:rPr>
              <a:t>Bayamon	</a:t>
            </a:r>
            <a:r>
              <a:rPr sz="1350" b="1" spc="22" baseline="6172" dirty="0">
                <a:solidFill>
                  <a:srgbClr val="231F20"/>
                </a:solidFill>
                <a:latin typeface="Arial"/>
                <a:cs typeface="Arial"/>
              </a:rPr>
              <a:t>NEW VISION</a:t>
            </a:r>
            <a:r>
              <a:rPr sz="1350" b="1" spc="-120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-7" baseline="6172" dirty="0">
                <a:solidFill>
                  <a:srgbClr val="231F20"/>
                </a:solidFill>
                <a:latin typeface="Arial"/>
                <a:cs typeface="Arial"/>
              </a:rPr>
              <a:t>MEDICAL</a:t>
            </a:r>
            <a:r>
              <a:rPr sz="1350" b="1" spc="-60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-7" baseline="6172" dirty="0">
                <a:solidFill>
                  <a:srgbClr val="231F20"/>
                </a:solidFill>
                <a:latin typeface="Arial"/>
                <a:cs typeface="Arial"/>
              </a:rPr>
              <a:t>DIAGNOSTIC	</a:t>
            </a:r>
            <a:r>
              <a:rPr sz="1350" b="1" spc="15" baseline="6172" dirty="0">
                <a:solidFill>
                  <a:srgbClr val="231F20"/>
                </a:solidFill>
                <a:latin typeface="Arial"/>
                <a:cs typeface="Arial"/>
              </a:rPr>
              <a:t>(787)778-5311</a:t>
            </a:r>
            <a:r>
              <a:rPr sz="1350" b="1" spc="-60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82" baseline="6172" dirty="0">
                <a:solidFill>
                  <a:srgbClr val="231F20"/>
                </a:solidFill>
                <a:latin typeface="Arial"/>
                <a:cs typeface="Arial"/>
              </a:rPr>
              <a:t>ext</a:t>
            </a:r>
            <a:r>
              <a:rPr sz="1350" b="1" spc="-60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30" baseline="6172" dirty="0">
                <a:solidFill>
                  <a:srgbClr val="231F20"/>
                </a:solidFill>
                <a:latin typeface="Arial"/>
                <a:cs typeface="Arial"/>
              </a:rPr>
              <a:t>213	</a:t>
            </a:r>
            <a:r>
              <a:rPr sz="900" b="1" spc="-20" dirty="0">
                <a:solidFill>
                  <a:srgbClr val="231F20"/>
                </a:solidFill>
                <a:latin typeface="Arial"/>
                <a:cs typeface="Arial"/>
              </a:rPr>
              <a:t>L-V</a:t>
            </a:r>
            <a:r>
              <a:rPr sz="900" b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231F20"/>
                </a:solidFill>
                <a:latin typeface="Arial"/>
                <a:cs typeface="Arial"/>
              </a:rPr>
              <a:t>7:00</a:t>
            </a:r>
            <a:r>
              <a:rPr sz="900" b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30" dirty="0">
                <a:solidFill>
                  <a:srgbClr val="231F20"/>
                </a:solidFill>
                <a:latin typeface="Arial"/>
                <a:cs typeface="Arial"/>
              </a:rPr>
              <a:t>AM-</a:t>
            </a:r>
            <a:r>
              <a:rPr sz="900" b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231F20"/>
                </a:solidFill>
                <a:latin typeface="Arial"/>
                <a:cs typeface="Arial"/>
              </a:rPr>
              <a:t>3:00</a:t>
            </a:r>
            <a:r>
              <a:rPr sz="900" b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40" dirty="0">
                <a:solidFill>
                  <a:srgbClr val="231F20"/>
                </a:solidFill>
                <a:latin typeface="Arial"/>
                <a:cs typeface="Arial"/>
              </a:rPr>
              <a:t>PM</a:t>
            </a:r>
            <a:endParaRPr sz="900">
              <a:latin typeface="Arial"/>
              <a:cs typeface="Arial"/>
            </a:endParaRPr>
          </a:p>
          <a:p>
            <a:pPr marL="137795">
              <a:lnSpc>
                <a:spcPct val="100000"/>
              </a:lnSpc>
              <a:spcBef>
                <a:spcPts val="720"/>
              </a:spcBef>
              <a:tabLst>
                <a:tab pos="1382395" algn="l"/>
                <a:tab pos="4848860" algn="l"/>
                <a:tab pos="6855459" algn="l"/>
              </a:tabLst>
            </a:pPr>
            <a:r>
              <a:rPr sz="900" b="1" spc="15" dirty="0">
                <a:solidFill>
                  <a:srgbClr val="231F20"/>
                </a:solidFill>
                <a:latin typeface="Arial"/>
                <a:cs typeface="Arial"/>
              </a:rPr>
              <a:t>Canovanas	</a:t>
            </a:r>
            <a:r>
              <a:rPr sz="900" b="1" spc="5" dirty="0">
                <a:solidFill>
                  <a:srgbClr val="231F20"/>
                </a:solidFill>
                <a:latin typeface="Arial"/>
                <a:cs typeface="Arial"/>
              </a:rPr>
              <a:t>S.M.</a:t>
            </a:r>
            <a:r>
              <a:rPr sz="9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5" dirty="0">
                <a:solidFill>
                  <a:srgbClr val="231F20"/>
                </a:solidFill>
                <a:latin typeface="Arial"/>
                <a:cs typeface="Arial"/>
              </a:rPr>
              <a:t>MEDICAL</a:t>
            </a:r>
            <a:r>
              <a:rPr sz="9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60" dirty="0">
                <a:solidFill>
                  <a:srgbClr val="231F20"/>
                </a:solidFill>
                <a:latin typeface="Arial"/>
                <a:cs typeface="Arial"/>
              </a:rPr>
              <a:t>SERVICES	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(787) 876-5000 </a:t>
            </a:r>
            <a:r>
              <a:rPr sz="900" b="1" spc="135" dirty="0">
                <a:solidFill>
                  <a:srgbClr val="231F20"/>
                </a:solidFill>
                <a:latin typeface="Arial"/>
                <a:cs typeface="Arial"/>
              </a:rPr>
              <a:t>/</a:t>
            </a:r>
            <a:r>
              <a:rPr sz="900" b="1" spc="-11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(787)</a:t>
            </a:r>
            <a:r>
              <a:rPr sz="9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957-0740	</a:t>
            </a:r>
            <a:r>
              <a:rPr sz="900" b="1" spc="-20" dirty="0">
                <a:solidFill>
                  <a:srgbClr val="231F20"/>
                </a:solidFill>
                <a:latin typeface="Arial"/>
                <a:cs typeface="Arial"/>
              </a:rPr>
              <a:t>L-V</a:t>
            </a:r>
            <a:r>
              <a:rPr sz="900" b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231F20"/>
                </a:solidFill>
                <a:latin typeface="Arial"/>
                <a:cs typeface="Arial"/>
              </a:rPr>
              <a:t>7:00</a:t>
            </a:r>
            <a:r>
              <a:rPr sz="900" b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30" dirty="0">
                <a:solidFill>
                  <a:srgbClr val="231F20"/>
                </a:solidFill>
                <a:latin typeface="Arial"/>
                <a:cs typeface="Arial"/>
              </a:rPr>
              <a:t>AM-</a:t>
            </a:r>
            <a:r>
              <a:rPr sz="900" b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231F20"/>
                </a:solidFill>
                <a:latin typeface="Arial"/>
                <a:cs typeface="Arial"/>
              </a:rPr>
              <a:t>3:00</a:t>
            </a:r>
            <a:r>
              <a:rPr sz="900" b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40" dirty="0">
                <a:solidFill>
                  <a:srgbClr val="231F20"/>
                </a:solidFill>
                <a:latin typeface="Arial"/>
                <a:cs typeface="Arial"/>
              </a:rPr>
              <a:t>PM</a:t>
            </a:r>
            <a:endParaRPr sz="900">
              <a:latin typeface="Arial"/>
              <a:cs typeface="Arial"/>
            </a:endParaRPr>
          </a:p>
          <a:p>
            <a:pPr marL="137795">
              <a:lnSpc>
                <a:spcPts val="940"/>
              </a:lnSpc>
              <a:spcBef>
                <a:spcPts val="815"/>
              </a:spcBef>
              <a:tabLst>
                <a:tab pos="1382395" algn="l"/>
                <a:tab pos="4848860" algn="l"/>
                <a:tab pos="6855459" algn="l"/>
              </a:tabLst>
            </a:pPr>
            <a:r>
              <a:rPr sz="900" b="1" spc="15" dirty="0">
                <a:solidFill>
                  <a:srgbClr val="231F20"/>
                </a:solidFill>
                <a:latin typeface="Arial"/>
                <a:cs typeface="Arial"/>
              </a:rPr>
              <a:t>Canóvanas	</a:t>
            </a:r>
            <a:r>
              <a:rPr sz="900" b="1" spc="-20" dirty="0">
                <a:solidFill>
                  <a:srgbClr val="231F20"/>
                </a:solidFill>
                <a:latin typeface="Arial"/>
                <a:cs typeface="Arial"/>
              </a:rPr>
              <a:t>CENTRO </a:t>
            </a:r>
            <a:r>
              <a:rPr sz="900" b="1" dirty="0">
                <a:solidFill>
                  <a:srgbClr val="231F20"/>
                </a:solidFill>
                <a:latin typeface="Arial"/>
                <a:cs typeface="Arial"/>
              </a:rPr>
              <a:t>DIAGNOSTICO </a:t>
            </a:r>
            <a:r>
              <a:rPr sz="900" b="1" spc="-15" dirty="0">
                <a:solidFill>
                  <a:srgbClr val="231F20"/>
                </a:solidFill>
                <a:latin typeface="Arial"/>
                <a:cs typeface="Arial"/>
              </a:rPr>
              <a:t>Y </a:t>
            </a:r>
            <a:r>
              <a:rPr sz="900" b="1" dirty="0">
                <a:solidFill>
                  <a:srgbClr val="231F20"/>
                </a:solidFill>
                <a:latin typeface="Arial"/>
                <a:cs typeface="Arial"/>
              </a:rPr>
              <a:t>TRATAMIENTO</a:t>
            </a:r>
            <a:r>
              <a:rPr sz="900" b="1" spc="-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20" dirty="0">
                <a:solidFill>
                  <a:srgbClr val="231F20"/>
                </a:solidFill>
                <a:latin typeface="Arial"/>
                <a:cs typeface="Arial"/>
              </a:rPr>
              <a:t>(cdt</a:t>
            </a:r>
            <a:r>
              <a:rPr sz="9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5" dirty="0">
                <a:solidFill>
                  <a:srgbClr val="231F20"/>
                </a:solidFill>
                <a:latin typeface="Arial"/>
                <a:cs typeface="Arial"/>
              </a:rPr>
              <a:t>canovanas)	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(787)438-6593	</a:t>
            </a:r>
            <a:r>
              <a:rPr sz="1350" b="1" spc="-30" baseline="6172" dirty="0">
                <a:solidFill>
                  <a:srgbClr val="231F20"/>
                </a:solidFill>
                <a:latin typeface="Arial"/>
                <a:cs typeface="Arial"/>
              </a:rPr>
              <a:t>L-V </a:t>
            </a:r>
            <a:r>
              <a:rPr sz="1350" b="1" spc="22" baseline="6172" dirty="0">
                <a:solidFill>
                  <a:srgbClr val="231F20"/>
                </a:solidFill>
                <a:latin typeface="Arial"/>
                <a:cs typeface="Arial"/>
              </a:rPr>
              <a:t>7:00AM </a:t>
            </a:r>
            <a:r>
              <a:rPr sz="1350" b="1" spc="15" baseline="6172" dirty="0">
                <a:solidFill>
                  <a:srgbClr val="231F20"/>
                </a:solidFill>
                <a:latin typeface="Arial"/>
                <a:cs typeface="Arial"/>
              </a:rPr>
              <a:t>-2:30PM </a:t>
            </a:r>
            <a:r>
              <a:rPr sz="1350" b="1" spc="22" baseline="6172" dirty="0">
                <a:solidFill>
                  <a:srgbClr val="231F20"/>
                </a:solidFill>
                <a:latin typeface="Arial"/>
                <a:cs typeface="Arial"/>
              </a:rPr>
              <a:t>Persona</a:t>
            </a:r>
            <a:r>
              <a:rPr sz="1350" b="1" spc="67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22" baseline="6172" dirty="0">
                <a:solidFill>
                  <a:srgbClr val="231F20"/>
                </a:solidFill>
                <a:latin typeface="Arial"/>
                <a:cs typeface="Arial"/>
              </a:rPr>
              <a:t>contacto:</a:t>
            </a:r>
            <a:endParaRPr sz="1350" baseline="6172">
              <a:latin typeface="Arial"/>
              <a:cs typeface="Arial"/>
            </a:endParaRPr>
          </a:p>
          <a:p>
            <a:pPr marR="1490345" algn="r">
              <a:lnSpc>
                <a:spcPts val="940"/>
              </a:lnSpc>
            </a:pPr>
            <a:r>
              <a:rPr sz="900" b="1" dirty="0">
                <a:solidFill>
                  <a:srgbClr val="231F20"/>
                </a:solidFill>
                <a:latin typeface="Arial"/>
                <a:cs typeface="Arial"/>
              </a:rPr>
              <a:t>Sra.</a:t>
            </a:r>
            <a:r>
              <a:rPr sz="900" b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60" dirty="0">
                <a:solidFill>
                  <a:srgbClr val="231F20"/>
                </a:solidFill>
                <a:latin typeface="Arial"/>
                <a:cs typeface="Arial"/>
              </a:rPr>
              <a:t>María</a:t>
            </a:r>
            <a:r>
              <a:rPr sz="900" b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35" dirty="0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sz="900" b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5" dirty="0">
                <a:solidFill>
                  <a:srgbClr val="231F20"/>
                </a:solidFill>
                <a:latin typeface="Arial"/>
                <a:cs typeface="Arial"/>
              </a:rPr>
              <a:t>los</a:t>
            </a:r>
            <a:r>
              <a:rPr sz="900" b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5" dirty="0">
                <a:solidFill>
                  <a:srgbClr val="231F20"/>
                </a:solidFill>
                <a:latin typeface="Arial"/>
                <a:cs typeface="Arial"/>
              </a:rPr>
              <a:t>Angeles</a:t>
            </a:r>
            <a:r>
              <a:rPr sz="900" b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5" dirty="0">
                <a:solidFill>
                  <a:srgbClr val="231F20"/>
                </a:solidFill>
                <a:latin typeface="Arial"/>
                <a:cs typeface="Arial"/>
              </a:rPr>
              <a:t>Díaz</a:t>
            </a:r>
            <a:endParaRPr sz="900">
              <a:latin typeface="Arial"/>
              <a:cs typeface="Arial"/>
            </a:endParaRPr>
          </a:p>
          <a:p>
            <a:pPr marL="137795" marR="664845">
              <a:lnSpc>
                <a:spcPts val="1900"/>
              </a:lnSpc>
              <a:spcBef>
                <a:spcPts val="105"/>
              </a:spcBef>
              <a:tabLst>
                <a:tab pos="1382395" algn="l"/>
                <a:tab pos="4848860" algn="l"/>
                <a:tab pos="6855459" algn="l"/>
              </a:tabLst>
            </a:pPr>
            <a:r>
              <a:rPr sz="900" b="1" spc="20" dirty="0">
                <a:solidFill>
                  <a:srgbClr val="231F20"/>
                </a:solidFill>
                <a:latin typeface="Arial"/>
                <a:cs typeface="Arial"/>
              </a:rPr>
              <a:t>Carolina	</a:t>
            </a:r>
            <a:r>
              <a:rPr sz="900" b="1" spc="-5" dirty="0">
                <a:solidFill>
                  <a:srgbClr val="231F20"/>
                </a:solidFill>
                <a:latin typeface="Arial"/>
                <a:cs typeface="Arial"/>
              </a:rPr>
              <a:t>CAROLINA </a:t>
            </a:r>
            <a:r>
              <a:rPr sz="900" b="1" spc="-20" dirty="0">
                <a:solidFill>
                  <a:srgbClr val="231F20"/>
                </a:solidFill>
                <a:latin typeface="Arial"/>
                <a:cs typeface="Arial"/>
              </a:rPr>
              <a:t>PEDIATRIC </a:t>
            </a:r>
            <a:r>
              <a:rPr sz="900" b="1" spc="-40" dirty="0">
                <a:solidFill>
                  <a:srgbClr val="231F20"/>
                </a:solidFill>
                <a:latin typeface="Arial"/>
                <a:cs typeface="Arial"/>
              </a:rPr>
              <a:t>CENTER </a:t>
            </a:r>
            <a:r>
              <a:rPr sz="900" b="1" spc="25" dirty="0">
                <a:solidFill>
                  <a:srgbClr val="231F20"/>
                </a:solidFill>
                <a:latin typeface="Arial"/>
                <a:cs typeface="Arial"/>
              </a:rPr>
              <a:t>(dra. </a:t>
            </a:r>
            <a:r>
              <a:rPr sz="900" b="1" spc="5" dirty="0">
                <a:solidFill>
                  <a:srgbClr val="231F20"/>
                </a:solidFill>
                <a:latin typeface="Arial"/>
                <a:cs typeface="Arial"/>
              </a:rPr>
              <a:t>Luz</a:t>
            </a:r>
            <a:r>
              <a:rPr sz="900" b="1" spc="-1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50" dirty="0">
                <a:solidFill>
                  <a:srgbClr val="231F20"/>
                </a:solidFill>
                <a:latin typeface="Arial"/>
                <a:cs typeface="Arial"/>
              </a:rPr>
              <a:t>Mundo</a:t>
            </a:r>
            <a:r>
              <a:rPr sz="9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Rodriguez)	(787)</a:t>
            </a:r>
            <a:r>
              <a:rPr sz="9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776-1570	</a:t>
            </a:r>
            <a:r>
              <a:rPr sz="900" b="1" spc="-85" dirty="0">
                <a:solidFill>
                  <a:srgbClr val="231F20"/>
                </a:solidFill>
                <a:latin typeface="Arial"/>
                <a:cs typeface="Arial"/>
              </a:rPr>
              <a:t>L-J</a:t>
            </a:r>
            <a:r>
              <a:rPr sz="9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231F20"/>
                </a:solidFill>
                <a:latin typeface="Arial"/>
                <a:cs typeface="Arial"/>
              </a:rPr>
              <a:t>8:00</a:t>
            </a:r>
            <a:r>
              <a:rPr sz="9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55" dirty="0">
                <a:solidFill>
                  <a:srgbClr val="231F20"/>
                </a:solidFill>
                <a:latin typeface="Arial"/>
                <a:cs typeface="Arial"/>
              </a:rPr>
              <a:t>AM</a:t>
            </a:r>
            <a:r>
              <a:rPr sz="9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231F20"/>
                </a:solidFill>
                <a:latin typeface="Arial"/>
                <a:cs typeface="Arial"/>
              </a:rPr>
              <a:t>-</a:t>
            </a:r>
            <a:r>
              <a:rPr sz="9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231F20"/>
                </a:solidFill>
                <a:latin typeface="Arial"/>
                <a:cs typeface="Arial"/>
              </a:rPr>
              <a:t>4:00</a:t>
            </a:r>
            <a:r>
              <a:rPr sz="9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50" dirty="0">
                <a:solidFill>
                  <a:srgbClr val="231F20"/>
                </a:solidFill>
                <a:latin typeface="Arial"/>
                <a:cs typeface="Arial"/>
              </a:rPr>
              <a:t>PM</a:t>
            </a:r>
            <a:r>
              <a:rPr sz="9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40" dirty="0">
                <a:solidFill>
                  <a:srgbClr val="231F20"/>
                </a:solidFill>
                <a:latin typeface="Arial"/>
                <a:cs typeface="Arial"/>
              </a:rPr>
              <a:t>V-S</a:t>
            </a:r>
            <a:r>
              <a:rPr sz="9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231F20"/>
                </a:solidFill>
                <a:latin typeface="Arial"/>
                <a:cs typeface="Arial"/>
              </a:rPr>
              <a:t>8:00</a:t>
            </a:r>
            <a:r>
              <a:rPr sz="9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AM-12:00</a:t>
            </a:r>
            <a:r>
              <a:rPr sz="9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40" dirty="0">
                <a:solidFill>
                  <a:srgbClr val="231F20"/>
                </a:solidFill>
                <a:latin typeface="Arial"/>
                <a:cs typeface="Arial"/>
              </a:rPr>
              <a:t>PM </a:t>
            </a:r>
            <a:r>
              <a:rPr sz="900" b="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20" dirty="0">
                <a:solidFill>
                  <a:srgbClr val="231F20"/>
                </a:solidFill>
                <a:latin typeface="Arial"/>
                <a:cs typeface="Arial"/>
              </a:rPr>
              <a:t>Carolina	</a:t>
            </a:r>
            <a:r>
              <a:rPr sz="900" b="1" spc="-10" dirty="0">
                <a:solidFill>
                  <a:srgbClr val="231F20"/>
                </a:solidFill>
                <a:latin typeface="Arial"/>
                <a:cs typeface="Arial"/>
              </a:rPr>
              <a:t>GRUPO </a:t>
            </a:r>
            <a:r>
              <a:rPr sz="900" b="1" spc="-50" dirty="0">
                <a:solidFill>
                  <a:srgbClr val="231F20"/>
                </a:solidFill>
                <a:latin typeface="Arial"/>
                <a:cs typeface="Arial"/>
              </a:rPr>
              <a:t>EMPRESAS </a:t>
            </a:r>
            <a:r>
              <a:rPr sz="900" b="1" spc="-25" dirty="0">
                <a:solidFill>
                  <a:srgbClr val="231F20"/>
                </a:solidFill>
                <a:latin typeface="Arial"/>
                <a:cs typeface="Arial"/>
              </a:rPr>
              <a:t>DE </a:t>
            </a:r>
            <a:r>
              <a:rPr sz="900" b="1" spc="-20" dirty="0">
                <a:solidFill>
                  <a:srgbClr val="231F20"/>
                </a:solidFill>
                <a:latin typeface="Arial"/>
                <a:cs typeface="Arial"/>
              </a:rPr>
              <a:t>SALUD </a:t>
            </a:r>
            <a:r>
              <a:rPr sz="900" b="1" spc="-25" dirty="0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sz="900" b="1" spc="-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5" dirty="0">
                <a:solidFill>
                  <a:srgbClr val="231F20"/>
                </a:solidFill>
                <a:latin typeface="Arial"/>
                <a:cs typeface="Arial"/>
              </a:rPr>
              <a:t>SAN</a:t>
            </a:r>
            <a:r>
              <a:rPr sz="9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20" dirty="0">
                <a:solidFill>
                  <a:srgbClr val="231F20"/>
                </a:solidFill>
                <a:latin typeface="Arial"/>
                <a:cs typeface="Arial"/>
              </a:rPr>
              <a:t>JUAN	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(787)</a:t>
            </a:r>
            <a:r>
              <a:rPr sz="9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767-1365	</a:t>
            </a:r>
            <a:r>
              <a:rPr sz="1350" b="1" spc="-30" baseline="6172" dirty="0">
                <a:solidFill>
                  <a:srgbClr val="231F20"/>
                </a:solidFill>
                <a:latin typeface="Arial"/>
                <a:cs typeface="Arial"/>
              </a:rPr>
              <a:t>L-V</a:t>
            </a:r>
            <a:r>
              <a:rPr sz="1350" b="1" spc="-67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baseline="6172" dirty="0">
                <a:solidFill>
                  <a:srgbClr val="231F20"/>
                </a:solidFill>
                <a:latin typeface="Arial"/>
                <a:cs typeface="Arial"/>
              </a:rPr>
              <a:t>7:00</a:t>
            </a:r>
            <a:r>
              <a:rPr sz="1350" b="1" spc="-67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15" baseline="6172" dirty="0">
                <a:solidFill>
                  <a:srgbClr val="231F20"/>
                </a:solidFill>
                <a:latin typeface="Arial"/>
                <a:cs typeface="Arial"/>
              </a:rPr>
              <a:t>AM-3:00</a:t>
            </a:r>
            <a:r>
              <a:rPr sz="1350" b="1" spc="-67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75" baseline="6172" dirty="0">
                <a:solidFill>
                  <a:srgbClr val="231F20"/>
                </a:solidFill>
                <a:latin typeface="Arial"/>
                <a:cs typeface="Arial"/>
              </a:rPr>
              <a:t>PM</a:t>
            </a:r>
            <a:r>
              <a:rPr sz="1350" b="1" spc="-67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15" baseline="6172" dirty="0">
                <a:solidFill>
                  <a:srgbClr val="231F20"/>
                </a:solidFill>
                <a:latin typeface="Arial"/>
                <a:cs typeface="Arial"/>
              </a:rPr>
              <a:t>Sábado</a:t>
            </a:r>
            <a:r>
              <a:rPr sz="1350" b="1" spc="-67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baseline="6172" dirty="0">
                <a:solidFill>
                  <a:srgbClr val="231F20"/>
                </a:solidFill>
                <a:latin typeface="Arial"/>
                <a:cs typeface="Arial"/>
              </a:rPr>
              <a:t>9:00</a:t>
            </a:r>
            <a:r>
              <a:rPr sz="1350" b="1" spc="-67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15" baseline="6172" dirty="0">
                <a:solidFill>
                  <a:srgbClr val="231F20"/>
                </a:solidFill>
                <a:latin typeface="Arial"/>
                <a:cs typeface="Arial"/>
              </a:rPr>
              <a:t>AM-2:00</a:t>
            </a:r>
            <a:r>
              <a:rPr sz="1350" b="1" spc="-67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60" baseline="6172" dirty="0">
                <a:solidFill>
                  <a:srgbClr val="231F20"/>
                </a:solidFill>
                <a:latin typeface="Arial"/>
                <a:cs typeface="Arial"/>
              </a:rPr>
              <a:t>PM </a:t>
            </a:r>
            <a:r>
              <a:rPr sz="1350" b="1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20" dirty="0">
                <a:solidFill>
                  <a:srgbClr val="231F20"/>
                </a:solidFill>
                <a:latin typeface="Arial"/>
                <a:cs typeface="Arial"/>
              </a:rPr>
              <a:t>Carolina	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VACUNACION</a:t>
            </a:r>
            <a:r>
              <a:rPr sz="9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25" dirty="0">
                <a:solidFill>
                  <a:srgbClr val="231F20"/>
                </a:solidFill>
                <a:latin typeface="Arial"/>
                <a:cs typeface="Arial"/>
              </a:rPr>
              <a:t>AL</a:t>
            </a:r>
            <a:r>
              <a:rPr sz="9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20" dirty="0">
                <a:solidFill>
                  <a:srgbClr val="231F20"/>
                </a:solidFill>
                <a:latin typeface="Arial"/>
                <a:cs typeface="Arial"/>
              </a:rPr>
              <a:t>DIA	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(787)</a:t>
            </a:r>
            <a:r>
              <a:rPr sz="9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701-5860	</a:t>
            </a:r>
            <a:r>
              <a:rPr sz="1350" b="1" spc="-127" baseline="6172" dirty="0">
                <a:solidFill>
                  <a:srgbClr val="231F20"/>
                </a:solidFill>
                <a:latin typeface="Arial"/>
                <a:cs typeface="Arial"/>
              </a:rPr>
              <a:t>L-J</a:t>
            </a:r>
            <a:r>
              <a:rPr sz="1350" b="1" spc="-82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baseline="6172" dirty="0">
                <a:solidFill>
                  <a:srgbClr val="231F20"/>
                </a:solidFill>
                <a:latin typeface="Arial"/>
                <a:cs typeface="Arial"/>
              </a:rPr>
              <a:t>9:00</a:t>
            </a:r>
            <a:r>
              <a:rPr sz="1350" b="1" spc="-82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82" baseline="6172" dirty="0">
                <a:solidFill>
                  <a:srgbClr val="231F20"/>
                </a:solidFill>
                <a:latin typeface="Arial"/>
                <a:cs typeface="Arial"/>
              </a:rPr>
              <a:t>AM</a:t>
            </a:r>
            <a:r>
              <a:rPr sz="1350" b="1" spc="-82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baseline="6172" dirty="0">
                <a:solidFill>
                  <a:srgbClr val="231F20"/>
                </a:solidFill>
                <a:latin typeface="Arial"/>
                <a:cs typeface="Arial"/>
              </a:rPr>
              <a:t>-</a:t>
            </a:r>
            <a:r>
              <a:rPr sz="1350" b="1" spc="-82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baseline="6172" dirty="0">
                <a:solidFill>
                  <a:srgbClr val="231F20"/>
                </a:solidFill>
                <a:latin typeface="Arial"/>
                <a:cs typeface="Arial"/>
              </a:rPr>
              <a:t>2:00</a:t>
            </a:r>
            <a:r>
              <a:rPr sz="1350" b="1" spc="-82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60" baseline="6172" dirty="0">
                <a:solidFill>
                  <a:srgbClr val="231F20"/>
                </a:solidFill>
                <a:latin typeface="Arial"/>
                <a:cs typeface="Arial"/>
              </a:rPr>
              <a:t>PM</a:t>
            </a:r>
            <a:endParaRPr sz="1350" baseline="6172">
              <a:latin typeface="Arial"/>
              <a:cs typeface="Arial"/>
            </a:endParaRPr>
          </a:p>
          <a:p>
            <a:pPr marL="137795">
              <a:lnSpc>
                <a:spcPct val="100000"/>
              </a:lnSpc>
              <a:spcBef>
                <a:spcPts val="620"/>
              </a:spcBef>
              <a:tabLst>
                <a:tab pos="1382395" algn="l"/>
                <a:tab pos="4848860" algn="l"/>
                <a:tab pos="6855459" algn="l"/>
              </a:tabLst>
            </a:pPr>
            <a:r>
              <a:rPr sz="900" b="1" spc="20" dirty="0">
                <a:solidFill>
                  <a:srgbClr val="231F20"/>
                </a:solidFill>
                <a:latin typeface="Arial"/>
                <a:cs typeface="Arial"/>
              </a:rPr>
              <a:t>Carolina	</a:t>
            </a:r>
            <a:r>
              <a:rPr sz="900" b="1" spc="-15" dirty="0">
                <a:solidFill>
                  <a:srgbClr val="231F20"/>
                </a:solidFill>
                <a:latin typeface="Arial"/>
                <a:cs typeface="Arial"/>
              </a:rPr>
              <a:t>VICTOR </a:t>
            </a:r>
            <a:r>
              <a:rPr sz="900" b="1" spc="-50" dirty="0">
                <a:solidFill>
                  <a:srgbClr val="231F20"/>
                </a:solidFill>
                <a:latin typeface="Arial"/>
                <a:cs typeface="Arial"/>
              </a:rPr>
              <a:t>TORRES</a:t>
            </a:r>
            <a:r>
              <a:rPr sz="9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5" dirty="0">
                <a:solidFill>
                  <a:srgbClr val="231F20"/>
                </a:solidFill>
                <a:latin typeface="Arial"/>
                <a:cs typeface="Arial"/>
              </a:rPr>
              <a:t>SANTO</a:t>
            </a:r>
            <a:r>
              <a:rPr sz="9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40" dirty="0">
                <a:solidFill>
                  <a:srgbClr val="231F20"/>
                </a:solidFill>
                <a:latin typeface="Arial"/>
                <a:cs typeface="Arial"/>
              </a:rPr>
              <a:t>DOMINGO	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(787)</a:t>
            </a:r>
            <a:r>
              <a:rPr sz="9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757-5075	</a:t>
            </a:r>
            <a:r>
              <a:rPr sz="1350" b="1" spc="-30" baseline="6172" dirty="0">
                <a:solidFill>
                  <a:srgbClr val="231F20"/>
                </a:solidFill>
                <a:latin typeface="Arial"/>
                <a:cs typeface="Arial"/>
              </a:rPr>
              <a:t>L-V </a:t>
            </a:r>
            <a:r>
              <a:rPr sz="1350" b="1" baseline="6172" dirty="0">
                <a:solidFill>
                  <a:srgbClr val="231F20"/>
                </a:solidFill>
                <a:latin typeface="Arial"/>
                <a:cs typeface="Arial"/>
              </a:rPr>
              <a:t>8:00 </a:t>
            </a:r>
            <a:r>
              <a:rPr sz="1350" b="1" spc="15" baseline="6172" dirty="0">
                <a:solidFill>
                  <a:srgbClr val="231F20"/>
                </a:solidFill>
                <a:latin typeface="Arial"/>
                <a:cs typeface="Arial"/>
              </a:rPr>
              <a:t>AM-1:00</a:t>
            </a:r>
            <a:r>
              <a:rPr sz="1350" b="1" spc="-240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60" baseline="6172" dirty="0">
                <a:solidFill>
                  <a:srgbClr val="231F20"/>
                </a:solidFill>
                <a:latin typeface="Arial"/>
                <a:cs typeface="Arial"/>
              </a:rPr>
              <a:t>PM</a:t>
            </a:r>
            <a:endParaRPr sz="1350" baseline="6172">
              <a:latin typeface="Arial"/>
              <a:cs typeface="Arial"/>
            </a:endParaRPr>
          </a:p>
          <a:p>
            <a:pPr marL="137795" marR="494030">
              <a:lnSpc>
                <a:spcPct val="175900"/>
              </a:lnSpc>
              <a:tabLst>
                <a:tab pos="1382395" algn="l"/>
                <a:tab pos="4848860" algn="l"/>
                <a:tab pos="6855459" algn="l"/>
              </a:tabLst>
            </a:pP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Ceiba	</a:t>
            </a:r>
            <a:r>
              <a:rPr sz="900" b="1" spc="-20" dirty="0">
                <a:solidFill>
                  <a:srgbClr val="231F20"/>
                </a:solidFill>
                <a:latin typeface="Arial"/>
                <a:cs typeface="Arial"/>
              </a:rPr>
              <a:t>CENTRO </a:t>
            </a:r>
            <a:r>
              <a:rPr sz="900" b="1" spc="-5" dirty="0">
                <a:solidFill>
                  <a:srgbClr val="231F20"/>
                </a:solidFill>
                <a:latin typeface="Arial"/>
                <a:cs typeface="Arial"/>
              </a:rPr>
              <a:t>DR. </a:t>
            </a:r>
            <a:r>
              <a:rPr sz="900" b="1" spc="-20" dirty="0">
                <a:solidFill>
                  <a:srgbClr val="231F20"/>
                </a:solidFill>
                <a:latin typeface="Arial"/>
                <a:cs typeface="Arial"/>
              </a:rPr>
              <a:t>ANGEL</a:t>
            </a:r>
            <a:r>
              <a:rPr sz="900" b="1" spc="-85" dirty="0">
                <a:solidFill>
                  <a:srgbClr val="231F20"/>
                </a:solidFill>
                <a:latin typeface="Arial"/>
                <a:cs typeface="Arial"/>
              </a:rPr>
              <a:t> S</a:t>
            </a:r>
            <a:r>
              <a:rPr sz="9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20" dirty="0">
                <a:solidFill>
                  <a:srgbClr val="231F20"/>
                </a:solidFill>
                <a:latin typeface="Arial"/>
                <a:cs typeface="Arial"/>
              </a:rPr>
              <a:t>MUNTANER	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(787)</a:t>
            </a:r>
            <a:r>
              <a:rPr sz="9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885-4446	</a:t>
            </a:r>
            <a:r>
              <a:rPr sz="1350" b="1" spc="60" baseline="12345" dirty="0">
                <a:solidFill>
                  <a:srgbClr val="231F20"/>
                </a:solidFill>
                <a:latin typeface="Arial"/>
                <a:cs typeface="Arial"/>
              </a:rPr>
              <a:t>Martes- </a:t>
            </a:r>
            <a:r>
              <a:rPr sz="1350" b="1" baseline="12345" dirty="0">
                <a:solidFill>
                  <a:srgbClr val="231F20"/>
                </a:solidFill>
                <a:latin typeface="Arial"/>
                <a:cs typeface="Arial"/>
              </a:rPr>
              <a:t>1:00 </a:t>
            </a:r>
            <a:r>
              <a:rPr sz="1350" b="1" spc="37" baseline="12345" dirty="0">
                <a:solidFill>
                  <a:srgbClr val="231F20"/>
                </a:solidFill>
                <a:latin typeface="Arial"/>
                <a:cs typeface="Arial"/>
              </a:rPr>
              <a:t>PM-4:00PM/</a:t>
            </a:r>
            <a:r>
              <a:rPr sz="1350" b="1" spc="-277" baseline="123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-30" baseline="12345" dirty="0">
                <a:solidFill>
                  <a:srgbClr val="231F20"/>
                </a:solidFill>
                <a:latin typeface="Arial"/>
                <a:cs typeface="Arial"/>
              </a:rPr>
              <a:t>Jueves</a:t>
            </a:r>
            <a:r>
              <a:rPr sz="1350" b="1" spc="-75" baseline="123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15" baseline="12345" dirty="0">
                <a:solidFill>
                  <a:srgbClr val="231F20"/>
                </a:solidFill>
                <a:latin typeface="Arial"/>
                <a:cs typeface="Arial"/>
              </a:rPr>
              <a:t>7:00AM-4:00PM </a:t>
            </a:r>
            <a:r>
              <a:rPr sz="1350" b="1" spc="-7" baseline="123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25" dirty="0">
                <a:solidFill>
                  <a:srgbClr val="231F20"/>
                </a:solidFill>
                <a:latin typeface="Arial"/>
                <a:cs typeface="Arial"/>
              </a:rPr>
              <a:t>Culebra	</a:t>
            </a:r>
            <a:r>
              <a:rPr sz="900" b="1" spc="-80" dirty="0">
                <a:solidFill>
                  <a:srgbClr val="231F20"/>
                </a:solidFill>
                <a:latin typeface="Arial"/>
                <a:cs typeface="Arial"/>
              </a:rPr>
              <a:t>CSC</a:t>
            </a:r>
            <a:r>
              <a:rPr sz="900" b="1" spc="-40" dirty="0">
                <a:solidFill>
                  <a:srgbClr val="231F20"/>
                </a:solidFill>
                <a:latin typeface="Arial"/>
                <a:cs typeface="Arial"/>
              </a:rPr>
              <a:t> CULEBRA	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(787)</a:t>
            </a:r>
            <a:r>
              <a:rPr sz="9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742-0001	</a:t>
            </a:r>
            <a:r>
              <a:rPr sz="1350" b="1" spc="-30" baseline="12345" dirty="0">
                <a:solidFill>
                  <a:srgbClr val="231F20"/>
                </a:solidFill>
                <a:latin typeface="Arial"/>
                <a:cs typeface="Arial"/>
              </a:rPr>
              <a:t>L-V </a:t>
            </a:r>
            <a:r>
              <a:rPr sz="1350" b="1" baseline="12345" dirty="0">
                <a:solidFill>
                  <a:srgbClr val="231F20"/>
                </a:solidFill>
                <a:latin typeface="Arial"/>
                <a:cs typeface="Arial"/>
              </a:rPr>
              <a:t>7:00 </a:t>
            </a:r>
            <a:r>
              <a:rPr sz="1350" b="1" spc="15" baseline="12345" dirty="0">
                <a:solidFill>
                  <a:srgbClr val="231F20"/>
                </a:solidFill>
                <a:latin typeface="Arial"/>
                <a:cs typeface="Arial"/>
              </a:rPr>
              <a:t>AM-4:30</a:t>
            </a:r>
            <a:r>
              <a:rPr sz="1350" b="1" spc="-240" baseline="123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60" baseline="12345" dirty="0">
                <a:solidFill>
                  <a:srgbClr val="231F20"/>
                </a:solidFill>
                <a:latin typeface="Arial"/>
                <a:cs typeface="Arial"/>
              </a:rPr>
              <a:t>PM</a:t>
            </a:r>
            <a:endParaRPr sz="1350" baseline="12345">
              <a:latin typeface="Arial"/>
              <a:cs typeface="Arial"/>
            </a:endParaRPr>
          </a:p>
          <a:p>
            <a:pPr marL="137795">
              <a:lnSpc>
                <a:spcPts val="840"/>
              </a:lnSpc>
              <a:spcBef>
                <a:spcPts val="819"/>
              </a:spcBef>
              <a:tabLst>
                <a:tab pos="1382395" algn="l"/>
                <a:tab pos="4848860" algn="l"/>
                <a:tab pos="6855459" algn="l"/>
              </a:tabLst>
            </a:pPr>
            <a:r>
              <a:rPr sz="900" b="1" spc="20" dirty="0">
                <a:solidFill>
                  <a:srgbClr val="231F20"/>
                </a:solidFill>
                <a:latin typeface="Arial"/>
                <a:cs typeface="Arial"/>
              </a:rPr>
              <a:t>Cupey/Trujillo</a:t>
            </a:r>
            <a:r>
              <a:rPr sz="9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25" dirty="0">
                <a:solidFill>
                  <a:srgbClr val="231F20"/>
                </a:solidFill>
                <a:latin typeface="Arial"/>
                <a:cs typeface="Arial"/>
              </a:rPr>
              <a:t>Alto	</a:t>
            </a:r>
            <a:r>
              <a:rPr sz="900" b="1" spc="-10" dirty="0">
                <a:solidFill>
                  <a:srgbClr val="231F20"/>
                </a:solidFill>
                <a:latin typeface="Arial"/>
                <a:cs typeface="Arial"/>
              </a:rPr>
              <a:t>GRUPO 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MEDICO</a:t>
            </a:r>
            <a:r>
              <a:rPr sz="900" b="1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5" dirty="0">
                <a:solidFill>
                  <a:srgbClr val="231F20"/>
                </a:solidFill>
                <a:latin typeface="Arial"/>
                <a:cs typeface="Arial"/>
              </a:rPr>
              <a:t>SAN</a:t>
            </a:r>
            <a:r>
              <a:rPr sz="9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30" dirty="0">
                <a:solidFill>
                  <a:srgbClr val="231F20"/>
                </a:solidFill>
                <a:latin typeface="Arial"/>
                <a:cs typeface="Arial"/>
              </a:rPr>
              <a:t>GERARDO	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(787) 293-2959 </a:t>
            </a:r>
            <a:r>
              <a:rPr sz="900" b="1" spc="135" dirty="0">
                <a:solidFill>
                  <a:srgbClr val="231F20"/>
                </a:solidFill>
                <a:latin typeface="Arial"/>
                <a:cs typeface="Arial"/>
              </a:rPr>
              <a:t>/</a:t>
            </a:r>
            <a:r>
              <a:rPr sz="900" b="1" spc="-1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(787)</a:t>
            </a:r>
            <a:r>
              <a:rPr sz="9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292-1836	</a:t>
            </a:r>
            <a:r>
              <a:rPr sz="1350" b="1" spc="15" baseline="18518" dirty="0">
                <a:solidFill>
                  <a:srgbClr val="231F20"/>
                </a:solidFill>
                <a:latin typeface="Arial"/>
                <a:cs typeface="Arial"/>
              </a:rPr>
              <a:t>Lunes</a:t>
            </a:r>
            <a:r>
              <a:rPr sz="1350" b="1" spc="-75" baseline="18518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44" baseline="18518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1350" b="1" spc="-75" baseline="18518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75" baseline="18518" dirty="0">
                <a:solidFill>
                  <a:srgbClr val="231F20"/>
                </a:solidFill>
                <a:latin typeface="Arial"/>
                <a:cs typeface="Arial"/>
              </a:rPr>
              <a:t>Martes</a:t>
            </a:r>
            <a:r>
              <a:rPr sz="1350" b="1" spc="-75" baseline="18518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baseline="18518" dirty="0">
                <a:solidFill>
                  <a:srgbClr val="231F20"/>
                </a:solidFill>
                <a:latin typeface="Arial"/>
                <a:cs typeface="Arial"/>
              </a:rPr>
              <a:t>8:00</a:t>
            </a:r>
            <a:r>
              <a:rPr sz="1350" b="1" spc="-75" baseline="18518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15" baseline="18518" dirty="0">
                <a:solidFill>
                  <a:srgbClr val="231F20"/>
                </a:solidFill>
                <a:latin typeface="Arial"/>
                <a:cs typeface="Arial"/>
              </a:rPr>
              <a:t>AM-1:00</a:t>
            </a:r>
            <a:r>
              <a:rPr sz="1350" b="1" spc="-75" baseline="18518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75" baseline="18518" dirty="0">
                <a:solidFill>
                  <a:srgbClr val="231F20"/>
                </a:solidFill>
                <a:latin typeface="Arial"/>
                <a:cs typeface="Arial"/>
              </a:rPr>
              <a:t>PM</a:t>
            </a:r>
            <a:r>
              <a:rPr sz="1350" b="1" spc="-75" baseline="18518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30" baseline="18518" dirty="0">
                <a:solidFill>
                  <a:srgbClr val="231F20"/>
                </a:solidFill>
                <a:latin typeface="Arial"/>
                <a:cs typeface="Arial"/>
              </a:rPr>
              <a:t>(Cupey)/Miercoles</a:t>
            </a:r>
            <a:endParaRPr sz="1350" baseline="18518">
              <a:latin typeface="Arial"/>
              <a:cs typeface="Arial"/>
            </a:endParaRPr>
          </a:p>
          <a:p>
            <a:pPr marR="1006475" algn="r">
              <a:lnSpc>
                <a:spcPts val="840"/>
              </a:lnSpc>
            </a:pPr>
            <a:r>
              <a:rPr sz="900" b="1" spc="30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9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20" dirty="0">
                <a:solidFill>
                  <a:srgbClr val="231F20"/>
                </a:solidFill>
                <a:latin typeface="Arial"/>
                <a:cs typeface="Arial"/>
              </a:rPr>
              <a:t>Jueves</a:t>
            </a:r>
            <a:r>
              <a:rPr sz="9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231F20"/>
                </a:solidFill>
                <a:latin typeface="Arial"/>
                <a:cs typeface="Arial"/>
              </a:rPr>
              <a:t>8:00</a:t>
            </a:r>
            <a:r>
              <a:rPr sz="9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AM-1:00</a:t>
            </a:r>
            <a:r>
              <a:rPr sz="9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50" dirty="0">
                <a:solidFill>
                  <a:srgbClr val="231F20"/>
                </a:solidFill>
                <a:latin typeface="Arial"/>
                <a:cs typeface="Arial"/>
              </a:rPr>
              <a:t>PM</a:t>
            </a:r>
            <a:r>
              <a:rPr sz="9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5" dirty="0">
                <a:solidFill>
                  <a:srgbClr val="231F20"/>
                </a:solidFill>
                <a:latin typeface="Arial"/>
                <a:cs typeface="Arial"/>
              </a:rPr>
              <a:t>(Trujillo</a:t>
            </a:r>
            <a:r>
              <a:rPr sz="900" b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5" dirty="0">
                <a:solidFill>
                  <a:srgbClr val="231F20"/>
                </a:solidFill>
                <a:latin typeface="Arial"/>
                <a:cs typeface="Arial"/>
              </a:rPr>
              <a:t>Alto)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400">
              <a:latin typeface="Times New Roman"/>
              <a:cs typeface="Times New Roman"/>
            </a:endParaRPr>
          </a:p>
          <a:p>
            <a:pPr marR="325755" algn="r">
              <a:lnSpc>
                <a:spcPct val="100000"/>
              </a:lnSpc>
            </a:pPr>
            <a:r>
              <a:rPr sz="700" b="1" spc="-190" dirty="0">
                <a:solidFill>
                  <a:srgbClr val="231F20"/>
                </a:solidFill>
                <a:latin typeface="Arial"/>
                <a:cs typeface="Arial"/>
              </a:rPr>
              <a:t>¿Ayuda                            </a:t>
            </a:r>
            <a:r>
              <a:rPr sz="700" b="1" spc="-195" dirty="0">
                <a:solidFill>
                  <a:srgbClr val="231F20"/>
                </a:solidFill>
                <a:latin typeface="Arial"/>
                <a:cs typeface="Arial"/>
              </a:rPr>
              <a:t>con</a:t>
            </a:r>
            <a:r>
              <a:rPr sz="700" b="1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00" b="1" spc="-190" dirty="0">
                <a:solidFill>
                  <a:srgbClr val="231F20"/>
                </a:solidFill>
                <a:latin typeface="Arial"/>
                <a:cs typeface="Arial"/>
              </a:rPr>
              <a:t>su                            </a:t>
            </a:r>
            <a:r>
              <a:rPr sz="700" b="1" spc="-160" dirty="0">
                <a:solidFill>
                  <a:srgbClr val="231F20"/>
                </a:solidFill>
                <a:latin typeface="Arial"/>
                <a:cs typeface="Arial"/>
              </a:rPr>
              <a:t>Plan    </a:t>
            </a:r>
            <a:r>
              <a:rPr sz="700" b="1" spc="-180" dirty="0">
                <a:solidFill>
                  <a:srgbClr val="231F20"/>
                </a:solidFill>
                <a:latin typeface="Arial"/>
                <a:cs typeface="Arial"/>
              </a:rPr>
              <a:t>de         </a:t>
            </a:r>
            <a:r>
              <a:rPr sz="700" b="1" spc="-170" dirty="0">
                <a:solidFill>
                  <a:srgbClr val="231F20"/>
                </a:solidFill>
                <a:latin typeface="Arial"/>
                <a:cs typeface="Arial"/>
              </a:rPr>
              <a:t>Salud     </a:t>
            </a:r>
            <a:r>
              <a:rPr sz="700" b="1" spc="-145" dirty="0">
                <a:solidFill>
                  <a:srgbClr val="231F20"/>
                </a:solidFill>
                <a:latin typeface="Arial"/>
                <a:cs typeface="Arial"/>
              </a:rPr>
              <a:t>del </a:t>
            </a:r>
            <a:r>
              <a:rPr sz="700" b="1" spc="-1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00" b="1" spc="-180" dirty="0">
                <a:solidFill>
                  <a:srgbClr val="231F20"/>
                </a:solidFill>
                <a:latin typeface="Arial"/>
                <a:cs typeface="Arial"/>
              </a:rPr>
              <a:t>Gobierno?</a:t>
            </a:r>
            <a:endParaRPr sz="700">
              <a:latin typeface="Arial"/>
              <a:cs typeface="Arial"/>
            </a:endParaRPr>
          </a:p>
          <a:p>
            <a:pPr marL="374015">
              <a:lnSpc>
                <a:spcPts val="3010"/>
              </a:lnSpc>
              <a:spcBef>
                <a:spcPts val="395"/>
              </a:spcBef>
            </a:pPr>
            <a:r>
              <a:rPr sz="2700" b="1" spc="15" dirty="0">
                <a:solidFill>
                  <a:srgbClr val="FFFFFF"/>
                </a:solidFill>
                <a:latin typeface="Arial"/>
                <a:cs typeface="Arial"/>
              </a:rPr>
              <a:t>Región</a:t>
            </a:r>
            <a:r>
              <a:rPr sz="2700" b="1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00" b="1" spc="120" dirty="0">
                <a:solidFill>
                  <a:srgbClr val="FFFFFF"/>
                </a:solidFill>
                <a:latin typeface="Arial"/>
                <a:cs typeface="Arial"/>
              </a:rPr>
              <a:t>Noreste</a:t>
            </a:r>
            <a:endParaRPr sz="2700">
              <a:latin typeface="Arial"/>
              <a:cs typeface="Arial"/>
            </a:endParaRPr>
          </a:p>
          <a:p>
            <a:pPr marR="304800" algn="r">
              <a:lnSpc>
                <a:spcPts val="480"/>
              </a:lnSpc>
            </a:pPr>
            <a:r>
              <a:rPr sz="600" spc="20" dirty="0">
                <a:solidFill>
                  <a:srgbClr val="231F20"/>
                </a:solidFill>
                <a:latin typeface="Gotham-Book"/>
                <a:cs typeface="Gotham-Book"/>
              </a:rPr>
              <a:t>Línea </a:t>
            </a:r>
            <a:r>
              <a:rPr sz="600" spc="10" dirty="0">
                <a:solidFill>
                  <a:srgbClr val="231F20"/>
                </a:solidFill>
                <a:latin typeface="Gotham-Book"/>
                <a:cs typeface="Gotham-Book"/>
              </a:rPr>
              <a:t>libre </a:t>
            </a:r>
            <a:r>
              <a:rPr sz="600" spc="20" dirty="0">
                <a:solidFill>
                  <a:srgbClr val="231F20"/>
                </a:solidFill>
                <a:latin typeface="Gotham-Book"/>
                <a:cs typeface="Gotham-Book"/>
              </a:rPr>
              <a:t>de</a:t>
            </a:r>
            <a:r>
              <a:rPr sz="600" spc="-35" dirty="0">
                <a:solidFill>
                  <a:srgbClr val="231F20"/>
                </a:solidFill>
                <a:latin typeface="Gotham-Book"/>
                <a:cs typeface="Gotham-Book"/>
              </a:rPr>
              <a:t> </a:t>
            </a:r>
            <a:r>
              <a:rPr sz="600" spc="15" dirty="0">
                <a:solidFill>
                  <a:srgbClr val="231F20"/>
                </a:solidFill>
                <a:latin typeface="Gotham-Book"/>
                <a:cs typeface="Gotham-Book"/>
              </a:rPr>
              <a:t>cargos</a:t>
            </a:r>
            <a:endParaRPr sz="600">
              <a:latin typeface="Gotham-Book"/>
              <a:cs typeface="Gotham-Book"/>
            </a:endParaRPr>
          </a:p>
          <a:p>
            <a:pPr marR="252095" algn="r">
              <a:lnSpc>
                <a:spcPts val="1130"/>
              </a:lnSpc>
            </a:pPr>
            <a:r>
              <a:rPr sz="900" b="1" spc="-5" dirty="0">
                <a:solidFill>
                  <a:srgbClr val="231F20"/>
                </a:solidFill>
                <a:latin typeface="Gotham"/>
                <a:cs typeface="Gotham"/>
              </a:rPr>
              <a:t>1-800-981-</a:t>
            </a:r>
            <a:r>
              <a:rPr sz="900" b="1" spc="-15" dirty="0">
                <a:solidFill>
                  <a:srgbClr val="231F20"/>
                </a:solidFill>
                <a:latin typeface="Gotham"/>
                <a:cs typeface="Gotham"/>
              </a:rPr>
              <a:t>2</a:t>
            </a:r>
            <a:r>
              <a:rPr sz="900" b="1" spc="-25" dirty="0">
                <a:solidFill>
                  <a:srgbClr val="231F20"/>
                </a:solidFill>
                <a:latin typeface="Gotham"/>
                <a:cs typeface="Gotham"/>
              </a:rPr>
              <a:t>7</a:t>
            </a:r>
            <a:r>
              <a:rPr sz="900" b="1" spc="-30" dirty="0">
                <a:solidFill>
                  <a:srgbClr val="231F20"/>
                </a:solidFill>
                <a:latin typeface="Gotham"/>
                <a:cs typeface="Gotham"/>
              </a:rPr>
              <a:t>3</a:t>
            </a:r>
            <a:r>
              <a:rPr sz="900" b="1" spc="-5" dirty="0">
                <a:solidFill>
                  <a:srgbClr val="231F20"/>
                </a:solidFill>
                <a:latin typeface="Gotham"/>
                <a:cs typeface="Gotham"/>
              </a:rPr>
              <a:t>7</a:t>
            </a:r>
            <a:endParaRPr sz="900">
              <a:latin typeface="Gotham"/>
              <a:cs typeface="Gotham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0" y="0"/>
            <a:ext cx="10058400" cy="77347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0"/>
            <a:ext cx="10058400" cy="737513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0" y="5425033"/>
            <a:ext cx="10058400" cy="234736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43414" y="299074"/>
            <a:ext cx="2012505" cy="82919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0" y="2006955"/>
            <a:ext cx="10058400" cy="5765800"/>
          </a:xfrm>
          <a:custGeom>
            <a:avLst/>
            <a:gdLst/>
            <a:ahLst/>
            <a:cxnLst/>
            <a:rect l="l" t="t" r="r" b="b"/>
            <a:pathLst>
              <a:path w="10058400" h="5765800">
                <a:moveTo>
                  <a:pt x="0" y="5765444"/>
                </a:moveTo>
                <a:lnTo>
                  <a:pt x="10058400" y="5765444"/>
                </a:lnTo>
                <a:lnTo>
                  <a:pt x="10058400" y="0"/>
                </a:lnTo>
                <a:lnTo>
                  <a:pt x="0" y="0"/>
                </a:lnTo>
                <a:lnTo>
                  <a:pt x="0" y="576544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0" y="6791083"/>
            <a:ext cx="6486639" cy="80601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 txBox="1"/>
          <p:nvPr/>
        </p:nvSpPr>
        <p:spPr>
          <a:xfrm>
            <a:off x="361900" y="6924902"/>
            <a:ext cx="3295700" cy="471283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lang="en-US" sz="2700" b="1" spc="15" smtClean="0">
                <a:solidFill>
                  <a:srgbClr val="FFFFFF"/>
                </a:solidFill>
                <a:latin typeface="Arial"/>
                <a:cs typeface="Arial"/>
              </a:rPr>
              <a:t>Northeast </a:t>
            </a:r>
            <a:r>
              <a:rPr lang="en-US" sz="2700" b="1" spc="15" dirty="0" smtClean="0">
                <a:solidFill>
                  <a:srgbClr val="FFFFFF"/>
                </a:solidFill>
                <a:latin typeface="Arial"/>
                <a:cs typeface="Arial"/>
              </a:rPr>
              <a:t>Region</a:t>
            </a:r>
            <a:r>
              <a:rPr lang="en-US" sz="2800" dirty="0" smtClean="0"/>
              <a:t> </a:t>
            </a:r>
            <a:endParaRPr lang="en-US" sz="2700" b="1" spc="15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02" name="Title 101"/>
          <p:cNvSpPr>
            <a:spLocks noGrp="1"/>
          </p:cNvSpPr>
          <p:nvPr>
            <p:ph type="title"/>
          </p:nvPr>
        </p:nvSpPr>
        <p:spPr>
          <a:xfrm>
            <a:off x="325551" y="460492"/>
            <a:ext cx="9407296" cy="377026"/>
          </a:xfrm>
        </p:spPr>
        <p:txBody>
          <a:bodyPr/>
          <a:lstStyle/>
          <a:p>
            <a:pPr algn="r"/>
            <a:r>
              <a:rPr lang="en-US" spc="-30" dirty="0" smtClean="0"/>
              <a:t>MONTHLY ACTIVITIES CALENDAR</a:t>
            </a:r>
            <a:endParaRPr lang="en-US" dirty="0"/>
          </a:p>
        </p:txBody>
      </p:sp>
      <p:pic>
        <p:nvPicPr>
          <p:cNvPr id="22" name="Picture 21" descr="logo MMMH ASES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909" y="6705600"/>
            <a:ext cx="2565091" cy="990600"/>
          </a:xfrm>
          <a:prstGeom prst="rect">
            <a:avLst/>
          </a:prstGeom>
        </p:spPr>
      </p:pic>
      <p:graphicFrame>
        <p:nvGraphicFramePr>
          <p:cNvPr id="29" name="object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3229240"/>
              </p:ext>
            </p:extLst>
          </p:nvPr>
        </p:nvGraphicFramePr>
        <p:xfrm>
          <a:off x="-6350" y="1828800"/>
          <a:ext cx="10058398" cy="438959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11350"/>
                <a:gridCol w="1295400"/>
                <a:gridCol w="1524000"/>
                <a:gridCol w="3657600"/>
                <a:gridCol w="1670048"/>
              </a:tblGrid>
              <a:tr h="283082">
                <a:tc>
                  <a:txBody>
                    <a:bodyPr/>
                    <a:lstStyle/>
                    <a:p>
                      <a:pPr marL="135255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lang="en-US" sz="1150" b="1" spc="15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NAME</a:t>
                      </a:r>
                      <a:r>
                        <a:rPr lang="en-US" sz="1150" b="1" spc="15" baseline="0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EVENT</a:t>
                      </a:r>
                      <a:endParaRPr sz="1150" dirty="0">
                        <a:latin typeface="Arial"/>
                        <a:cs typeface="Arial"/>
                      </a:endParaRPr>
                    </a:p>
                  </a:txBody>
                  <a:tcPr marL="0" marR="0" marT="48895" marB="0">
                    <a:solidFill>
                      <a:srgbClr val="F15D22"/>
                    </a:solidFill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lang="en-US" sz="1150" b="1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DAY</a:t>
                      </a:r>
                      <a:endParaRPr sz="1150" b="1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0" marR="0" marT="48895" marB="0">
                    <a:solidFill>
                      <a:srgbClr val="F15D22"/>
                    </a:solidFill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lang="en-US" sz="1150" b="1" spc="-55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TIME</a:t>
                      </a:r>
                      <a:endParaRPr sz="1150" dirty="0">
                        <a:latin typeface="Arial"/>
                        <a:cs typeface="Arial"/>
                      </a:endParaRPr>
                    </a:p>
                  </a:txBody>
                  <a:tcPr marL="0" marR="0" marT="48895" marB="0">
                    <a:solidFill>
                      <a:srgbClr val="F15D22"/>
                    </a:solidFill>
                  </a:tcPr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lang="en-US" sz="1150" b="1" spc="-25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VENUE</a:t>
                      </a:r>
                      <a:endParaRPr sz="1150" dirty="0">
                        <a:latin typeface="Arial"/>
                        <a:cs typeface="Arial"/>
                      </a:endParaRPr>
                    </a:p>
                  </a:txBody>
                  <a:tcPr marL="0" marR="0" marT="48895" marB="0"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15D22"/>
                    </a:solidFill>
                  </a:tcPr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lang="en-US" sz="1150" b="1" dirty="0" smtClean="0">
                          <a:latin typeface="Arial"/>
                          <a:cs typeface="Arial"/>
                        </a:rPr>
                        <a:t>DESCRIPTION</a:t>
                      </a:r>
                      <a:endParaRPr sz="1150" b="1" dirty="0">
                        <a:latin typeface="Arial"/>
                        <a:cs typeface="Arial"/>
                      </a:endParaRPr>
                    </a:p>
                  </a:txBody>
                  <a:tcPr marL="0" marR="0" marT="48895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15D22"/>
                    </a:solidFill>
                  </a:tcPr>
                </a:tc>
              </a:tr>
              <a:tr h="244195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Preventing </a:t>
                      </a:r>
                      <a:r>
                        <a:rPr 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deseases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after a disaster/ Integrated Model</a:t>
                      </a:r>
                      <a:b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</a:b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01/29/2018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11:00AM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Clínica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Multidisciplinaria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INSPIRA </a:t>
                      </a:r>
                      <a:r>
                        <a:rPr 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Loíza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-Plaza del Norte Shopping Center </a:t>
                      </a:r>
                      <a:r>
                        <a:rPr 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Carr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3 </a:t>
                      </a:r>
                      <a:r>
                        <a:rPr 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Loíza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, PR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lang="en-US" sz="800" dirty="0" smtClean="0">
                          <a:latin typeface="+mj-lt"/>
                          <a:cs typeface="Arial"/>
                        </a:rPr>
                        <a:t>Educational</a:t>
                      </a:r>
                      <a:r>
                        <a:rPr lang="en-US" sz="800" baseline="0" dirty="0" smtClean="0">
                          <a:latin typeface="+mj-lt"/>
                          <a:cs typeface="Arial"/>
                        </a:rPr>
                        <a:t> Activity</a:t>
                      </a:r>
                      <a:endParaRPr sz="800" dirty="0">
                        <a:latin typeface="+mj-lt"/>
                        <a:cs typeface="Arial"/>
                      </a:endParaRPr>
                    </a:p>
                  </a:txBody>
                  <a:tcPr marL="0" marR="0" marT="52704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673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Leptospirosis / Integrated Model</a:t>
                      </a:r>
                    </a:p>
                  </a:txBody>
                  <a:tcPr marL="9525" marR="9525" marT="9525" marB="0"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01/29/2018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11:15AM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Departamento de la Familia-Centro de Gobierno Calle García de la Noceda  Loiza, PR 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lang="en-US" sz="800" dirty="0" smtClean="0">
                          <a:latin typeface="+mj-lt"/>
                          <a:cs typeface="Arial"/>
                        </a:rPr>
                        <a:t>Educational</a:t>
                      </a:r>
                      <a:r>
                        <a:rPr lang="en-US" sz="800" baseline="0" dirty="0" smtClean="0">
                          <a:latin typeface="+mj-lt"/>
                          <a:cs typeface="Arial"/>
                        </a:rPr>
                        <a:t> Activity</a:t>
                      </a:r>
                      <a:endParaRPr lang="en-US" sz="800" dirty="0">
                        <a:latin typeface="+mj-lt"/>
                        <a:cs typeface="Arial"/>
                      </a:endParaRPr>
                    </a:p>
                  </a:txBody>
                  <a:tcPr marL="0" marR="0" marT="1778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754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Leptospirosis / Integrated Model</a:t>
                      </a:r>
                    </a:p>
                  </a:txBody>
                  <a:tcPr marL="9525" marR="9525" marT="9525" marB="0"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01/30/2018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08:00AM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N44 Concilio de Salud Loíza-Carr. 188 Int. 187 Loiza, PR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lang="en-US" sz="800" dirty="0" smtClean="0">
                          <a:latin typeface="+mj-lt"/>
                          <a:cs typeface="Arial"/>
                        </a:rPr>
                        <a:t>Educational</a:t>
                      </a:r>
                      <a:r>
                        <a:rPr lang="en-US" sz="800" baseline="0" dirty="0" smtClean="0">
                          <a:latin typeface="+mj-lt"/>
                          <a:cs typeface="Arial"/>
                        </a:rPr>
                        <a:t> Activity</a:t>
                      </a:r>
                      <a:endParaRPr lang="en-US" sz="800" dirty="0">
                        <a:latin typeface="+mj-lt"/>
                        <a:cs typeface="Arial"/>
                      </a:endParaRPr>
                    </a:p>
                  </a:txBody>
                  <a:tcPr marL="0" marR="0" marT="2413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281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Attention women/Model Integrated</a:t>
                      </a:r>
                    </a:p>
                  </a:txBody>
                  <a:tcPr marL="9525" marR="9525" marT="9525" marB="0"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01/30/2018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08:00AM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N50 Dra. Vivian Villarubia Velez-55 Matienzo Cintron Luquillo, P.R.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lang="en-US" sz="800" dirty="0" smtClean="0">
                          <a:latin typeface="+mj-lt"/>
                          <a:cs typeface="Arial"/>
                        </a:rPr>
                        <a:t>Educational</a:t>
                      </a:r>
                      <a:r>
                        <a:rPr lang="en-US" sz="800" baseline="0" dirty="0" smtClean="0">
                          <a:latin typeface="+mj-lt"/>
                          <a:cs typeface="Arial"/>
                        </a:rPr>
                        <a:t> Activity</a:t>
                      </a:r>
                      <a:endParaRPr lang="en-US" sz="800" dirty="0">
                        <a:latin typeface="+mj-lt"/>
                        <a:cs typeface="Arial"/>
                      </a:endParaRPr>
                    </a:p>
                  </a:txBody>
                  <a:tcPr marL="0" marR="0" marT="50165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802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Food and Water Safety/ Integrated Model </a:t>
                      </a:r>
                      <a:b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</a:b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01/30/2018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08:15AM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N44 Concilio de Salud Loíza-Carr. 188 Int. 187 Loiza, PR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lang="en-US" sz="800" dirty="0" smtClean="0">
                          <a:latin typeface="+mj-lt"/>
                          <a:cs typeface="Arial"/>
                        </a:rPr>
                        <a:t>Educational</a:t>
                      </a:r>
                      <a:r>
                        <a:rPr lang="en-US" sz="800" baseline="0" dirty="0" smtClean="0">
                          <a:latin typeface="+mj-lt"/>
                          <a:cs typeface="Arial"/>
                        </a:rPr>
                        <a:t> Activity</a:t>
                      </a:r>
                      <a:endParaRPr lang="en-US" sz="800" dirty="0">
                        <a:latin typeface="+mj-lt"/>
                        <a:cs typeface="Arial"/>
                      </a:endParaRPr>
                    </a:p>
                  </a:txBody>
                  <a:tcPr marL="0" marR="0" marT="34925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Prevention of Suicide/ Integrated Model</a:t>
                      </a:r>
                      <a:b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</a:b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01/30/2018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08:20AM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N50 Dra. Vivian Villarubia Velez-55 Matienzo Cintron Luquillo, P.R.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lang="en-US" sz="800" dirty="0" smtClean="0">
                          <a:latin typeface="+mj-lt"/>
                          <a:cs typeface="Arial"/>
                        </a:rPr>
                        <a:t>Educational</a:t>
                      </a:r>
                      <a:r>
                        <a:rPr lang="en-US" sz="800" baseline="0" dirty="0" smtClean="0">
                          <a:latin typeface="+mj-lt"/>
                          <a:cs typeface="Arial"/>
                        </a:rPr>
                        <a:t> Activity</a:t>
                      </a:r>
                      <a:endParaRPr lang="en-US" sz="800" dirty="0">
                        <a:latin typeface="+mj-lt"/>
                        <a:cs typeface="Arial"/>
                      </a:endParaRPr>
                    </a:p>
                  </a:txBody>
                  <a:tcPr marL="0" marR="0" marT="29209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363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Flu/ Integrated Model</a:t>
                      </a:r>
                    </a:p>
                  </a:txBody>
                  <a:tcPr marL="9525" marR="9525" marT="9525" marB="0"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01/30/2018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08:30AM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Hospital UPR Dr. Federico Trilla-Carretera 3 Km 8.3 Ave 65 Infanterria  Carolina, PR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lang="en-US" sz="800" dirty="0" smtClean="0">
                          <a:latin typeface="+mj-lt"/>
                          <a:cs typeface="Arial"/>
                        </a:rPr>
                        <a:t>Educational</a:t>
                      </a:r>
                      <a:r>
                        <a:rPr lang="en-US" sz="800" baseline="0" dirty="0" smtClean="0">
                          <a:latin typeface="+mj-lt"/>
                          <a:cs typeface="Arial"/>
                        </a:rPr>
                        <a:t> Activity</a:t>
                      </a:r>
                      <a:endParaRPr lang="en-US" sz="800" dirty="0">
                        <a:latin typeface="+mj-lt"/>
                        <a:cs typeface="Arial"/>
                      </a:endParaRPr>
                    </a:p>
                  </a:txBody>
                  <a:tcPr marL="0" marR="0" marT="13335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053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Attention women/Model Integrated</a:t>
                      </a:r>
                    </a:p>
                  </a:txBody>
                  <a:tcPr marL="9525" marR="9525" marT="9525" marB="0"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01/30/2018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09:00AM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N44 Concilio de Salud Luquillo-Carr. 193 KM 1.1 Al lado de Subway Luquillo, PR 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lang="en-US" sz="800" dirty="0" smtClean="0">
                          <a:latin typeface="+mj-lt"/>
                          <a:cs typeface="Arial"/>
                        </a:rPr>
                        <a:t>Educational</a:t>
                      </a:r>
                      <a:r>
                        <a:rPr lang="en-US" sz="800" baseline="0" dirty="0" smtClean="0">
                          <a:latin typeface="+mj-lt"/>
                          <a:cs typeface="Arial"/>
                        </a:rPr>
                        <a:t> Activity</a:t>
                      </a:r>
                      <a:endParaRPr lang="en-US" sz="800" dirty="0">
                        <a:latin typeface="+mj-lt"/>
                        <a:cs typeface="Arial"/>
                      </a:endParaRPr>
                    </a:p>
                  </a:txBody>
                  <a:tcPr marL="0" marR="0" marT="3683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731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Leptospirosis / Integrated Model</a:t>
                      </a:r>
                    </a:p>
                  </a:txBody>
                  <a:tcPr marL="9525" marR="9525" marT="9525" marB="0"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01/30/2018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09:00AM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Medicaid-Carr. 188 Intersección 187 Loiza PR 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lang="en-US" sz="800" dirty="0" smtClean="0">
                          <a:latin typeface="+mj-lt"/>
                          <a:cs typeface="Arial"/>
                        </a:rPr>
                        <a:t>Educational</a:t>
                      </a:r>
                      <a:r>
                        <a:rPr lang="en-US" sz="800" baseline="0" dirty="0" smtClean="0">
                          <a:latin typeface="+mj-lt"/>
                          <a:cs typeface="Arial"/>
                        </a:rPr>
                        <a:t> Activity</a:t>
                      </a:r>
                      <a:endParaRPr lang="en-US" sz="800" dirty="0">
                        <a:latin typeface="+mj-lt"/>
                        <a:cs typeface="Arial"/>
                      </a:endParaRPr>
                    </a:p>
                  </a:txBody>
                  <a:tcPr marL="0" marR="0" marT="2413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526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Food and Water Safety/ Integrated Model </a:t>
                      </a:r>
                      <a:b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</a:b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01/30/2018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09:15AM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Medicaid-Carr. 188 Intersección 187 Loiza PR 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lang="en-US" sz="800" dirty="0" smtClean="0">
                          <a:latin typeface="+mj-lt"/>
                          <a:cs typeface="Arial"/>
                        </a:rPr>
                        <a:t>Educational</a:t>
                      </a:r>
                      <a:r>
                        <a:rPr lang="en-US" sz="800" baseline="0" dirty="0" smtClean="0">
                          <a:latin typeface="+mj-lt"/>
                          <a:cs typeface="Arial"/>
                        </a:rPr>
                        <a:t> Activity</a:t>
                      </a:r>
                      <a:endParaRPr lang="en-US" sz="800" dirty="0">
                        <a:latin typeface="+mj-lt"/>
                        <a:cs typeface="Arial"/>
                      </a:endParaRPr>
                    </a:p>
                  </a:txBody>
                  <a:tcPr marL="0" marR="0" marT="31115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217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Hand Wash/ Integrated Model</a:t>
                      </a:r>
                    </a:p>
                  </a:txBody>
                  <a:tcPr marL="9525" marR="9525" marT="9525" marB="0"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01/30/2018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09:20AM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N44 Concilio de Salud Luquillo-Carr. 193 KM 1.1 Al lado de Subway Luquillo, PR 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lang="en-US" sz="800" dirty="0" smtClean="0">
                          <a:latin typeface="+mj-lt"/>
                          <a:cs typeface="Arial"/>
                        </a:rPr>
                        <a:t>Educational</a:t>
                      </a:r>
                      <a:r>
                        <a:rPr lang="en-US" sz="800" baseline="0" dirty="0" smtClean="0">
                          <a:latin typeface="+mj-lt"/>
                          <a:cs typeface="Arial"/>
                        </a:rPr>
                        <a:t> Activity</a:t>
                      </a:r>
                      <a:endParaRPr lang="en-US" sz="800" dirty="0">
                        <a:latin typeface="+mj-lt"/>
                        <a:cs typeface="Arial"/>
                      </a:endParaRPr>
                    </a:p>
                  </a:txBody>
                  <a:tcPr marL="0" marR="0" marT="57785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673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Flu/ Integrated Model</a:t>
                      </a:r>
                    </a:p>
                  </a:txBody>
                  <a:tcPr marL="9525" marR="9525" marT="9525" marB="0"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01/30/2018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09:30AM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Hospital UPR Dr. Federico Trilla-Carretera 3 Km 8.3 Ave 65 Infanterria  Carolina, PR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lang="en-US" sz="800" dirty="0" smtClean="0">
                          <a:latin typeface="+mj-lt"/>
                          <a:cs typeface="Arial"/>
                        </a:rPr>
                        <a:t>Educational</a:t>
                      </a:r>
                      <a:r>
                        <a:rPr lang="en-US" sz="800" baseline="0" dirty="0" smtClean="0">
                          <a:latin typeface="+mj-lt"/>
                          <a:cs typeface="Arial"/>
                        </a:rPr>
                        <a:t> Activity</a:t>
                      </a:r>
                      <a:endParaRPr lang="en-US" sz="800" dirty="0">
                        <a:latin typeface="+mj-lt"/>
                        <a:cs typeface="Arial"/>
                      </a:endParaRPr>
                    </a:p>
                  </a:txBody>
                  <a:tcPr marL="0" marR="0" marT="4191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351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Attention women/Model Integrated</a:t>
                      </a:r>
                    </a:p>
                  </a:txBody>
                  <a:tcPr marL="9525" marR="9525" marT="9525" marB="0"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01/30/2018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10:00AM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Departamento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de la </a:t>
                      </a:r>
                      <a:r>
                        <a:rPr 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Familia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-Centro </a:t>
                      </a:r>
                      <a:r>
                        <a:rPr 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Gubernamental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Piso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1 </a:t>
                      </a:r>
                      <a:r>
                        <a:rPr 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Calle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14 de </a:t>
                      </a:r>
                      <a:r>
                        <a:rPr 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julio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final Luquillo, PR 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lang="en-US" sz="800" dirty="0" smtClean="0">
                          <a:latin typeface="+mj-lt"/>
                          <a:cs typeface="Arial"/>
                        </a:rPr>
                        <a:t>Educational</a:t>
                      </a:r>
                      <a:r>
                        <a:rPr lang="en-US" sz="800" baseline="0" dirty="0" smtClean="0">
                          <a:latin typeface="+mj-lt"/>
                          <a:cs typeface="Arial"/>
                        </a:rPr>
                        <a:t> Activity</a:t>
                      </a:r>
                      <a:endParaRPr lang="en-US" sz="800" dirty="0">
                        <a:latin typeface="+mj-lt"/>
                        <a:cs typeface="Arial"/>
                      </a:endParaRPr>
                    </a:p>
                  </a:txBody>
                  <a:tcPr marL="0" marR="0" marT="29844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228600" y="6172200"/>
            <a:ext cx="9525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300" b="1" dirty="0" err="1" smtClean="0">
                <a:latin typeface="Arial"/>
                <a:cs typeface="Arial"/>
              </a:rPr>
              <a:t>Activities</a:t>
            </a:r>
            <a:r>
              <a:rPr lang="es-ES_tradnl" sz="1300" b="1" dirty="0" smtClean="0">
                <a:latin typeface="Arial"/>
                <a:cs typeface="Arial"/>
              </a:rPr>
              <a:t> </a:t>
            </a:r>
            <a:r>
              <a:rPr lang="es-ES_tradnl" sz="1300" b="1" dirty="0" err="1" smtClean="0">
                <a:latin typeface="Arial"/>
                <a:cs typeface="Arial"/>
              </a:rPr>
              <a:t>subject</a:t>
            </a:r>
            <a:r>
              <a:rPr lang="es-ES_tradnl" sz="1300" b="1" dirty="0" smtClean="0">
                <a:latin typeface="Arial"/>
                <a:cs typeface="Arial"/>
              </a:rPr>
              <a:t> to </a:t>
            </a:r>
            <a:r>
              <a:rPr lang="es-ES_tradnl" sz="1300" b="1" dirty="0" err="1" smtClean="0">
                <a:latin typeface="Arial"/>
                <a:cs typeface="Arial"/>
              </a:rPr>
              <a:t>change</a:t>
            </a:r>
            <a:r>
              <a:rPr lang="es-ES_tradnl" sz="1300" b="1" dirty="0" smtClean="0">
                <a:latin typeface="Arial"/>
                <a:cs typeface="Arial"/>
              </a:rPr>
              <a:t>. </a:t>
            </a:r>
            <a:r>
              <a:rPr lang="es-ES_tradnl" sz="1300" b="1" dirty="0" err="1" smtClean="0">
                <a:latin typeface="Arial"/>
                <a:cs typeface="Arial"/>
              </a:rPr>
              <a:t>Contact</a:t>
            </a:r>
            <a:r>
              <a:rPr lang="es-ES_tradnl" sz="1300" b="1" dirty="0" smtClean="0">
                <a:latin typeface="Arial"/>
                <a:cs typeface="Arial"/>
              </a:rPr>
              <a:t> </a:t>
            </a:r>
            <a:r>
              <a:rPr lang="es-PR" sz="1400" b="1" dirty="0" err="1" smtClean="0"/>
              <a:t>Enrollee</a:t>
            </a:r>
            <a:r>
              <a:rPr lang="es-PR" sz="1400" b="1" dirty="0" smtClean="0"/>
              <a:t> </a:t>
            </a:r>
            <a:r>
              <a:rPr lang="es-PR" sz="1400" b="1" dirty="0" err="1" smtClean="0"/>
              <a:t>Services</a:t>
            </a:r>
            <a:r>
              <a:rPr lang="es-PR" sz="1400" b="1" dirty="0" smtClean="0"/>
              <a:t> </a:t>
            </a:r>
            <a:r>
              <a:rPr lang="es-PR" sz="1400" b="1" dirty="0" err="1" smtClean="0"/>
              <a:t>for</a:t>
            </a:r>
            <a:r>
              <a:rPr lang="es-PR" sz="1400" b="1" dirty="0" smtClean="0"/>
              <a:t> </a:t>
            </a:r>
            <a:r>
              <a:rPr lang="es-PR" sz="1400" b="1" dirty="0" err="1" smtClean="0"/>
              <a:t>confirmation</a:t>
            </a:r>
            <a:endParaRPr lang="es-ES_tradnl" sz="1300" b="1" dirty="0">
              <a:latin typeface="Arial"/>
              <a:cs typeface="Arial"/>
            </a:endParaRPr>
          </a:p>
          <a:p>
            <a:r>
              <a:rPr lang="es-ES_tradnl" sz="1200" dirty="0">
                <a:latin typeface="Arial"/>
                <a:cs typeface="Arial"/>
              </a:rPr>
              <a:t>1-844-336-3331 </a:t>
            </a:r>
            <a:r>
              <a:rPr lang="es-ES_tradnl" sz="1200" dirty="0" smtClean="0">
                <a:latin typeface="Arial"/>
                <a:cs typeface="Arial"/>
              </a:rPr>
              <a:t>(</a:t>
            </a:r>
            <a:r>
              <a:rPr lang="es-ES_tradnl" sz="1200" dirty="0" err="1" smtClean="0">
                <a:latin typeface="Arial"/>
                <a:cs typeface="Arial"/>
              </a:rPr>
              <a:t>toll</a:t>
            </a:r>
            <a:r>
              <a:rPr lang="es-ES_tradnl" sz="1200" dirty="0" smtClean="0">
                <a:latin typeface="Arial"/>
                <a:cs typeface="Arial"/>
              </a:rPr>
              <a:t> free), 787</a:t>
            </a:r>
            <a:r>
              <a:rPr lang="es-ES_tradnl" sz="1200" dirty="0">
                <a:latin typeface="Arial"/>
                <a:cs typeface="Arial"/>
              </a:rPr>
              <a:t>-999-4411 TTY </a:t>
            </a:r>
            <a:r>
              <a:rPr lang="es-ES_tradnl" sz="1200" dirty="0" smtClean="0">
                <a:latin typeface="Arial"/>
                <a:cs typeface="Arial"/>
              </a:rPr>
              <a:t>(</a:t>
            </a:r>
            <a:r>
              <a:rPr lang="es-ES_tradnl" sz="1200" dirty="0" err="1" smtClean="0">
                <a:latin typeface="Arial"/>
                <a:cs typeface="Arial"/>
              </a:rPr>
              <a:t>hearing</a:t>
            </a:r>
            <a:r>
              <a:rPr lang="es-ES_tradnl" sz="1200" dirty="0" smtClean="0">
                <a:latin typeface="Arial"/>
                <a:cs typeface="Arial"/>
              </a:rPr>
              <a:t> </a:t>
            </a:r>
            <a:r>
              <a:rPr lang="es-ES_tradnl" sz="1200" dirty="0" err="1" smtClean="0">
                <a:latin typeface="Arial"/>
                <a:cs typeface="Arial"/>
              </a:rPr>
              <a:t>impaired</a:t>
            </a:r>
            <a:r>
              <a:rPr lang="es-ES_tradnl" sz="1200" dirty="0" smtClean="0">
                <a:latin typeface="Arial"/>
                <a:cs typeface="Arial"/>
              </a:rPr>
              <a:t>)</a:t>
            </a:r>
            <a:r>
              <a:rPr lang="es-ES_tradnl" sz="1200" dirty="0">
                <a:latin typeface="Arial"/>
                <a:cs typeface="Arial"/>
              </a:rPr>
              <a:t> </a:t>
            </a:r>
            <a:r>
              <a:rPr lang="es-ES_tradnl" sz="1200" dirty="0" smtClean="0">
                <a:latin typeface="Arial"/>
                <a:cs typeface="Arial"/>
              </a:rPr>
              <a:t>de </a:t>
            </a:r>
            <a:r>
              <a:rPr lang="es-ES_tradnl" sz="1200" dirty="0" err="1" smtClean="0">
                <a:latin typeface="Arial"/>
                <a:cs typeface="Arial"/>
              </a:rPr>
              <a:t>Monday</a:t>
            </a:r>
            <a:r>
              <a:rPr lang="es-ES_tradnl" sz="1200" dirty="0" smtClean="0">
                <a:latin typeface="Arial"/>
                <a:cs typeface="Arial"/>
              </a:rPr>
              <a:t> </a:t>
            </a:r>
            <a:r>
              <a:rPr lang="es-ES_tradnl" sz="1200" dirty="0" err="1" smtClean="0">
                <a:latin typeface="Arial"/>
                <a:cs typeface="Arial"/>
              </a:rPr>
              <a:t>through</a:t>
            </a:r>
            <a:r>
              <a:rPr lang="es-ES_tradnl" sz="1200" dirty="0" smtClean="0">
                <a:latin typeface="Arial"/>
                <a:cs typeface="Arial"/>
              </a:rPr>
              <a:t> Friday </a:t>
            </a:r>
            <a:r>
              <a:rPr lang="es-ES_tradnl" sz="1200" dirty="0">
                <a:latin typeface="Arial"/>
                <a:cs typeface="Arial"/>
              </a:rPr>
              <a:t>7:00 a.m. </a:t>
            </a:r>
            <a:r>
              <a:rPr lang="es-ES_tradnl" sz="1200" dirty="0" smtClean="0">
                <a:latin typeface="Arial"/>
                <a:cs typeface="Arial"/>
              </a:rPr>
              <a:t>to  </a:t>
            </a:r>
            <a:r>
              <a:rPr lang="es-ES_tradnl" sz="1200" dirty="0">
                <a:latin typeface="Arial"/>
                <a:cs typeface="Arial"/>
              </a:rPr>
              <a:t>7:00 p.m.</a:t>
            </a:r>
          </a:p>
          <a:p>
            <a:endParaRPr lang="en-US" sz="1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326704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1723872"/>
            <a:ext cx="10058400" cy="28321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35255">
              <a:lnSpc>
                <a:spcPct val="100000"/>
              </a:lnSpc>
              <a:spcBef>
                <a:spcPts val="185"/>
              </a:spcBef>
              <a:tabLst>
                <a:tab pos="1382395" algn="l"/>
                <a:tab pos="4844415" algn="l"/>
                <a:tab pos="6835775" algn="l"/>
              </a:tabLst>
            </a:pPr>
            <a:r>
              <a:rPr sz="1150" b="1" spc="15" dirty="0">
                <a:solidFill>
                  <a:srgbClr val="231F20"/>
                </a:solidFill>
                <a:latin typeface="Arial"/>
                <a:cs typeface="Arial"/>
              </a:rPr>
              <a:t>MUNICIPIO	</a:t>
            </a:r>
            <a:r>
              <a:rPr sz="1150" b="1" spc="-20" dirty="0">
                <a:solidFill>
                  <a:srgbClr val="231F20"/>
                </a:solidFill>
                <a:latin typeface="Arial"/>
                <a:cs typeface="Arial"/>
              </a:rPr>
              <a:t>NOMBRE </a:t>
            </a:r>
            <a:r>
              <a:rPr sz="1150" b="1" spc="-60" dirty="0">
                <a:solidFill>
                  <a:srgbClr val="231F20"/>
                </a:solidFill>
                <a:latin typeface="Arial"/>
                <a:cs typeface="Arial"/>
              </a:rPr>
              <a:t>DE </a:t>
            </a:r>
            <a:r>
              <a:rPr sz="1150" b="1" spc="-55" dirty="0">
                <a:solidFill>
                  <a:srgbClr val="231F20"/>
                </a:solidFill>
                <a:latin typeface="Arial"/>
                <a:cs typeface="Arial"/>
              </a:rPr>
              <a:t>LA </a:t>
            </a:r>
            <a:r>
              <a:rPr sz="1150" b="1" spc="-30" dirty="0">
                <a:solidFill>
                  <a:srgbClr val="231F20"/>
                </a:solidFill>
                <a:latin typeface="Arial"/>
                <a:cs typeface="Arial"/>
              </a:rPr>
              <a:t>CLINICA </a:t>
            </a:r>
            <a:r>
              <a:rPr sz="1150" b="1" spc="155" dirty="0">
                <a:solidFill>
                  <a:srgbClr val="231F20"/>
                </a:solidFill>
                <a:latin typeface="Arial"/>
                <a:cs typeface="Arial"/>
              </a:rPr>
              <a:t>/</a:t>
            </a:r>
            <a:r>
              <a:rPr sz="1150" b="1" spc="-1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50" b="1" spc="-20" dirty="0">
                <a:solidFill>
                  <a:srgbClr val="231F20"/>
                </a:solidFill>
                <a:latin typeface="Arial"/>
                <a:cs typeface="Arial"/>
              </a:rPr>
              <a:t>TIPO </a:t>
            </a:r>
            <a:r>
              <a:rPr sz="1150" b="1" spc="-60" dirty="0">
                <a:solidFill>
                  <a:srgbClr val="231F20"/>
                </a:solidFill>
                <a:latin typeface="Arial"/>
                <a:cs typeface="Arial"/>
              </a:rPr>
              <a:t>DE </a:t>
            </a:r>
            <a:r>
              <a:rPr sz="1150" b="1" spc="-35" dirty="0">
                <a:solidFill>
                  <a:srgbClr val="231F20"/>
                </a:solidFill>
                <a:latin typeface="Arial"/>
                <a:cs typeface="Arial"/>
              </a:rPr>
              <a:t>FACILIDAD	</a:t>
            </a:r>
            <a:r>
              <a:rPr sz="1150" b="1" spc="-55" dirty="0">
                <a:solidFill>
                  <a:srgbClr val="231F20"/>
                </a:solidFill>
                <a:latin typeface="Arial"/>
                <a:cs typeface="Arial"/>
              </a:rPr>
              <a:t>TELÉFONO	</a:t>
            </a:r>
            <a:r>
              <a:rPr sz="1150" b="1" spc="-25" dirty="0">
                <a:solidFill>
                  <a:srgbClr val="231F20"/>
                </a:solidFill>
                <a:latin typeface="Arial"/>
                <a:cs typeface="Arial"/>
              </a:rPr>
              <a:t>HORARIO</a:t>
            </a:r>
            <a:endParaRPr sz="115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265770" y="1711523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0"/>
                </a:moveTo>
                <a:lnTo>
                  <a:pt x="0" y="12349"/>
                </a:lnTo>
              </a:path>
            </a:pathLst>
          </a:custGeom>
          <a:ln w="11010">
            <a:solidFill>
              <a:srgbClr val="F15D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22259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F15D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268234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F15D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293212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F15D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316492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F15D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341451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F15D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374408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F15D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398538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F15D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422668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F15D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446798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F15D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469831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F15D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730192" y="1711523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0"/>
                </a:moveTo>
                <a:lnTo>
                  <a:pt x="0" y="12349"/>
                </a:lnTo>
              </a:path>
            </a:pathLst>
          </a:custGeom>
          <a:ln w="11010">
            <a:solidFill>
              <a:srgbClr val="F15D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721636" y="1711523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0"/>
                </a:moveTo>
                <a:lnTo>
                  <a:pt x="0" y="12349"/>
                </a:lnTo>
              </a:path>
            </a:pathLst>
          </a:custGeom>
          <a:ln w="11010">
            <a:solidFill>
              <a:srgbClr val="F15D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6791058"/>
            <a:ext cx="6486652" cy="8060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0" y="1952370"/>
            <a:ext cx="10058400" cy="5820410"/>
          </a:xfrm>
          <a:prstGeom prst="rect">
            <a:avLst/>
          </a:prstGeom>
        </p:spPr>
        <p:txBody>
          <a:bodyPr vert="horz" wrap="square" lIns="0" tIns="82550" rIns="0" bIns="0" rtlCol="0">
            <a:spAutoFit/>
          </a:bodyPr>
          <a:lstStyle/>
          <a:p>
            <a:pPr marL="137795">
              <a:lnSpc>
                <a:spcPct val="100000"/>
              </a:lnSpc>
              <a:spcBef>
                <a:spcPts val="650"/>
              </a:spcBef>
              <a:tabLst>
                <a:tab pos="1382395" algn="l"/>
                <a:tab pos="4848860" algn="l"/>
                <a:tab pos="6855459" algn="l"/>
              </a:tabLst>
            </a:pPr>
            <a:r>
              <a:rPr sz="900" b="1" spc="35" dirty="0">
                <a:solidFill>
                  <a:srgbClr val="231F20"/>
                </a:solidFill>
                <a:latin typeface="Arial"/>
                <a:cs typeface="Arial"/>
              </a:rPr>
              <a:t>Bayamon	</a:t>
            </a:r>
            <a:r>
              <a:rPr sz="900" b="1" spc="-20" dirty="0">
                <a:solidFill>
                  <a:srgbClr val="231F20"/>
                </a:solidFill>
                <a:latin typeface="Arial"/>
                <a:cs typeface="Arial"/>
              </a:rPr>
              <a:t>CENTRO </a:t>
            </a:r>
            <a:r>
              <a:rPr sz="900" b="1" spc="-25" dirty="0">
                <a:solidFill>
                  <a:srgbClr val="231F20"/>
                </a:solidFill>
                <a:latin typeface="Arial"/>
                <a:cs typeface="Arial"/>
              </a:rPr>
              <a:t>DE </a:t>
            </a:r>
            <a:r>
              <a:rPr sz="900" b="1" spc="-35" dirty="0">
                <a:solidFill>
                  <a:srgbClr val="231F20"/>
                </a:solidFill>
                <a:latin typeface="Arial"/>
                <a:cs typeface="Arial"/>
              </a:rPr>
              <a:t>SERVICIOS</a:t>
            </a:r>
            <a:r>
              <a:rPr sz="900" b="1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25" dirty="0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sz="9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20" dirty="0">
                <a:solidFill>
                  <a:srgbClr val="231F20"/>
                </a:solidFill>
                <a:latin typeface="Arial"/>
                <a:cs typeface="Arial"/>
              </a:rPr>
              <a:t>SALUD	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(787)</a:t>
            </a:r>
            <a:r>
              <a:rPr sz="9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520-8449	</a:t>
            </a:r>
            <a:r>
              <a:rPr sz="900" b="1" spc="-20" dirty="0">
                <a:solidFill>
                  <a:srgbClr val="231F20"/>
                </a:solidFill>
                <a:latin typeface="Arial"/>
                <a:cs typeface="Arial"/>
              </a:rPr>
              <a:t>L-V</a:t>
            </a:r>
            <a:r>
              <a:rPr sz="900" b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231F20"/>
                </a:solidFill>
                <a:latin typeface="Arial"/>
                <a:cs typeface="Arial"/>
              </a:rPr>
              <a:t>8:00</a:t>
            </a:r>
            <a:r>
              <a:rPr sz="900" b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30" dirty="0">
                <a:solidFill>
                  <a:srgbClr val="231F20"/>
                </a:solidFill>
                <a:latin typeface="Arial"/>
                <a:cs typeface="Arial"/>
              </a:rPr>
              <a:t>AM-</a:t>
            </a:r>
            <a:r>
              <a:rPr sz="900" b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231F20"/>
                </a:solidFill>
                <a:latin typeface="Arial"/>
                <a:cs typeface="Arial"/>
              </a:rPr>
              <a:t>4:00</a:t>
            </a:r>
            <a:r>
              <a:rPr sz="900" b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40" dirty="0">
                <a:solidFill>
                  <a:srgbClr val="231F20"/>
                </a:solidFill>
                <a:latin typeface="Arial"/>
                <a:cs typeface="Arial"/>
              </a:rPr>
              <a:t>PM</a:t>
            </a:r>
            <a:endParaRPr sz="900">
              <a:latin typeface="Arial"/>
              <a:cs typeface="Arial"/>
            </a:endParaRPr>
          </a:p>
          <a:p>
            <a:pPr marL="137795">
              <a:lnSpc>
                <a:spcPts val="990"/>
              </a:lnSpc>
              <a:spcBef>
                <a:spcPts val="715"/>
              </a:spcBef>
              <a:tabLst>
                <a:tab pos="1382395" algn="l"/>
                <a:tab pos="4848860" algn="l"/>
                <a:tab pos="6855459" algn="l"/>
              </a:tabLst>
            </a:pPr>
            <a:r>
              <a:rPr sz="1350" b="1" spc="52" baseline="6172" dirty="0">
                <a:solidFill>
                  <a:srgbClr val="231F20"/>
                </a:solidFill>
                <a:latin typeface="Arial"/>
                <a:cs typeface="Arial"/>
              </a:rPr>
              <a:t>Bayamon	</a:t>
            </a:r>
            <a:r>
              <a:rPr sz="1350" b="1" spc="-30" baseline="6172" dirty="0">
                <a:solidFill>
                  <a:srgbClr val="231F20"/>
                </a:solidFill>
                <a:latin typeface="Arial"/>
                <a:cs typeface="Arial"/>
              </a:rPr>
              <a:t>CENTRO </a:t>
            </a:r>
            <a:r>
              <a:rPr sz="1350" b="1" spc="-22" baseline="6172" dirty="0">
                <a:solidFill>
                  <a:srgbClr val="231F20"/>
                </a:solidFill>
                <a:latin typeface="Arial"/>
                <a:cs typeface="Arial"/>
              </a:rPr>
              <a:t>PEDIATRICO </a:t>
            </a:r>
            <a:r>
              <a:rPr sz="1350" b="1" spc="-37" baseline="6172" dirty="0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sz="1350" b="1" spc="-120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15" baseline="6172" dirty="0">
                <a:solidFill>
                  <a:srgbClr val="231F20"/>
                </a:solidFill>
                <a:latin typeface="Arial"/>
                <a:cs typeface="Arial"/>
              </a:rPr>
              <a:t>RIO</a:t>
            </a:r>
            <a:r>
              <a:rPr sz="1350" b="1" spc="-60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67" baseline="6172" dirty="0">
                <a:solidFill>
                  <a:srgbClr val="231F20"/>
                </a:solidFill>
                <a:latin typeface="Arial"/>
                <a:cs typeface="Arial"/>
              </a:rPr>
              <a:t>HONDO	</a:t>
            </a:r>
            <a:r>
              <a:rPr sz="1350" b="1" spc="15" baseline="6172" dirty="0">
                <a:solidFill>
                  <a:srgbClr val="231F20"/>
                </a:solidFill>
                <a:latin typeface="Arial"/>
                <a:cs typeface="Arial"/>
              </a:rPr>
              <a:t>(787)780-1908	</a:t>
            </a:r>
            <a:r>
              <a:rPr sz="900" b="1" spc="30" dirty="0">
                <a:solidFill>
                  <a:srgbClr val="231F20"/>
                </a:solidFill>
                <a:latin typeface="Arial"/>
                <a:cs typeface="Arial"/>
              </a:rPr>
              <a:t>Dr.</a:t>
            </a:r>
            <a:r>
              <a:rPr sz="900" b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65" dirty="0">
                <a:solidFill>
                  <a:srgbClr val="231F20"/>
                </a:solidFill>
                <a:latin typeface="Arial"/>
                <a:cs typeface="Arial"/>
              </a:rPr>
              <a:t>Martín</a:t>
            </a:r>
            <a:r>
              <a:rPr sz="900" b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45" dirty="0">
                <a:solidFill>
                  <a:srgbClr val="231F20"/>
                </a:solidFill>
                <a:latin typeface="Arial"/>
                <a:cs typeface="Arial"/>
              </a:rPr>
              <a:t>Martinó-</a:t>
            </a:r>
            <a:r>
              <a:rPr sz="900" b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5" dirty="0">
                <a:solidFill>
                  <a:srgbClr val="231F20"/>
                </a:solidFill>
                <a:latin typeface="Arial"/>
                <a:cs typeface="Arial"/>
              </a:rPr>
              <a:t>L,M,M-7:30AM-4:00PM</a:t>
            </a:r>
            <a:endParaRPr sz="900">
              <a:latin typeface="Arial"/>
              <a:cs typeface="Arial"/>
            </a:endParaRPr>
          </a:p>
          <a:p>
            <a:pPr marR="419734" algn="r">
              <a:lnSpc>
                <a:spcPts val="900"/>
              </a:lnSpc>
            </a:pPr>
            <a:r>
              <a:rPr sz="900" b="1" spc="-5" dirty="0">
                <a:solidFill>
                  <a:srgbClr val="231F20"/>
                </a:solidFill>
                <a:latin typeface="Arial"/>
                <a:cs typeface="Arial"/>
              </a:rPr>
              <a:t>V- 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8:00-12:00PM/Vacunación-L-V</a:t>
            </a:r>
            <a:r>
              <a:rPr sz="900" b="1" spc="-1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7:30AM-11:00AM</a:t>
            </a:r>
            <a:endParaRPr sz="900">
              <a:latin typeface="Arial"/>
              <a:cs typeface="Arial"/>
            </a:endParaRPr>
          </a:p>
          <a:p>
            <a:pPr marL="6855459">
              <a:lnSpc>
                <a:spcPts val="990"/>
              </a:lnSpc>
            </a:pPr>
            <a:r>
              <a:rPr sz="900" b="1" spc="30" dirty="0">
                <a:solidFill>
                  <a:srgbClr val="231F20"/>
                </a:solidFill>
                <a:latin typeface="Arial"/>
                <a:cs typeface="Arial"/>
              </a:rPr>
              <a:t>Dr.</a:t>
            </a:r>
            <a:r>
              <a:rPr sz="9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50" dirty="0">
                <a:solidFill>
                  <a:srgbClr val="231F20"/>
                </a:solidFill>
                <a:latin typeface="Arial"/>
                <a:cs typeface="Arial"/>
              </a:rPr>
              <a:t>José</a:t>
            </a:r>
            <a:r>
              <a:rPr sz="9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40" dirty="0">
                <a:solidFill>
                  <a:srgbClr val="231F20"/>
                </a:solidFill>
                <a:latin typeface="Arial"/>
                <a:cs typeface="Arial"/>
              </a:rPr>
              <a:t>Martinó(orden</a:t>
            </a:r>
            <a:r>
              <a:rPr sz="9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35" dirty="0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sz="9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20" dirty="0">
                <a:solidFill>
                  <a:srgbClr val="231F20"/>
                </a:solidFill>
                <a:latin typeface="Arial"/>
                <a:cs typeface="Arial"/>
              </a:rPr>
              <a:t>llegada)</a:t>
            </a:r>
            <a:r>
              <a:rPr sz="9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231F20"/>
                </a:solidFill>
                <a:latin typeface="Arial"/>
                <a:cs typeface="Arial"/>
              </a:rPr>
              <a:t>L-V-8:30AM-2:00PM</a:t>
            </a:r>
            <a:endParaRPr sz="900">
              <a:latin typeface="Arial"/>
              <a:cs typeface="Arial"/>
            </a:endParaRPr>
          </a:p>
          <a:p>
            <a:pPr marL="137795" marR="2037714">
              <a:lnSpc>
                <a:spcPct val="185000"/>
              </a:lnSpc>
              <a:tabLst>
                <a:tab pos="1382395" algn="l"/>
                <a:tab pos="4848860" algn="l"/>
                <a:tab pos="6855459" algn="l"/>
              </a:tabLst>
            </a:pPr>
            <a:r>
              <a:rPr sz="900" b="1" spc="35" dirty="0">
                <a:solidFill>
                  <a:srgbClr val="231F20"/>
                </a:solidFill>
                <a:latin typeface="Arial"/>
                <a:cs typeface="Arial"/>
              </a:rPr>
              <a:t>Bayamon	</a:t>
            </a:r>
            <a:r>
              <a:rPr sz="900" b="1" spc="-5" dirty="0">
                <a:solidFill>
                  <a:srgbClr val="231F20"/>
                </a:solidFill>
                <a:latin typeface="Arial"/>
                <a:cs typeface="Arial"/>
              </a:rPr>
              <a:t>CLINICA </a:t>
            </a:r>
            <a:r>
              <a:rPr sz="900" b="1" spc="-25" dirty="0">
                <a:solidFill>
                  <a:srgbClr val="231F20"/>
                </a:solidFill>
                <a:latin typeface="Arial"/>
                <a:cs typeface="Arial"/>
              </a:rPr>
              <a:t>DE 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VACUNACION </a:t>
            </a:r>
            <a:r>
              <a:rPr sz="900" b="1" spc="-20" dirty="0">
                <a:solidFill>
                  <a:srgbClr val="231F20"/>
                </a:solidFill>
                <a:latin typeface="Arial"/>
                <a:cs typeface="Arial"/>
              </a:rPr>
              <a:t>CDT</a:t>
            </a:r>
            <a:r>
              <a:rPr sz="900" b="1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10" dirty="0">
                <a:solidFill>
                  <a:srgbClr val="231F20"/>
                </a:solidFill>
                <a:latin typeface="Arial"/>
                <a:cs typeface="Arial"/>
              </a:rPr>
              <a:t>GMSP,</a:t>
            </a:r>
            <a:r>
              <a:rPr sz="9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25" dirty="0">
                <a:solidFill>
                  <a:srgbClr val="231F20"/>
                </a:solidFill>
                <a:latin typeface="Arial"/>
                <a:cs typeface="Arial"/>
              </a:rPr>
              <a:t>INC	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(787)</a:t>
            </a:r>
            <a:r>
              <a:rPr sz="9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625-6129	</a:t>
            </a:r>
            <a:r>
              <a:rPr sz="1350" b="1" spc="-30" baseline="-12345" dirty="0">
                <a:solidFill>
                  <a:srgbClr val="231F20"/>
                </a:solidFill>
                <a:latin typeface="Arial"/>
                <a:cs typeface="Arial"/>
              </a:rPr>
              <a:t>L-V </a:t>
            </a:r>
            <a:r>
              <a:rPr sz="1350" b="1" baseline="-12345" dirty="0">
                <a:solidFill>
                  <a:srgbClr val="231F20"/>
                </a:solidFill>
                <a:latin typeface="Arial"/>
                <a:cs typeface="Arial"/>
              </a:rPr>
              <a:t>7:00</a:t>
            </a:r>
            <a:r>
              <a:rPr sz="1350" b="1" spc="-150" baseline="-123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15" baseline="-12345" dirty="0">
                <a:solidFill>
                  <a:srgbClr val="231F20"/>
                </a:solidFill>
                <a:latin typeface="Arial"/>
                <a:cs typeface="Arial"/>
              </a:rPr>
              <a:t>AM-2:00</a:t>
            </a:r>
            <a:r>
              <a:rPr sz="1350" b="1" spc="-89" baseline="-123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60" baseline="-12345" dirty="0">
                <a:solidFill>
                  <a:srgbClr val="231F20"/>
                </a:solidFill>
                <a:latin typeface="Arial"/>
                <a:cs typeface="Arial"/>
              </a:rPr>
              <a:t>PM </a:t>
            </a:r>
            <a:r>
              <a:rPr sz="1350" b="1" baseline="-123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52" baseline="6172" dirty="0">
                <a:solidFill>
                  <a:srgbClr val="231F20"/>
                </a:solidFill>
                <a:latin typeface="Arial"/>
                <a:cs typeface="Arial"/>
              </a:rPr>
              <a:t>Bayamon	</a:t>
            </a:r>
            <a:r>
              <a:rPr sz="1350" b="1" spc="22" baseline="6172" dirty="0">
                <a:solidFill>
                  <a:srgbClr val="231F20"/>
                </a:solidFill>
                <a:latin typeface="Arial"/>
                <a:cs typeface="Arial"/>
              </a:rPr>
              <a:t>NEW VISION</a:t>
            </a:r>
            <a:r>
              <a:rPr sz="1350" b="1" spc="-120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-7" baseline="6172" dirty="0">
                <a:solidFill>
                  <a:srgbClr val="231F20"/>
                </a:solidFill>
                <a:latin typeface="Arial"/>
                <a:cs typeface="Arial"/>
              </a:rPr>
              <a:t>MEDICAL</a:t>
            </a:r>
            <a:r>
              <a:rPr sz="1350" b="1" spc="-60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-7" baseline="6172" dirty="0">
                <a:solidFill>
                  <a:srgbClr val="231F20"/>
                </a:solidFill>
                <a:latin typeface="Arial"/>
                <a:cs typeface="Arial"/>
              </a:rPr>
              <a:t>DIAGNOSTIC	</a:t>
            </a:r>
            <a:r>
              <a:rPr sz="1350" b="1" spc="15" baseline="6172" dirty="0">
                <a:solidFill>
                  <a:srgbClr val="231F20"/>
                </a:solidFill>
                <a:latin typeface="Arial"/>
                <a:cs typeface="Arial"/>
              </a:rPr>
              <a:t>(787)778-5311</a:t>
            </a:r>
            <a:r>
              <a:rPr sz="1350" b="1" spc="-60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82" baseline="6172" dirty="0">
                <a:solidFill>
                  <a:srgbClr val="231F20"/>
                </a:solidFill>
                <a:latin typeface="Arial"/>
                <a:cs typeface="Arial"/>
              </a:rPr>
              <a:t>ext</a:t>
            </a:r>
            <a:r>
              <a:rPr sz="1350" b="1" spc="-60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30" baseline="6172" dirty="0">
                <a:solidFill>
                  <a:srgbClr val="231F20"/>
                </a:solidFill>
                <a:latin typeface="Arial"/>
                <a:cs typeface="Arial"/>
              </a:rPr>
              <a:t>213	</a:t>
            </a:r>
            <a:r>
              <a:rPr sz="900" b="1" spc="-20" dirty="0">
                <a:solidFill>
                  <a:srgbClr val="231F20"/>
                </a:solidFill>
                <a:latin typeface="Arial"/>
                <a:cs typeface="Arial"/>
              </a:rPr>
              <a:t>L-V</a:t>
            </a:r>
            <a:r>
              <a:rPr sz="900" b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231F20"/>
                </a:solidFill>
                <a:latin typeface="Arial"/>
                <a:cs typeface="Arial"/>
              </a:rPr>
              <a:t>7:00</a:t>
            </a:r>
            <a:r>
              <a:rPr sz="900" b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30" dirty="0">
                <a:solidFill>
                  <a:srgbClr val="231F20"/>
                </a:solidFill>
                <a:latin typeface="Arial"/>
                <a:cs typeface="Arial"/>
              </a:rPr>
              <a:t>AM-</a:t>
            </a:r>
            <a:r>
              <a:rPr sz="900" b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231F20"/>
                </a:solidFill>
                <a:latin typeface="Arial"/>
                <a:cs typeface="Arial"/>
              </a:rPr>
              <a:t>3:00</a:t>
            </a:r>
            <a:r>
              <a:rPr sz="900" b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40" dirty="0">
                <a:solidFill>
                  <a:srgbClr val="231F20"/>
                </a:solidFill>
                <a:latin typeface="Arial"/>
                <a:cs typeface="Arial"/>
              </a:rPr>
              <a:t>PM</a:t>
            </a:r>
            <a:endParaRPr sz="900">
              <a:latin typeface="Arial"/>
              <a:cs typeface="Arial"/>
            </a:endParaRPr>
          </a:p>
          <a:p>
            <a:pPr marL="137795">
              <a:lnSpc>
                <a:spcPct val="100000"/>
              </a:lnSpc>
              <a:spcBef>
                <a:spcPts val="720"/>
              </a:spcBef>
              <a:tabLst>
                <a:tab pos="1382395" algn="l"/>
                <a:tab pos="4848860" algn="l"/>
                <a:tab pos="6855459" algn="l"/>
              </a:tabLst>
            </a:pPr>
            <a:r>
              <a:rPr sz="900" b="1" spc="15" dirty="0">
                <a:solidFill>
                  <a:srgbClr val="231F20"/>
                </a:solidFill>
                <a:latin typeface="Arial"/>
                <a:cs typeface="Arial"/>
              </a:rPr>
              <a:t>Canovanas	</a:t>
            </a:r>
            <a:r>
              <a:rPr sz="900" b="1" spc="5" dirty="0">
                <a:solidFill>
                  <a:srgbClr val="231F20"/>
                </a:solidFill>
                <a:latin typeface="Arial"/>
                <a:cs typeface="Arial"/>
              </a:rPr>
              <a:t>S.M.</a:t>
            </a:r>
            <a:r>
              <a:rPr sz="9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5" dirty="0">
                <a:solidFill>
                  <a:srgbClr val="231F20"/>
                </a:solidFill>
                <a:latin typeface="Arial"/>
                <a:cs typeface="Arial"/>
              </a:rPr>
              <a:t>MEDICAL</a:t>
            </a:r>
            <a:r>
              <a:rPr sz="9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60" dirty="0">
                <a:solidFill>
                  <a:srgbClr val="231F20"/>
                </a:solidFill>
                <a:latin typeface="Arial"/>
                <a:cs typeface="Arial"/>
              </a:rPr>
              <a:t>SERVICES	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(787) 876-5000 </a:t>
            </a:r>
            <a:r>
              <a:rPr sz="900" b="1" spc="135" dirty="0">
                <a:solidFill>
                  <a:srgbClr val="231F20"/>
                </a:solidFill>
                <a:latin typeface="Arial"/>
                <a:cs typeface="Arial"/>
              </a:rPr>
              <a:t>/</a:t>
            </a:r>
            <a:r>
              <a:rPr sz="900" b="1" spc="-11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(787)</a:t>
            </a:r>
            <a:r>
              <a:rPr sz="9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957-0740	</a:t>
            </a:r>
            <a:r>
              <a:rPr sz="900" b="1" spc="-20" dirty="0">
                <a:solidFill>
                  <a:srgbClr val="231F20"/>
                </a:solidFill>
                <a:latin typeface="Arial"/>
                <a:cs typeface="Arial"/>
              </a:rPr>
              <a:t>L-V</a:t>
            </a:r>
            <a:r>
              <a:rPr sz="900" b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231F20"/>
                </a:solidFill>
                <a:latin typeface="Arial"/>
                <a:cs typeface="Arial"/>
              </a:rPr>
              <a:t>7:00</a:t>
            </a:r>
            <a:r>
              <a:rPr sz="900" b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30" dirty="0">
                <a:solidFill>
                  <a:srgbClr val="231F20"/>
                </a:solidFill>
                <a:latin typeface="Arial"/>
                <a:cs typeface="Arial"/>
              </a:rPr>
              <a:t>AM-</a:t>
            </a:r>
            <a:r>
              <a:rPr sz="900" b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231F20"/>
                </a:solidFill>
                <a:latin typeface="Arial"/>
                <a:cs typeface="Arial"/>
              </a:rPr>
              <a:t>3:00</a:t>
            </a:r>
            <a:r>
              <a:rPr sz="900" b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40" dirty="0">
                <a:solidFill>
                  <a:srgbClr val="231F20"/>
                </a:solidFill>
                <a:latin typeface="Arial"/>
                <a:cs typeface="Arial"/>
              </a:rPr>
              <a:t>PM</a:t>
            </a:r>
            <a:endParaRPr sz="900">
              <a:latin typeface="Arial"/>
              <a:cs typeface="Arial"/>
            </a:endParaRPr>
          </a:p>
          <a:p>
            <a:pPr marL="137795">
              <a:lnSpc>
                <a:spcPts val="940"/>
              </a:lnSpc>
              <a:spcBef>
                <a:spcPts val="815"/>
              </a:spcBef>
              <a:tabLst>
                <a:tab pos="1382395" algn="l"/>
                <a:tab pos="4848860" algn="l"/>
                <a:tab pos="6855459" algn="l"/>
              </a:tabLst>
            </a:pPr>
            <a:r>
              <a:rPr sz="900" b="1" spc="15" dirty="0">
                <a:solidFill>
                  <a:srgbClr val="231F20"/>
                </a:solidFill>
                <a:latin typeface="Arial"/>
                <a:cs typeface="Arial"/>
              </a:rPr>
              <a:t>Canóvanas	</a:t>
            </a:r>
            <a:r>
              <a:rPr sz="900" b="1" spc="-20" dirty="0">
                <a:solidFill>
                  <a:srgbClr val="231F20"/>
                </a:solidFill>
                <a:latin typeface="Arial"/>
                <a:cs typeface="Arial"/>
              </a:rPr>
              <a:t>CENTRO </a:t>
            </a:r>
            <a:r>
              <a:rPr sz="900" b="1" dirty="0">
                <a:solidFill>
                  <a:srgbClr val="231F20"/>
                </a:solidFill>
                <a:latin typeface="Arial"/>
                <a:cs typeface="Arial"/>
              </a:rPr>
              <a:t>DIAGNOSTICO </a:t>
            </a:r>
            <a:r>
              <a:rPr sz="900" b="1" spc="-15" dirty="0">
                <a:solidFill>
                  <a:srgbClr val="231F20"/>
                </a:solidFill>
                <a:latin typeface="Arial"/>
                <a:cs typeface="Arial"/>
              </a:rPr>
              <a:t>Y </a:t>
            </a:r>
            <a:r>
              <a:rPr sz="900" b="1" dirty="0">
                <a:solidFill>
                  <a:srgbClr val="231F20"/>
                </a:solidFill>
                <a:latin typeface="Arial"/>
                <a:cs typeface="Arial"/>
              </a:rPr>
              <a:t>TRATAMIENTO</a:t>
            </a:r>
            <a:r>
              <a:rPr sz="900" b="1" spc="-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20" dirty="0">
                <a:solidFill>
                  <a:srgbClr val="231F20"/>
                </a:solidFill>
                <a:latin typeface="Arial"/>
                <a:cs typeface="Arial"/>
              </a:rPr>
              <a:t>(cdt</a:t>
            </a:r>
            <a:r>
              <a:rPr sz="9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5" dirty="0">
                <a:solidFill>
                  <a:srgbClr val="231F20"/>
                </a:solidFill>
                <a:latin typeface="Arial"/>
                <a:cs typeface="Arial"/>
              </a:rPr>
              <a:t>canovanas)	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(787)438-6593	</a:t>
            </a:r>
            <a:r>
              <a:rPr sz="1350" b="1" spc="-30" baseline="6172" dirty="0">
                <a:solidFill>
                  <a:srgbClr val="231F20"/>
                </a:solidFill>
                <a:latin typeface="Arial"/>
                <a:cs typeface="Arial"/>
              </a:rPr>
              <a:t>L-V </a:t>
            </a:r>
            <a:r>
              <a:rPr sz="1350" b="1" spc="22" baseline="6172" dirty="0">
                <a:solidFill>
                  <a:srgbClr val="231F20"/>
                </a:solidFill>
                <a:latin typeface="Arial"/>
                <a:cs typeface="Arial"/>
              </a:rPr>
              <a:t>7:00AM </a:t>
            </a:r>
            <a:r>
              <a:rPr sz="1350" b="1" spc="15" baseline="6172" dirty="0">
                <a:solidFill>
                  <a:srgbClr val="231F20"/>
                </a:solidFill>
                <a:latin typeface="Arial"/>
                <a:cs typeface="Arial"/>
              </a:rPr>
              <a:t>-2:30PM </a:t>
            </a:r>
            <a:r>
              <a:rPr sz="1350" b="1" spc="22" baseline="6172" dirty="0">
                <a:solidFill>
                  <a:srgbClr val="231F20"/>
                </a:solidFill>
                <a:latin typeface="Arial"/>
                <a:cs typeface="Arial"/>
              </a:rPr>
              <a:t>Persona</a:t>
            </a:r>
            <a:r>
              <a:rPr sz="1350" b="1" spc="67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22" baseline="6172" dirty="0">
                <a:solidFill>
                  <a:srgbClr val="231F20"/>
                </a:solidFill>
                <a:latin typeface="Arial"/>
                <a:cs typeface="Arial"/>
              </a:rPr>
              <a:t>contacto:</a:t>
            </a:r>
            <a:endParaRPr sz="1350" baseline="6172">
              <a:latin typeface="Arial"/>
              <a:cs typeface="Arial"/>
            </a:endParaRPr>
          </a:p>
          <a:p>
            <a:pPr marR="1490345" algn="r">
              <a:lnSpc>
                <a:spcPts val="940"/>
              </a:lnSpc>
            </a:pPr>
            <a:r>
              <a:rPr sz="900" b="1" dirty="0">
                <a:solidFill>
                  <a:srgbClr val="231F20"/>
                </a:solidFill>
                <a:latin typeface="Arial"/>
                <a:cs typeface="Arial"/>
              </a:rPr>
              <a:t>Sra.</a:t>
            </a:r>
            <a:r>
              <a:rPr sz="900" b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60" dirty="0">
                <a:solidFill>
                  <a:srgbClr val="231F20"/>
                </a:solidFill>
                <a:latin typeface="Arial"/>
                <a:cs typeface="Arial"/>
              </a:rPr>
              <a:t>María</a:t>
            </a:r>
            <a:r>
              <a:rPr sz="900" b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35" dirty="0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sz="900" b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5" dirty="0">
                <a:solidFill>
                  <a:srgbClr val="231F20"/>
                </a:solidFill>
                <a:latin typeface="Arial"/>
                <a:cs typeface="Arial"/>
              </a:rPr>
              <a:t>los</a:t>
            </a:r>
            <a:r>
              <a:rPr sz="900" b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5" dirty="0">
                <a:solidFill>
                  <a:srgbClr val="231F20"/>
                </a:solidFill>
                <a:latin typeface="Arial"/>
                <a:cs typeface="Arial"/>
              </a:rPr>
              <a:t>Angeles</a:t>
            </a:r>
            <a:r>
              <a:rPr sz="900" b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5" dirty="0">
                <a:solidFill>
                  <a:srgbClr val="231F20"/>
                </a:solidFill>
                <a:latin typeface="Arial"/>
                <a:cs typeface="Arial"/>
              </a:rPr>
              <a:t>Díaz</a:t>
            </a:r>
            <a:endParaRPr sz="900">
              <a:latin typeface="Arial"/>
              <a:cs typeface="Arial"/>
            </a:endParaRPr>
          </a:p>
          <a:p>
            <a:pPr marL="137795" marR="664845">
              <a:lnSpc>
                <a:spcPts val="1900"/>
              </a:lnSpc>
              <a:spcBef>
                <a:spcPts val="105"/>
              </a:spcBef>
              <a:tabLst>
                <a:tab pos="1382395" algn="l"/>
                <a:tab pos="4848860" algn="l"/>
                <a:tab pos="6855459" algn="l"/>
              </a:tabLst>
            </a:pPr>
            <a:r>
              <a:rPr sz="900" b="1" spc="20" dirty="0">
                <a:solidFill>
                  <a:srgbClr val="231F20"/>
                </a:solidFill>
                <a:latin typeface="Arial"/>
                <a:cs typeface="Arial"/>
              </a:rPr>
              <a:t>Carolina	</a:t>
            </a:r>
            <a:r>
              <a:rPr sz="900" b="1" spc="-5" dirty="0">
                <a:solidFill>
                  <a:srgbClr val="231F20"/>
                </a:solidFill>
                <a:latin typeface="Arial"/>
                <a:cs typeface="Arial"/>
              </a:rPr>
              <a:t>CAROLINA </a:t>
            </a:r>
            <a:r>
              <a:rPr sz="900" b="1" spc="-20" dirty="0">
                <a:solidFill>
                  <a:srgbClr val="231F20"/>
                </a:solidFill>
                <a:latin typeface="Arial"/>
                <a:cs typeface="Arial"/>
              </a:rPr>
              <a:t>PEDIATRIC </a:t>
            </a:r>
            <a:r>
              <a:rPr sz="900" b="1" spc="-40" dirty="0">
                <a:solidFill>
                  <a:srgbClr val="231F20"/>
                </a:solidFill>
                <a:latin typeface="Arial"/>
                <a:cs typeface="Arial"/>
              </a:rPr>
              <a:t>CENTER </a:t>
            </a:r>
            <a:r>
              <a:rPr sz="900" b="1" spc="25" dirty="0">
                <a:solidFill>
                  <a:srgbClr val="231F20"/>
                </a:solidFill>
                <a:latin typeface="Arial"/>
                <a:cs typeface="Arial"/>
              </a:rPr>
              <a:t>(dra. </a:t>
            </a:r>
            <a:r>
              <a:rPr sz="900" b="1" spc="5" dirty="0">
                <a:solidFill>
                  <a:srgbClr val="231F20"/>
                </a:solidFill>
                <a:latin typeface="Arial"/>
                <a:cs typeface="Arial"/>
              </a:rPr>
              <a:t>Luz</a:t>
            </a:r>
            <a:r>
              <a:rPr sz="900" b="1" spc="-1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50" dirty="0">
                <a:solidFill>
                  <a:srgbClr val="231F20"/>
                </a:solidFill>
                <a:latin typeface="Arial"/>
                <a:cs typeface="Arial"/>
              </a:rPr>
              <a:t>Mundo</a:t>
            </a:r>
            <a:r>
              <a:rPr sz="9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Rodriguez)	(787)</a:t>
            </a:r>
            <a:r>
              <a:rPr sz="9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776-1570	</a:t>
            </a:r>
            <a:r>
              <a:rPr sz="900" b="1" spc="-85" dirty="0">
                <a:solidFill>
                  <a:srgbClr val="231F20"/>
                </a:solidFill>
                <a:latin typeface="Arial"/>
                <a:cs typeface="Arial"/>
              </a:rPr>
              <a:t>L-J</a:t>
            </a:r>
            <a:r>
              <a:rPr sz="9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231F20"/>
                </a:solidFill>
                <a:latin typeface="Arial"/>
                <a:cs typeface="Arial"/>
              </a:rPr>
              <a:t>8:00</a:t>
            </a:r>
            <a:r>
              <a:rPr sz="9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55" dirty="0">
                <a:solidFill>
                  <a:srgbClr val="231F20"/>
                </a:solidFill>
                <a:latin typeface="Arial"/>
                <a:cs typeface="Arial"/>
              </a:rPr>
              <a:t>AM</a:t>
            </a:r>
            <a:r>
              <a:rPr sz="9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231F20"/>
                </a:solidFill>
                <a:latin typeface="Arial"/>
                <a:cs typeface="Arial"/>
              </a:rPr>
              <a:t>-</a:t>
            </a:r>
            <a:r>
              <a:rPr sz="9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231F20"/>
                </a:solidFill>
                <a:latin typeface="Arial"/>
                <a:cs typeface="Arial"/>
              </a:rPr>
              <a:t>4:00</a:t>
            </a:r>
            <a:r>
              <a:rPr sz="9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50" dirty="0">
                <a:solidFill>
                  <a:srgbClr val="231F20"/>
                </a:solidFill>
                <a:latin typeface="Arial"/>
                <a:cs typeface="Arial"/>
              </a:rPr>
              <a:t>PM</a:t>
            </a:r>
            <a:r>
              <a:rPr sz="9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40" dirty="0">
                <a:solidFill>
                  <a:srgbClr val="231F20"/>
                </a:solidFill>
                <a:latin typeface="Arial"/>
                <a:cs typeface="Arial"/>
              </a:rPr>
              <a:t>V-S</a:t>
            </a:r>
            <a:r>
              <a:rPr sz="9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231F20"/>
                </a:solidFill>
                <a:latin typeface="Arial"/>
                <a:cs typeface="Arial"/>
              </a:rPr>
              <a:t>8:00</a:t>
            </a:r>
            <a:r>
              <a:rPr sz="9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AM-12:00</a:t>
            </a:r>
            <a:r>
              <a:rPr sz="9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40" dirty="0">
                <a:solidFill>
                  <a:srgbClr val="231F20"/>
                </a:solidFill>
                <a:latin typeface="Arial"/>
                <a:cs typeface="Arial"/>
              </a:rPr>
              <a:t>PM </a:t>
            </a:r>
            <a:r>
              <a:rPr sz="900" b="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20" dirty="0">
                <a:solidFill>
                  <a:srgbClr val="231F20"/>
                </a:solidFill>
                <a:latin typeface="Arial"/>
                <a:cs typeface="Arial"/>
              </a:rPr>
              <a:t>Carolina	</a:t>
            </a:r>
            <a:r>
              <a:rPr sz="900" b="1" spc="-10" dirty="0">
                <a:solidFill>
                  <a:srgbClr val="231F20"/>
                </a:solidFill>
                <a:latin typeface="Arial"/>
                <a:cs typeface="Arial"/>
              </a:rPr>
              <a:t>GRUPO </a:t>
            </a:r>
            <a:r>
              <a:rPr sz="900" b="1" spc="-50" dirty="0">
                <a:solidFill>
                  <a:srgbClr val="231F20"/>
                </a:solidFill>
                <a:latin typeface="Arial"/>
                <a:cs typeface="Arial"/>
              </a:rPr>
              <a:t>EMPRESAS </a:t>
            </a:r>
            <a:r>
              <a:rPr sz="900" b="1" spc="-25" dirty="0">
                <a:solidFill>
                  <a:srgbClr val="231F20"/>
                </a:solidFill>
                <a:latin typeface="Arial"/>
                <a:cs typeface="Arial"/>
              </a:rPr>
              <a:t>DE </a:t>
            </a:r>
            <a:r>
              <a:rPr sz="900" b="1" spc="-20" dirty="0">
                <a:solidFill>
                  <a:srgbClr val="231F20"/>
                </a:solidFill>
                <a:latin typeface="Arial"/>
                <a:cs typeface="Arial"/>
              </a:rPr>
              <a:t>SALUD </a:t>
            </a:r>
            <a:r>
              <a:rPr sz="900" b="1" spc="-25" dirty="0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sz="900" b="1" spc="-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5" dirty="0">
                <a:solidFill>
                  <a:srgbClr val="231F20"/>
                </a:solidFill>
                <a:latin typeface="Arial"/>
                <a:cs typeface="Arial"/>
              </a:rPr>
              <a:t>SAN</a:t>
            </a:r>
            <a:r>
              <a:rPr sz="9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20" dirty="0">
                <a:solidFill>
                  <a:srgbClr val="231F20"/>
                </a:solidFill>
                <a:latin typeface="Arial"/>
                <a:cs typeface="Arial"/>
              </a:rPr>
              <a:t>JUAN	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(787)</a:t>
            </a:r>
            <a:r>
              <a:rPr sz="9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767-1365	</a:t>
            </a:r>
            <a:r>
              <a:rPr sz="1350" b="1" spc="-30" baseline="6172" dirty="0">
                <a:solidFill>
                  <a:srgbClr val="231F20"/>
                </a:solidFill>
                <a:latin typeface="Arial"/>
                <a:cs typeface="Arial"/>
              </a:rPr>
              <a:t>L-V</a:t>
            </a:r>
            <a:r>
              <a:rPr sz="1350" b="1" spc="-67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baseline="6172" dirty="0">
                <a:solidFill>
                  <a:srgbClr val="231F20"/>
                </a:solidFill>
                <a:latin typeface="Arial"/>
                <a:cs typeface="Arial"/>
              </a:rPr>
              <a:t>7:00</a:t>
            </a:r>
            <a:r>
              <a:rPr sz="1350" b="1" spc="-67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15" baseline="6172" dirty="0">
                <a:solidFill>
                  <a:srgbClr val="231F20"/>
                </a:solidFill>
                <a:latin typeface="Arial"/>
                <a:cs typeface="Arial"/>
              </a:rPr>
              <a:t>AM-3:00</a:t>
            </a:r>
            <a:r>
              <a:rPr sz="1350" b="1" spc="-67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75" baseline="6172" dirty="0">
                <a:solidFill>
                  <a:srgbClr val="231F20"/>
                </a:solidFill>
                <a:latin typeface="Arial"/>
                <a:cs typeface="Arial"/>
              </a:rPr>
              <a:t>PM</a:t>
            </a:r>
            <a:r>
              <a:rPr sz="1350" b="1" spc="-67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15" baseline="6172" dirty="0">
                <a:solidFill>
                  <a:srgbClr val="231F20"/>
                </a:solidFill>
                <a:latin typeface="Arial"/>
                <a:cs typeface="Arial"/>
              </a:rPr>
              <a:t>Sábado</a:t>
            </a:r>
            <a:r>
              <a:rPr sz="1350" b="1" spc="-67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baseline="6172" dirty="0">
                <a:solidFill>
                  <a:srgbClr val="231F20"/>
                </a:solidFill>
                <a:latin typeface="Arial"/>
                <a:cs typeface="Arial"/>
              </a:rPr>
              <a:t>9:00</a:t>
            </a:r>
            <a:r>
              <a:rPr sz="1350" b="1" spc="-67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15" baseline="6172" dirty="0">
                <a:solidFill>
                  <a:srgbClr val="231F20"/>
                </a:solidFill>
                <a:latin typeface="Arial"/>
                <a:cs typeface="Arial"/>
              </a:rPr>
              <a:t>AM-2:00</a:t>
            </a:r>
            <a:r>
              <a:rPr sz="1350" b="1" spc="-67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60" baseline="6172" dirty="0">
                <a:solidFill>
                  <a:srgbClr val="231F20"/>
                </a:solidFill>
                <a:latin typeface="Arial"/>
                <a:cs typeface="Arial"/>
              </a:rPr>
              <a:t>PM </a:t>
            </a:r>
            <a:r>
              <a:rPr sz="1350" b="1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20" dirty="0">
                <a:solidFill>
                  <a:srgbClr val="231F20"/>
                </a:solidFill>
                <a:latin typeface="Arial"/>
                <a:cs typeface="Arial"/>
              </a:rPr>
              <a:t>Carolina	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VACUNACION</a:t>
            </a:r>
            <a:r>
              <a:rPr sz="9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25" dirty="0">
                <a:solidFill>
                  <a:srgbClr val="231F20"/>
                </a:solidFill>
                <a:latin typeface="Arial"/>
                <a:cs typeface="Arial"/>
              </a:rPr>
              <a:t>AL</a:t>
            </a:r>
            <a:r>
              <a:rPr sz="9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20" dirty="0">
                <a:solidFill>
                  <a:srgbClr val="231F20"/>
                </a:solidFill>
                <a:latin typeface="Arial"/>
                <a:cs typeface="Arial"/>
              </a:rPr>
              <a:t>DIA	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(787)</a:t>
            </a:r>
            <a:r>
              <a:rPr sz="9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701-5860	</a:t>
            </a:r>
            <a:r>
              <a:rPr sz="1350" b="1" spc="-127" baseline="6172" dirty="0">
                <a:solidFill>
                  <a:srgbClr val="231F20"/>
                </a:solidFill>
                <a:latin typeface="Arial"/>
                <a:cs typeface="Arial"/>
              </a:rPr>
              <a:t>L-J</a:t>
            </a:r>
            <a:r>
              <a:rPr sz="1350" b="1" spc="-82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baseline="6172" dirty="0">
                <a:solidFill>
                  <a:srgbClr val="231F20"/>
                </a:solidFill>
                <a:latin typeface="Arial"/>
                <a:cs typeface="Arial"/>
              </a:rPr>
              <a:t>9:00</a:t>
            </a:r>
            <a:r>
              <a:rPr sz="1350" b="1" spc="-82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82" baseline="6172" dirty="0">
                <a:solidFill>
                  <a:srgbClr val="231F20"/>
                </a:solidFill>
                <a:latin typeface="Arial"/>
                <a:cs typeface="Arial"/>
              </a:rPr>
              <a:t>AM</a:t>
            </a:r>
            <a:r>
              <a:rPr sz="1350" b="1" spc="-82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baseline="6172" dirty="0">
                <a:solidFill>
                  <a:srgbClr val="231F20"/>
                </a:solidFill>
                <a:latin typeface="Arial"/>
                <a:cs typeface="Arial"/>
              </a:rPr>
              <a:t>-</a:t>
            </a:r>
            <a:r>
              <a:rPr sz="1350" b="1" spc="-82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baseline="6172" dirty="0">
                <a:solidFill>
                  <a:srgbClr val="231F20"/>
                </a:solidFill>
                <a:latin typeface="Arial"/>
                <a:cs typeface="Arial"/>
              </a:rPr>
              <a:t>2:00</a:t>
            </a:r>
            <a:r>
              <a:rPr sz="1350" b="1" spc="-82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60" baseline="6172" dirty="0">
                <a:solidFill>
                  <a:srgbClr val="231F20"/>
                </a:solidFill>
                <a:latin typeface="Arial"/>
                <a:cs typeface="Arial"/>
              </a:rPr>
              <a:t>PM</a:t>
            </a:r>
            <a:endParaRPr sz="1350" baseline="6172">
              <a:latin typeface="Arial"/>
              <a:cs typeface="Arial"/>
            </a:endParaRPr>
          </a:p>
          <a:p>
            <a:pPr marL="137795">
              <a:lnSpc>
                <a:spcPct val="100000"/>
              </a:lnSpc>
              <a:spcBef>
                <a:spcPts val="620"/>
              </a:spcBef>
              <a:tabLst>
                <a:tab pos="1382395" algn="l"/>
                <a:tab pos="4848860" algn="l"/>
                <a:tab pos="6855459" algn="l"/>
              </a:tabLst>
            </a:pPr>
            <a:r>
              <a:rPr sz="900" b="1" spc="20" dirty="0">
                <a:solidFill>
                  <a:srgbClr val="231F20"/>
                </a:solidFill>
                <a:latin typeface="Arial"/>
                <a:cs typeface="Arial"/>
              </a:rPr>
              <a:t>Carolina	</a:t>
            </a:r>
            <a:r>
              <a:rPr sz="900" b="1" spc="-15" dirty="0">
                <a:solidFill>
                  <a:srgbClr val="231F20"/>
                </a:solidFill>
                <a:latin typeface="Arial"/>
                <a:cs typeface="Arial"/>
              </a:rPr>
              <a:t>VICTOR </a:t>
            </a:r>
            <a:r>
              <a:rPr sz="900" b="1" spc="-50" dirty="0">
                <a:solidFill>
                  <a:srgbClr val="231F20"/>
                </a:solidFill>
                <a:latin typeface="Arial"/>
                <a:cs typeface="Arial"/>
              </a:rPr>
              <a:t>TORRES</a:t>
            </a:r>
            <a:r>
              <a:rPr sz="9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5" dirty="0">
                <a:solidFill>
                  <a:srgbClr val="231F20"/>
                </a:solidFill>
                <a:latin typeface="Arial"/>
                <a:cs typeface="Arial"/>
              </a:rPr>
              <a:t>SANTO</a:t>
            </a:r>
            <a:r>
              <a:rPr sz="9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40" dirty="0">
                <a:solidFill>
                  <a:srgbClr val="231F20"/>
                </a:solidFill>
                <a:latin typeface="Arial"/>
                <a:cs typeface="Arial"/>
              </a:rPr>
              <a:t>DOMINGO	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(787)</a:t>
            </a:r>
            <a:r>
              <a:rPr sz="9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757-5075	</a:t>
            </a:r>
            <a:r>
              <a:rPr sz="1350" b="1" spc="-30" baseline="6172" dirty="0">
                <a:solidFill>
                  <a:srgbClr val="231F20"/>
                </a:solidFill>
                <a:latin typeface="Arial"/>
                <a:cs typeface="Arial"/>
              </a:rPr>
              <a:t>L-V </a:t>
            </a:r>
            <a:r>
              <a:rPr sz="1350" b="1" baseline="6172" dirty="0">
                <a:solidFill>
                  <a:srgbClr val="231F20"/>
                </a:solidFill>
                <a:latin typeface="Arial"/>
                <a:cs typeface="Arial"/>
              </a:rPr>
              <a:t>8:00 </a:t>
            </a:r>
            <a:r>
              <a:rPr sz="1350" b="1" spc="15" baseline="6172" dirty="0">
                <a:solidFill>
                  <a:srgbClr val="231F20"/>
                </a:solidFill>
                <a:latin typeface="Arial"/>
                <a:cs typeface="Arial"/>
              </a:rPr>
              <a:t>AM-1:00</a:t>
            </a:r>
            <a:r>
              <a:rPr sz="1350" b="1" spc="-240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60" baseline="6172" dirty="0">
                <a:solidFill>
                  <a:srgbClr val="231F20"/>
                </a:solidFill>
                <a:latin typeface="Arial"/>
                <a:cs typeface="Arial"/>
              </a:rPr>
              <a:t>PM</a:t>
            </a:r>
            <a:endParaRPr sz="1350" baseline="6172">
              <a:latin typeface="Arial"/>
              <a:cs typeface="Arial"/>
            </a:endParaRPr>
          </a:p>
          <a:p>
            <a:pPr marL="137795" marR="494030">
              <a:lnSpc>
                <a:spcPct val="175900"/>
              </a:lnSpc>
              <a:tabLst>
                <a:tab pos="1382395" algn="l"/>
                <a:tab pos="4848860" algn="l"/>
                <a:tab pos="6855459" algn="l"/>
              </a:tabLst>
            </a:pP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Ceiba	</a:t>
            </a:r>
            <a:r>
              <a:rPr sz="900" b="1" spc="-20" dirty="0">
                <a:solidFill>
                  <a:srgbClr val="231F20"/>
                </a:solidFill>
                <a:latin typeface="Arial"/>
                <a:cs typeface="Arial"/>
              </a:rPr>
              <a:t>CENTRO </a:t>
            </a:r>
            <a:r>
              <a:rPr sz="900" b="1" spc="-5" dirty="0">
                <a:solidFill>
                  <a:srgbClr val="231F20"/>
                </a:solidFill>
                <a:latin typeface="Arial"/>
                <a:cs typeface="Arial"/>
              </a:rPr>
              <a:t>DR. </a:t>
            </a:r>
            <a:r>
              <a:rPr sz="900" b="1" spc="-20" dirty="0">
                <a:solidFill>
                  <a:srgbClr val="231F20"/>
                </a:solidFill>
                <a:latin typeface="Arial"/>
                <a:cs typeface="Arial"/>
              </a:rPr>
              <a:t>ANGEL</a:t>
            </a:r>
            <a:r>
              <a:rPr sz="900" b="1" spc="-85" dirty="0">
                <a:solidFill>
                  <a:srgbClr val="231F20"/>
                </a:solidFill>
                <a:latin typeface="Arial"/>
                <a:cs typeface="Arial"/>
              </a:rPr>
              <a:t> S</a:t>
            </a:r>
            <a:r>
              <a:rPr sz="9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20" dirty="0">
                <a:solidFill>
                  <a:srgbClr val="231F20"/>
                </a:solidFill>
                <a:latin typeface="Arial"/>
                <a:cs typeface="Arial"/>
              </a:rPr>
              <a:t>MUNTANER	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(787)</a:t>
            </a:r>
            <a:r>
              <a:rPr sz="9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885-4446	</a:t>
            </a:r>
            <a:r>
              <a:rPr sz="1350" b="1" spc="60" baseline="12345" dirty="0">
                <a:solidFill>
                  <a:srgbClr val="231F20"/>
                </a:solidFill>
                <a:latin typeface="Arial"/>
                <a:cs typeface="Arial"/>
              </a:rPr>
              <a:t>Martes- </a:t>
            </a:r>
            <a:r>
              <a:rPr sz="1350" b="1" baseline="12345" dirty="0">
                <a:solidFill>
                  <a:srgbClr val="231F20"/>
                </a:solidFill>
                <a:latin typeface="Arial"/>
                <a:cs typeface="Arial"/>
              </a:rPr>
              <a:t>1:00 </a:t>
            </a:r>
            <a:r>
              <a:rPr sz="1350" b="1" spc="37" baseline="12345" dirty="0">
                <a:solidFill>
                  <a:srgbClr val="231F20"/>
                </a:solidFill>
                <a:latin typeface="Arial"/>
                <a:cs typeface="Arial"/>
              </a:rPr>
              <a:t>PM-4:00PM/</a:t>
            </a:r>
            <a:r>
              <a:rPr sz="1350" b="1" spc="-277" baseline="123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-30" baseline="12345" dirty="0">
                <a:solidFill>
                  <a:srgbClr val="231F20"/>
                </a:solidFill>
                <a:latin typeface="Arial"/>
                <a:cs typeface="Arial"/>
              </a:rPr>
              <a:t>Jueves</a:t>
            </a:r>
            <a:r>
              <a:rPr sz="1350" b="1" spc="-75" baseline="123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15" baseline="12345" dirty="0">
                <a:solidFill>
                  <a:srgbClr val="231F20"/>
                </a:solidFill>
                <a:latin typeface="Arial"/>
                <a:cs typeface="Arial"/>
              </a:rPr>
              <a:t>7:00AM-4:00PM </a:t>
            </a:r>
            <a:r>
              <a:rPr sz="1350" b="1" spc="-7" baseline="123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25" dirty="0">
                <a:solidFill>
                  <a:srgbClr val="231F20"/>
                </a:solidFill>
                <a:latin typeface="Arial"/>
                <a:cs typeface="Arial"/>
              </a:rPr>
              <a:t>Culebra	</a:t>
            </a:r>
            <a:r>
              <a:rPr sz="900" b="1" spc="-80" dirty="0">
                <a:solidFill>
                  <a:srgbClr val="231F20"/>
                </a:solidFill>
                <a:latin typeface="Arial"/>
                <a:cs typeface="Arial"/>
              </a:rPr>
              <a:t>CSC</a:t>
            </a:r>
            <a:r>
              <a:rPr sz="900" b="1" spc="-40" dirty="0">
                <a:solidFill>
                  <a:srgbClr val="231F20"/>
                </a:solidFill>
                <a:latin typeface="Arial"/>
                <a:cs typeface="Arial"/>
              </a:rPr>
              <a:t> CULEBRA	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(787)</a:t>
            </a:r>
            <a:r>
              <a:rPr sz="9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742-0001	</a:t>
            </a:r>
            <a:r>
              <a:rPr sz="1350" b="1" spc="-30" baseline="12345" dirty="0">
                <a:solidFill>
                  <a:srgbClr val="231F20"/>
                </a:solidFill>
                <a:latin typeface="Arial"/>
                <a:cs typeface="Arial"/>
              </a:rPr>
              <a:t>L-V </a:t>
            </a:r>
            <a:r>
              <a:rPr sz="1350" b="1" baseline="12345" dirty="0">
                <a:solidFill>
                  <a:srgbClr val="231F20"/>
                </a:solidFill>
                <a:latin typeface="Arial"/>
                <a:cs typeface="Arial"/>
              </a:rPr>
              <a:t>7:00 </a:t>
            </a:r>
            <a:r>
              <a:rPr sz="1350" b="1" spc="15" baseline="12345" dirty="0">
                <a:solidFill>
                  <a:srgbClr val="231F20"/>
                </a:solidFill>
                <a:latin typeface="Arial"/>
                <a:cs typeface="Arial"/>
              </a:rPr>
              <a:t>AM-4:30</a:t>
            </a:r>
            <a:r>
              <a:rPr sz="1350" b="1" spc="-240" baseline="123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60" baseline="12345" dirty="0">
                <a:solidFill>
                  <a:srgbClr val="231F20"/>
                </a:solidFill>
                <a:latin typeface="Arial"/>
                <a:cs typeface="Arial"/>
              </a:rPr>
              <a:t>PM</a:t>
            </a:r>
            <a:endParaRPr sz="1350" baseline="12345">
              <a:latin typeface="Arial"/>
              <a:cs typeface="Arial"/>
            </a:endParaRPr>
          </a:p>
          <a:p>
            <a:pPr marL="137795">
              <a:lnSpc>
                <a:spcPts val="840"/>
              </a:lnSpc>
              <a:spcBef>
                <a:spcPts val="819"/>
              </a:spcBef>
              <a:tabLst>
                <a:tab pos="1382395" algn="l"/>
                <a:tab pos="4848860" algn="l"/>
                <a:tab pos="6855459" algn="l"/>
              </a:tabLst>
            </a:pPr>
            <a:r>
              <a:rPr sz="900" b="1" spc="20" dirty="0">
                <a:solidFill>
                  <a:srgbClr val="231F20"/>
                </a:solidFill>
                <a:latin typeface="Arial"/>
                <a:cs typeface="Arial"/>
              </a:rPr>
              <a:t>Cupey/Trujillo</a:t>
            </a:r>
            <a:r>
              <a:rPr sz="9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25" dirty="0">
                <a:solidFill>
                  <a:srgbClr val="231F20"/>
                </a:solidFill>
                <a:latin typeface="Arial"/>
                <a:cs typeface="Arial"/>
              </a:rPr>
              <a:t>Alto	</a:t>
            </a:r>
            <a:r>
              <a:rPr sz="900" b="1" spc="-10" dirty="0">
                <a:solidFill>
                  <a:srgbClr val="231F20"/>
                </a:solidFill>
                <a:latin typeface="Arial"/>
                <a:cs typeface="Arial"/>
              </a:rPr>
              <a:t>GRUPO 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MEDICO</a:t>
            </a:r>
            <a:r>
              <a:rPr sz="900" b="1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5" dirty="0">
                <a:solidFill>
                  <a:srgbClr val="231F20"/>
                </a:solidFill>
                <a:latin typeface="Arial"/>
                <a:cs typeface="Arial"/>
              </a:rPr>
              <a:t>SAN</a:t>
            </a:r>
            <a:r>
              <a:rPr sz="9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30" dirty="0">
                <a:solidFill>
                  <a:srgbClr val="231F20"/>
                </a:solidFill>
                <a:latin typeface="Arial"/>
                <a:cs typeface="Arial"/>
              </a:rPr>
              <a:t>GERARDO	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(787) 293-2959 </a:t>
            </a:r>
            <a:r>
              <a:rPr sz="900" b="1" spc="135" dirty="0">
                <a:solidFill>
                  <a:srgbClr val="231F20"/>
                </a:solidFill>
                <a:latin typeface="Arial"/>
                <a:cs typeface="Arial"/>
              </a:rPr>
              <a:t>/</a:t>
            </a:r>
            <a:r>
              <a:rPr sz="900" b="1" spc="-1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(787)</a:t>
            </a:r>
            <a:r>
              <a:rPr sz="9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292-1836	</a:t>
            </a:r>
            <a:r>
              <a:rPr sz="1350" b="1" spc="15" baseline="18518" dirty="0">
                <a:solidFill>
                  <a:srgbClr val="231F20"/>
                </a:solidFill>
                <a:latin typeface="Arial"/>
                <a:cs typeface="Arial"/>
              </a:rPr>
              <a:t>Lunes</a:t>
            </a:r>
            <a:r>
              <a:rPr sz="1350" b="1" spc="-75" baseline="18518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44" baseline="18518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1350" b="1" spc="-75" baseline="18518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75" baseline="18518" dirty="0">
                <a:solidFill>
                  <a:srgbClr val="231F20"/>
                </a:solidFill>
                <a:latin typeface="Arial"/>
                <a:cs typeface="Arial"/>
              </a:rPr>
              <a:t>Martes</a:t>
            </a:r>
            <a:r>
              <a:rPr sz="1350" b="1" spc="-75" baseline="18518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baseline="18518" dirty="0">
                <a:solidFill>
                  <a:srgbClr val="231F20"/>
                </a:solidFill>
                <a:latin typeface="Arial"/>
                <a:cs typeface="Arial"/>
              </a:rPr>
              <a:t>8:00</a:t>
            </a:r>
            <a:r>
              <a:rPr sz="1350" b="1" spc="-75" baseline="18518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15" baseline="18518" dirty="0">
                <a:solidFill>
                  <a:srgbClr val="231F20"/>
                </a:solidFill>
                <a:latin typeface="Arial"/>
                <a:cs typeface="Arial"/>
              </a:rPr>
              <a:t>AM-1:00</a:t>
            </a:r>
            <a:r>
              <a:rPr sz="1350" b="1" spc="-75" baseline="18518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75" baseline="18518" dirty="0">
                <a:solidFill>
                  <a:srgbClr val="231F20"/>
                </a:solidFill>
                <a:latin typeface="Arial"/>
                <a:cs typeface="Arial"/>
              </a:rPr>
              <a:t>PM</a:t>
            </a:r>
            <a:r>
              <a:rPr sz="1350" b="1" spc="-75" baseline="18518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30" baseline="18518" dirty="0">
                <a:solidFill>
                  <a:srgbClr val="231F20"/>
                </a:solidFill>
                <a:latin typeface="Arial"/>
                <a:cs typeface="Arial"/>
              </a:rPr>
              <a:t>(Cupey)/Miercoles</a:t>
            </a:r>
            <a:endParaRPr sz="1350" baseline="18518">
              <a:latin typeface="Arial"/>
              <a:cs typeface="Arial"/>
            </a:endParaRPr>
          </a:p>
          <a:p>
            <a:pPr marR="1006475" algn="r">
              <a:lnSpc>
                <a:spcPts val="840"/>
              </a:lnSpc>
            </a:pPr>
            <a:r>
              <a:rPr sz="900" b="1" spc="30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9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20" dirty="0">
                <a:solidFill>
                  <a:srgbClr val="231F20"/>
                </a:solidFill>
                <a:latin typeface="Arial"/>
                <a:cs typeface="Arial"/>
              </a:rPr>
              <a:t>Jueves</a:t>
            </a:r>
            <a:r>
              <a:rPr sz="9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231F20"/>
                </a:solidFill>
                <a:latin typeface="Arial"/>
                <a:cs typeface="Arial"/>
              </a:rPr>
              <a:t>8:00</a:t>
            </a:r>
            <a:r>
              <a:rPr sz="9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AM-1:00</a:t>
            </a:r>
            <a:r>
              <a:rPr sz="9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50" dirty="0">
                <a:solidFill>
                  <a:srgbClr val="231F20"/>
                </a:solidFill>
                <a:latin typeface="Arial"/>
                <a:cs typeface="Arial"/>
              </a:rPr>
              <a:t>PM</a:t>
            </a:r>
            <a:r>
              <a:rPr sz="9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5" dirty="0">
                <a:solidFill>
                  <a:srgbClr val="231F20"/>
                </a:solidFill>
                <a:latin typeface="Arial"/>
                <a:cs typeface="Arial"/>
              </a:rPr>
              <a:t>(Trujillo</a:t>
            </a:r>
            <a:r>
              <a:rPr sz="900" b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5" dirty="0">
                <a:solidFill>
                  <a:srgbClr val="231F20"/>
                </a:solidFill>
                <a:latin typeface="Arial"/>
                <a:cs typeface="Arial"/>
              </a:rPr>
              <a:t>Alto)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400">
              <a:latin typeface="Times New Roman"/>
              <a:cs typeface="Times New Roman"/>
            </a:endParaRPr>
          </a:p>
          <a:p>
            <a:pPr marR="325755" algn="r">
              <a:lnSpc>
                <a:spcPct val="100000"/>
              </a:lnSpc>
            </a:pPr>
            <a:r>
              <a:rPr sz="700" b="1" spc="-190" dirty="0">
                <a:solidFill>
                  <a:srgbClr val="231F20"/>
                </a:solidFill>
                <a:latin typeface="Arial"/>
                <a:cs typeface="Arial"/>
              </a:rPr>
              <a:t>¿Ayuda                            </a:t>
            </a:r>
            <a:r>
              <a:rPr sz="700" b="1" spc="-195" dirty="0">
                <a:solidFill>
                  <a:srgbClr val="231F20"/>
                </a:solidFill>
                <a:latin typeface="Arial"/>
                <a:cs typeface="Arial"/>
              </a:rPr>
              <a:t>con</a:t>
            </a:r>
            <a:r>
              <a:rPr sz="700" b="1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00" b="1" spc="-190" dirty="0">
                <a:solidFill>
                  <a:srgbClr val="231F20"/>
                </a:solidFill>
                <a:latin typeface="Arial"/>
                <a:cs typeface="Arial"/>
              </a:rPr>
              <a:t>su                            </a:t>
            </a:r>
            <a:r>
              <a:rPr sz="700" b="1" spc="-160" dirty="0">
                <a:solidFill>
                  <a:srgbClr val="231F20"/>
                </a:solidFill>
                <a:latin typeface="Arial"/>
                <a:cs typeface="Arial"/>
              </a:rPr>
              <a:t>Plan    </a:t>
            </a:r>
            <a:r>
              <a:rPr sz="700" b="1" spc="-180" dirty="0">
                <a:solidFill>
                  <a:srgbClr val="231F20"/>
                </a:solidFill>
                <a:latin typeface="Arial"/>
                <a:cs typeface="Arial"/>
              </a:rPr>
              <a:t>de         </a:t>
            </a:r>
            <a:r>
              <a:rPr sz="700" b="1" spc="-170" dirty="0">
                <a:solidFill>
                  <a:srgbClr val="231F20"/>
                </a:solidFill>
                <a:latin typeface="Arial"/>
                <a:cs typeface="Arial"/>
              </a:rPr>
              <a:t>Salud     </a:t>
            </a:r>
            <a:r>
              <a:rPr sz="700" b="1" spc="-145" dirty="0">
                <a:solidFill>
                  <a:srgbClr val="231F20"/>
                </a:solidFill>
                <a:latin typeface="Arial"/>
                <a:cs typeface="Arial"/>
              </a:rPr>
              <a:t>del </a:t>
            </a:r>
            <a:r>
              <a:rPr sz="700" b="1" spc="-1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00" b="1" spc="-180" dirty="0">
                <a:solidFill>
                  <a:srgbClr val="231F20"/>
                </a:solidFill>
                <a:latin typeface="Arial"/>
                <a:cs typeface="Arial"/>
              </a:rPr>
              <a:t>Gobierno?</a:t>
            </a:r>
            <a:endParaRPr sz="700">
              <a:latin typeface="Arial"/>
              <a:cs typeface="Arial"/>
            </a:endParaRPr>
          </a:p>
          <a:p>
            <a:pPr marL="374015">
              <a:lnSpc>
                <a:spcPts val="3010"/>
              </a:lnSpc>
              <a:spcBef>
                <a:spcPts val="395"/>
              </a:spcBef>
            </a:pPr>
            <a:r>
              <a:rPr sz="2700" b="1" spc="15" dirty="0">
                <a:solidFill>
                  <a:srgbClr val="FFFFFF"/>
                </a:solidFill>
                <a:latin typeface="Arial"/>
                <a:cs typeface="Arial"/>
              </a:rPr>
              <a:t>Región</a:t>
            </a:r>
            <a:r>
              <a:rPr sz="2700" b="1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00" b="1" spc="120" dirty="0">
                <a:solidFill>
                  <a:srgbClr val="FFFFFF"/>
                </a:solidFill>
                <a:latin typeface="Arial"/>
                <a:cs typeface="Arial"/>
              </a:rPr>
              <a:t>Noreste</a:t>
            </a:r>
            <a:endParaRPr sz="2700">
              <a:latin typeface="Arial"/>
              <a:cs typeface="Arial"/>
            </a:endParaRPr>
          </a:p>
          <a:p>
            <a:pPr marR="304800" algn="r">
              <a:lnSpc>
                <a:spcPts val="480"/>
              </a:lnSpc>
            </a:pPr>
            <a:r>
              <a:rPr sz="600" spc="20" dirty="0">
                <a:solidFill>
                  <a:srgbClr val="231F20"/>
                </a:solidFill>
                <a:latin typeface="Gotham-Book"/>
                <a:cs typeface="Gotham-Book"/>
              </a:rPr>
              <a:t>Línea </a:t>
            </a:r>
            <a:r>
              <a:rPr sz="600" spc="10" dirty="0">
                <a:solidFill>
                  <a:srgbClr val="231F20"/>
                </a:solidFill>
                <a:latin typeface="Gotham-Book"/>
                <a:cs typeface="Gotham-Book"/>
              </a:rPr>
              <a:t>libre </a:t>
            </a:r>
            <a:r>
              <a:rPr sz="600" spc="20" dirty="0">
                <a:solidFill>
                  <a:srgbClr val="231F20"/>
                </a:solidFill>
                <a:latin typeface="Gotham-Book"/>
                <a:cs typeface="Gotham-Book"/>
              </a:rPr>
              <a:t>de</a:t>
            </a:r>
            <a:r>
              <a:rPr sz="600" spc="-35" dirty="0">
                <a:solidFill>
                  <a:srgbClr val="231F20"/>
                </a:solidFill>
                <a:latin typeface="Gotham-Book"/>
                <a:cs typeface="Gotham-Book"/>
              </a:rPr>
              <a:t> </a:t>
            </a:r>
            <a:r>
              <a:rPr sz="600" spc="15" dirty="0">
                <a:solidFill>
                  <a:srgbClr val="231F20"/>
                </a:solidFill>
                <a:latin typeface="Gotham-Book"/>
                <a:cs typeface="Gotham-Book"/>
              </a:rPr>
              <a:t>cargos</a:t>
            </a:r>
            <a:endParaRPr sz="600">
              <a:latin typeface="Gotham-Book"/>
              <a:cs typeface="Gotham-Book"/>
            </a:endParaRPr>
          </a:p>
          <a:p>
            <a:pPr marR="252095" algn="r">
              <a:lnSpc>
                <a:spcPts val="1130"/>
              </a:lnSpc>
            </a:pPr>
            <a:r>
              <a:rPr sz="900" b="1" spc="-5" dirty="0">
                <a:solidFill>
                  <a:srgbClr val="231F20"/>
                </a:solidFill>
                <a:latin typeface="Gotham"/>
                <a:cs typeface="Gotham"/>
              </a:rPr>
              <a:t>1-800-981-</a:t>
            </a:r>
            <a:r>
              <a:rPr sz="900" b="1" spc="-15" dirty="0">
                <a:solidFill>
                  <a:srgbClr val="231F20"/>
                </a:solidFill>
                <a:latin typeface="Gotham"/>
                <a:cs typeface="Gotham"/>
              </a:rPr>
              <a:t>2</a:t>
            </a:r>
            <a:r>
              <a:rPr sz="900" b="1" spc="-25" dirty="0">
                <a:solidFill>
                  <a:srgbClr val="231F20"/>
                </a:solidFill>
                <a:latin typeface="Gotham"/>
                <a:cs typeface="Gotham"/>
              </a:rPr>
              <a:t>7</a:t>
            </a:r>
            <a:r>
              <a:rPr sz="900" b="1" spc="-30" dirty="0">
                <a:solidFill>
                  <a:srgbClr val="231F20"/>
                </a:solidFill>
                <a:latin typeface="Gotham"/>
                <a:cs typeface="Gotham"/>
              </a:rPr>
              <a:t>3</a:t>
            </a:r>
            <a:r>
              <a:rPr sz="900" b="1" spc="-5" dirty="0">
                <a:solidFill>
                  <a:srgbClr val="231F20"/>
                </a:solidFill>
                <a:latin typeface="Gotham"/>
                <a:cs typeface="Gotham"/>
              </a:rPr>
              <a:t>7</a:t>
            </a:r>
            <a:endParaRPr sz="900">
              <a:latin typeface="Gotham"/>
              <a:cs typeface="Gotham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0" y="0"/>
            <a:ext cx="10058400" cy="77347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0"/>
            <a:ext cx="10058400" cy="737513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0" y="5425033"/>
            <a:ext cx="10058400" cy="234736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43414" y="299074"/>
            <a:ext cx="2012505" cy="82919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0" y="2006955"/>
            <a:ext cx="10058400" cy="5765800"/>
          </a:xfrm>
          <a:custGeom>
            <a:avLst/>
            <a:gdLst/>
            <a:ahLst/>
            <a:cxnLst/>
            <a:rect l="l" t="t" r="r" b="b"/>
            <a:pathLst>
              <a:path w="10058400" h="5765800">
                <a:moveTo>
                  <a:pt x="0" y="5765444"/>
                </a:moveTo>
                <a:lnTo>
                  <a:pt x="10058400" y="5765444"/>
                </a:lnTo>
                <a:lnTo>
                  <a:pt x="10058400" y="0"/>
                </a:lnTo>
                <a:lnTo>
                  <a:pt x="0" y="0"/>
                </a:lnTo>
                <a:lnTo>
                  <a:pt x="0" y="576544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0" y="6791083"/>
            <a:ext cx="6486639" cy="80601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 txBox="1"/>
          <p:nvPr/>
        </p:nvSpPr>
        <p:spPr>
          <a:xfrm>
            <a:off x="361900" y="6924902"/>
            <a:ext cx="3295700" cy="471283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lang="en-US" sz="2700" b="1" spc="15" smtClean="0">
                <a:solidFill>
                  <a:srgbClr val="FFFFFF"/>
                </a:solidFill>
                <a:latin typeface="Arial"/>
                <a:cs typeface="Arial"/>
              </a:rPr>
              <a:t>Northeast </a:t>
            </a:r>
            <a:r>
              <a:rPr lang="en-US" sz="2700" b="1" spc="15" dirty="0" smtClean="0">
                <a:solidFill>
                  <a:srgbClr val="FFFFFF"/>
                </a:solidFill>
                <a:latin typeface="Arial"/>
                <a:cs typeface="Arial"/>
              </a:rPr>
              <a:t>Region</a:t>
            </a:r>
            <a:r>
              <a:rPr lang="en-US" sz="2800" dirty="0" smtClean="0"/>
              <a:t> </a:t>
            </a:r>
            <a:endParaRPr lang="en-US" sz="2700" b="1" spc="15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02" name="Title 101"/>
          <p:cNvSpPr>
            <a:spLocks noGrp="1"/>
          </p:cNvSpPr>
          <p:nvPr>
            <p:ph type="title"/>
          </p:nvPr>
        </p:nvSpPr>
        <p:spPr>
          <a:xfrm>
            <a:off x="325551" y="460492"/>
            <a:ext cx="9407296" cy="377026"/>
          </a:xfrm>
        </p:spPr>
        <p:txBody>
          <a:bodyPr/>
          <a:lstStyle/>
          <a:p>
            <a:pPr algn="r"/>
            <a:r>
              <a:rPr lang="en-US" spc="-30" dirty="0" smtClean="0"/>
              <a:t>MONTHLY ACTIVITIES CALENDAR</a:t>
            </a:r>
            <a:endParaRPr lang="en-US" dirty="0"/>
          </a:p>
        </p:txBody>
      </p:sp>
      <p:pic>
        <p:nvPicPr>
          <p:cNvPr id="22" name="Picture 21" descr="logo MMMH ASES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909" y="6705600"/>
            <a:ext cx="2565091" cy="990600"/>
          </a:xfrm>
          <a:prstGeom prst="rect">
            <a:avLst/>
          </a:prstGeom>
        </p:spPr>
      </p:pic>
      <p:graphicFrame>
        <p:nvGraphicFramePr>
          <p:cNvPr id="29" name="object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1689041"/>
              </p:ext>
            </p:extLst>
          </p:nvPr>
        </p:nvGraphicFramePr>
        <p:xfrm>
          <a:off x="-6350" y="1828800"/>
          <a:ext cx="10058398" cy="113287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11350"/>
                <a:gridCol w="1295400"/>
                <a:gridCol w="1524000"/>
                <a:gridCol w="3657600"/>
                <a:gridCol w="1670048"/>
              </a:tblGrid>
              <a:tr h="283082">
                <a:tc>
                  <a:txBody>
                    <a:bodyPr/>
                    <a:lstStyle/>
                    <a:p>
                      <a:pPr marL="135255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lang="en-US" sz="1150" b="1" spc="15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NAME</a:t>
                      </a:r>
                      <a:r>
                        <a:rPr lang="en-US" sz="1150" b="1" spc="15" baseline="0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EVENT</a:t>
                      </a:r>
                      <a:endParaRPr sz="1150" dirty="0">
                        <a:latin typeface="Arial"/>
                        <a:cs typeface="Arial"/>
                      </a:endParaRPr>
                    </a:p>
                  </a:txBody>
                  <a:tcPr marL="0" marR="0" marT="48895" marB="0">
                    <a:solidFill>
                      <a:srgbClr val="F15D22"/>
                    </a:solidFill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lang="en-US" sz="1150" b="1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DAY</a:t>
                      </a:r>
                      <a:endParaRPr sz="1150" b="1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0" marR="0" marT="48895" marB="0">
                    <a:solidFill>
                      <a:srgbClr val="F15D22"/>
                    </a:solidFill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lang="en-US" sz="1150" b="1" spc="-55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TIME</a:t>
                      </a:r>
                      <a:endParaRPr sz="1150" dirty="0">
                        <a:latin typeface="Arial"/>
                        <a:cs typeface="Arial"/>
                      </a:endParaRPr>
                    </a:p>
                  </a:txBody>
                  <a:tcPr marL="0" marR="0" marT="48895" marB="0">
                    <a:solidFill>
                      <a:srgbClr val="F15D22"/>
                    </a:solidFill>
                  </a:tcPr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lang="en-US" sz="1150" b="1" spc="-25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VENUE</a:t>
                      </a:r>
                      <a:endParaRPr sz="1150" dirty="0">
                        <a:latin typeface="Arial"/>
                        <a:cs typeface="Arial"/>
                      </a:endParaRPr>
                    </a:p>
                  </a:txBody>
                  <a:tcPr marL="0" marR="0" marT="48895" marB="0"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15D22"/>
                    </a:solidFill>
                  </a:tcPr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lang="en-US" sz="1150" b="1" dirty="0" smtClean="0">
                          <a:latin typeface="Arial"/>
                          <a:cs typeface="Arial"/>
                        </a:rPr>
                        <a:t>DESCRIPTION</a:t>
                      </a:r>
                      <a:endParaRPr sz="1150" b="1" dirty="0">
                        <a:latin typeface="Arial"/>
                        <a:cs typeface="Arial"/>
                      </a:endParaRPr>
                    </a:p>
                  </a:txBody>
                  <a:tcPr marL="0" marR="0" marT="48895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15D22"/>
                    </a:solidFill>
                  </a:tcPr>
                </a:tc>
              </a:tr>
              <a:tr h="244195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Flu/ Integrated Model</a:t>
                      </a:r>
                    </a:p>
                  </a:txBody>
                  <a:tcPr marL="9525" marR="9525" marT="9525" marB="0"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01/30/2018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10:30AM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N23 Grupo </a:t>
                      </a:r>
                      <a:r>
                        <a:rPr 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Empresas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de </a:t>
                      </a:r>
                      <a:r>
                        <a:rPr 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Salud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-Carolina Shopping Court Suite 201  2do </a:t>
                      </a:r>
                      <a:r>
                        <a:rPr 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Nivel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Carolina, PR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lang="en-US" sz="800" dirty="0" smtClean="0">
                          <a:latin typeface="+mj-lt"/>
                          <a:cs typeface="Arial"/>
                        </a:rPr>
                        <a:t>Educational</a:t>
                      </a:r>
                      <a:r>
                        <a:rPr lang="en-US" sz="800" baseline="0" dirty="0" smtClean="0">
                          <a:latin typeface="+mj-lt"/>
                          <a:cs typeface="Arial"/>
                        </a:rPr>
                        <a:t> Activity</a:t>
                      </a:r>
                      <a:endParaRPr sz="800" dirty="0">
                        <a:latin typeface="+mj-lt"/>
                        <a:cs typeface="Arial"/>
                      </a:endParaRPr>
                    </a:p>
                  </a:txBody>
                  <a:tcPr marL="0" marR="0" marT="52704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673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Leptospirosis / Integrated Model</a:t>
                      </a:r>
                    </a:p>
                  </a:txBody>
                  <a:tcPr marL="9525" marR="9525" marT="9525" marB="0"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01/30/2018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10:40AM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Clínica Multidisciplinaria INSPIRA Loíza-Plaza del Norte Shopping Center Carr 3 Loíza, PR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lang="en-US" sz="800" dirty="0" smtClean="0">
                          <a:latin typeface="+mj-lt"/>
                          <a:cs typeface="Arial"/>
                        </a:rPr>
                        <a:t>Educational</a:t>
                      </a:r>
                      <a:r>
                        <a:rPr lang="en-US" sz="800" baseline="0" dirty="0" smtClean="0">
                          <a:latin typeface="+mj-lt"/>
                          <a:cs typeface="Arial"/>
                        </a:rPr>
                        <a:t> Activity</a:t>
                      </a:r>
                      <a:endParaRPr lang="en-US" sz="800" dirty="0">
                        <a:latin typeface="+mj-lt"/>
                        <a:cs typeface="Arial"/>
                      </a:endParaRPr>
                    </a:p>
                  </a:txBody>
                  <a:tcPr marL="0" marR="0" marT="1778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754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Food and Water Safety/ Integrated Model </a:t>
                      </a:r>
                      <a:b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</a:b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01/30/2018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11:00AM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Clínica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Multidisciplinaria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INSPIRA </a:t>
                      </a:r>
                      <a:r>
                        <a:rPr 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Loíza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-Plaza del Norte Shopping Center </a:t>
                      </a:r>
                      <a:r>
                        <a:rPr 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Carr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3 </a:t>
                      </a:r>
                      <a:r>
                        <a:rPr 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Loíza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, PR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lang="en-US" sz="800" dirty="0" smtClean="0">
                          <a:latin typeface="+mj-lt"/>
                          <a:cs typeface="Arial"/>
                        </a:rPr>
                        <a:t>Educational</a:t>
                      </a:r>
                      <a:r>
                        <a:rPr lang="en-US" sz="800" baseline="0" dirty="0" smtClean="0">
                          <a:latin typeface="+mj-lt"/>
                          <a:cs typeface="Arial"/>
                        </a:rPr>
                        <a:t> Activity</a:t>
                      </a:r>
                      <a:endParaRPr lang="en-US" sz="800" dirty="0">
                        <a:latin typeface="+mj-lt"/>
                        <a:cs typeface="Arial"/>
                      </a:endParaRPr>
                    </a:p>
                  </a:txBody>
                  <a:tcPr marL="0" marR="0" marT="2413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228600" y="6172200"/>
            <a:ext cx="9525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300" b="1" dirty="0" err="1" smtClean="0">
                <a:latin typeface="Arial"/>
                <a:cs typeface="Arial"/>
              </a:rPr>
              <a:t>Activities</a:t>
            </a:r>
            <a:r>
              <a:rPr lang="es-ES_tradnl" sz="1300" b="1" dirty="0" smtClean="0">
                <a:latin typeface="Arial"/>
                <a:cs typeface="Arial"/>
              </a:rPr>
              <a:t> </a:t>
            </a:r>
            <a:r>
              <a:rPr lang="es-ES_tradnl" sz="1300" b="1" dirty="0" err="1" smtClean="0">
                <a:latin typeface="Arial"/>
                <a:cs typeface="Arial"/>
              </a:rPr>
              <a:t>subject</a:t>
            </a:r>
            <a:r>
              <a:rPr lang="es-ES_tradnl" sz="1300" b="1" dirty="0" smtClean="0">
                <a:latin typeface="Arial"/>
                <a:cs typeface="Arial"/>
              </a:rPr>
              <a:t> to </a:t>
            </a:r>
            <a:r>
              <a:rPr lang="es-ES_tradnl" sz="1300" b="1" dirty="0" err="1" smtClean="0">
                <a:latin typeface="Arial"/>
                <a:cs typeface="Arial"/>
              </a:rPr>
              <a:t>change</a:t>
            </a:r>
            <a:r>
              <a:rPr lang="es-ES_tradnl" sz="1300" b="1" dirty="0" smtClean="0">
                <a:latin typeface="Arial"/>
                <a:cs typeface="Arial"/>
              </a:rPr>
              <a:t>. </a:t>
            </a:r>
            <a:r>
              <a:rPr lang="es-ES_tradnl" sz="1300" b="1" dirty="0" err="1" smtClean="0">
                <a:latin typeface="Arial"/>
                <a:cs typeface="Arial"/>
              </a:rPr>
              <a:t>Contact</a:t>
            </a:r>
            <a:r>
              <a:rPr lang="es-ES_tradnl" sz="1300" b="1" dirty="0" smtClean="0">
                <a:latin typeface="Arial"/>
                <a:cs typeface="Arial"/>
              </a:rPr>
              <a:t> </a:t>
            </a:r>
            <a:r>
              <a:rPr lang="es-PR" sz="1400" b="1" dirty="0" err="1" smtClean="0"/>
              <a:t>Enrollee</a:t>
            </a:r>
            <a:r>
              <a:rPr lang="es-PR" sz="1400" b="1" dirty="0" smtClean="0"/>
              <a:t> </a:t>
            </a:r>
            <a:r>
              <a:rPr lang="es-PR" sz="1400" b="1" dirty="0" err="1" smtClean="0"/>
              <a:t>Services</a:t>
            </a:r>
            <a:r>
              <a:rPr lang="es-PR" sz="1400" b="1" dirty="0" smtClean="0"/>
              <a:t> </a:t>
            </a:r>
            <a:r>
              <a:rPr lang="es-PR" sz="1400" b="1" dirty="0" err="1" smtClean="0"/>
              <a:t>for</a:t>
            </a:r>
            <a:r>
              <a:rPr lang="es-PR" sz="1400" b="1" dirty="0" smtClean="0"/>
              <a:t> </a:t>
            </a:r>
            <a:r>
              <a:rPr lang="es-PR" sz="1400" b="1" dirty="0" err="1" smtClean="0"/>
              <a:t>confirmation</a:t>
            </a:r>
            <a:endParaRPr lang="es-ES_tradnl" sz="1300" b="1" dirty="0">
              <a:latin typeface="Arial"/>
              <a:cs typeface="Arial"/>
            </a:endParaRPr>
          </a:p>
          <a:p>
            <a:r>
              <a:rPr lang="es-ES_tradnl" sz="1200" dirty="0">
                <a:latin typeface="Arial"/>
                <a:cs typeface="Arial"/>
              </a:rPr>
              <a:t>1-844-336-3331 </a:t>
            </a:r>
            <a:r>
              <a:rPr lang="es-ES_tradnl" sz="1200" dirty="0" smtClean="0">
                <a:latin typeface="Arial"/>
                <a:cs typeface="Arial"/>
              </a:rPr>
              <a:t>(</a:t>
            </a:r>
            <a:r>
              <a:rPr lang="es-ES_tradnl" sz="1200" dirty="0" err="1" smtClean="0">
                <a:latin typeface="Arial"/>
                <a:cs typeface="Arial"/>
              </a:rPr>
              <a:t>toll</a:t>
            </a:r>
            <a:r>
              <a:rPr lang="es-ES_tradnl" sz="1200" dirty="0" smtClean="0">
                <a:latin typeface="Arial"/>
                <a:cs typeface="Arial"/>
              </a:rPr>
              <a:t> free), 787</a:t>
            </a:r>
            <a:r>
              <a:rPr lang="es-ES_tradnl" sz="1200" dirty="0">
                <a:latin typeface="Arial"/>
                <a:cs typeface="Arial"/>
              </a:rPr>
              <a:t>-999-4411 TTY </a:t>
            </a:r>
            <a:r>
              <a:rPr lang="es-ES_tradnl" sz="1200" dirty="0" smtClean="0">
                <a:latin typeface="Arial"/>
                <a:cs typeface="Arial"/>
              </a:rPr>
              <a:t>(</a:t>
            </a:r>
            <a:r>
              <a:rPr lang="es-ES_tradnl" sz="1200" dirty="0" err="1" smtClean="0">
                <a:latin typeface="Arial"/>
                <a:cs typeface="Arial"/>
              </a:rPr>
              <a:t>hearing</a:t>
            </a:r>
            <a:r>
              <a:rPr lang="es-ES_tradnl" sz="1200" dirty="0" smtClean="0">
                <a:latin typeface="Arial"/>
                <a:cs typeface="Arial"/>
              </a:rPr>
              <a:t> </a:t>
            </a:r>
            <a:r>
              <a:rPr lang="es-ES_tradnl" sz="1200" dirty="0" err="1" smtClean="0">
                <a:latin typeface="Arial"/>
                <a:cs typeface="Arial"/>
              </a:rPr>
              <a:t>impaired</a:t>
            </a:r>
            <a:r>
              <a:rPr lang="es-ES_tradnl" sz="1200" dirty="0" smtClean="0">
                <a:latin typeface="Arial"/>
                <a:cs typeface="Arial"/>
              </a:rPr>
              <a:t>)</a:t>
            </a:r>
            <a:r>
              <a:rPr lang="es-ES_tradnl" sz="1200" dirty="0">
                <a:latin typeface="Arial"/>
                <a:cs typeface="Arial"/>
              </a:rPr>
              <a:t> </a:t>
            </a:r>
            <a:r>
              <a:rPr lang="es-ES_tradnl" sz="1200" dirty="0" smtClean="0">
                <a:latin typeface="Arial"/>
                <a:cs typeface="Arial"/>
              </a:rPr>
              <a:t>de </a:t>
            </a:r>
            <a:r>
              <a:rPr lang="es-ES_tradnl" sz="1200" dirty="0" err="1" smtClean="0">
                <a:latin typeface="Arial"/>
                <a:cs typeface="Arial"/>
              </a:rPr>
              <a:t>Monday</a:t>
            </a:r>
            <a:r>
              <a:rPr lang="es-ES_tradnl" sz="1200" dirty="0" smtClean="0">
                <a:latin typeface="Arial"/>
                <a:cs typeface="Arial"/>
              </a:rPr>
              <a:t> </a:t>
            </a:r>
            <a:r>
              <a:rPr lang="es-ES_tradnl" sz="1200" dirty="0" err="1" smtClean="0">
                <a:latin typeface="Arial"/>
                <a:cs typeface="Arial"/>
              </a:rPr>
              <a:t>through</a:t>
            </a:r>
            <a:r>
              <a:rPr lang="es-ES_tradnl" sz="1200" dirty="0" smtClean="0">
                <a:latin typeface="Arial"/>
                <a:cs typeface="Arial"/>
              </a:rPr>
              <a:t> Friday </a:t>
            </a:r>
            <a:r>
              <a:rPr lang="es-ES_tradnl" sz="1200" dirty="0">
                <a:latin typeface="Arial"/>
                <a:cs typeface="Arial"/>
              </a:rPr>
              <a:t>7:00 a.m. </a:t>
            </a:r>
            <a:r>
              <a:rPr lang="es-ES_tradnl" sz="1200" dirty="0" smtClean="0">
                <a:latin typeface="Arial"/>
                <a:cs typeface="Arial"/>
              </a:rPr>
              <a:t>to  </a:t>
            </a:r>
            <a:r>
              <a:rPr lang="es-ES_tradnl" sz="1200" dirty="0">
                <a:latin typeface="Arial"/>
                <a:cs typeface="Arial"/>
              </a:rPr>
              <a:t>7:00 p.m.</a:t>
            </a:r>
          </a:p>
          <a:p>
            <a:endParaRPr lang="en-US" sz="1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714534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1723872"/>
            <a:ext cx="10058400" cy="28321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35255">
              <a:lnSpc>
                <a:spcPct val="100000"/>
              </a:lnSpc>
              <a:spcBef>
                <a:spcPts val="185"/>
              </a:spcBef>
              <a:tabLst>
                <a:tab pos="1382395" algn="l"/>
                <a:tab pos="4844415" algn="l"/>
                <a:tab pos="6835775" algn="l"/>
              </a:tabLst>
            </a:pPr>
            <a:r>
              <a:rPr sz="1150" b="1" spc="15" dirty="0">
                <a:solidFill>
                  <a:srgbClr val="231F20"/>
                </a:solidFill>
                <a:latin typeface="Arial"/>
                <a:cs typeface="Arial"/>
              </a:rPr>
              <a:t>MUNICIPIO	</a:t>
            </a:r>
            <a:r>
              <a:rPr sz="1150" b="1" spc="-20" dirty="0">
                <a:solidFill>
                  <a:srgbClr val="231F20"/>
                </a:solidFill>
                <a:latin typeface="Arial"/>
                <a:cs typeface="Arial"/>
              </a:rPr>
              <a:t>NOMBRE </a:t>
            </a:r>
            <a:r>
              <a:rPr sz="1150" b="1" spc="-60" dirty="0">
                <a:solidFill>
                  <a:srgbClr val="231F20"/>
                </a:solidFill>
                <a:latin typeface="Arial"/>
                <a:cs typeface="Arial"/>
              </a:rPr>
              <a:t>DE </a:t>
            </a:r>
            <a:r>
              <a:rPr sz="1150" b="1" spc="-55" dirty="0">
                <a:solidFill>
                  <a:srgbClr val="231F20"/>
                </a:solidFill>
                <a:latin typeface="Arial"/>
                <a:cs typeface="Arial"/>
              </a:rPr>
              <a:t>LA </a:t>
            </a:r>
            <a:r>
              <a:rPr sz="1150" b="1" spc="-30" dirty="0">
                <a:solidFill>
                  <a:srgbClr val="231F20"/>
                </a:solidFill>
                <a:latin typeface="Arial"/>
                <a:cs typeface="Arial"/>
              </a:rPr>
              <a:t>CLINICA </a:t>
            </a:r>
            <a:r>
              <a:rPr sz="1150" b="1" spc="155" dirty="0">
                <a:solidFill>
                  <a:srgbClr val="231F20"/>
                </a:solidFill>
                <a:latin typeface="Arial"/>
                <a:cs typeface="Arial"/>
              </a:rPr>
              <a:t>/</a:t>
            </a:r>
            <a:r>
              <a:rPr sz="1150" b="1" spc="-1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50" b="1" spc="-20" dirty="0">
                <a:solidFill>
                  <a:srgbClr val="231F20"/>
                </a:solidFill>
                <a:latin typeface="Arial"/>
                <a:cs typeface="Arial"/>
              </a:rPr>
              <a:t>TIPO </a:t>
            </a:r>
            <a:r>
              <a:rPr sz="1150" b="1" spc="-60" dirty="0">
                <a:solidFill>
                  <a:srgbClr val="231F20"/>
                </a:solidFill>
                <a:latin typeface="Arial"/>
                <a:cs typeface="Arial"/>
              </a:rPr>
              <a:t>DE </a:t>
            </a:r>
            <a:r>
              <a:rPr sz="1150" b="1" spc="-35" dirty="0">
                <a:solidFill>
                  <a:srgbClr val="231F20"/>
                </a:solidFill>
                <a:latin typeface="Arial"/>
                <a:cs typeface="Arial"/>
              </a:rPr>
              <a:t>FACILIDAD	</a:t>
            </a:r>
            <a:r>
              <a:rPr sz="1150" b="1" spc="-55" dirty="0">
                <a:solidFill>
                  <a:srgbClr val="231F20"/>
                </a:solidFill>
                <a:latin typeface="Arial"/>
                <a:cs typeface="Arial"/>
              </a:rPr>
              <a:t>TELÉFONO	</a:t>
            </a:r>
            <a:r>
              <a:rPr sz="1150" b="1" spc="-25" dirty="0">
                <a:solidFill>
                  <a:srgbClr val="231F20"/>
                </a:solidFill>
                <a:latin typeface="Arial"/>
                <a:cs typeface="Arial"/>
              </a:rPr>
              <a:t>HORARIO</a:t>
            </a:r>
            <a:endParaRPr sz="115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265770" y="1711523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0"/>
                </a:moveTo>
                <a:lnTo>
                  <a:pt x="0" y="12349"/>
                </a:lnTo>
              </a:path>
            </a:pathLst>
          </a:custGeom>
          <a:ln w="11010">
            <a:solidFill>
              <a:srgbClr val="F15D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22259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F15D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268234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F15D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293212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F15D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316492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F15D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341451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F15D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374408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F15D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398538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F15D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422668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F15D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446798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F15D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469831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F15D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730192" y="1711523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0"/>
                </a:moveTo>
                <a:lnTo>
                  <a:pt x="0" y="12349"/>
                </a:lnTo>
              </a:path>
            </a:pathLst>
          </a:custGeom>
          <a:ln w="11010">
            <a:solidFill>
              <a:srgbClr val="F15D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721636" y="1711523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0"/>
                </a:moveTo>
                <a:lnTo>
                  <a:pt x="0" y="12349"/>
                </a:lnTo>
              </a:path>
            </a:pathLst>
          </a:custGeom>
          <a:ln w="11010">
            <a:solidFill>
              <a:srgbClr val="F15D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6791058"/>
            <a:ext cx="6486652" cy="8060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0" y="1952370"/>
            <a:ext cx="10058400" cy="5820410"/>
          </a:xfrm>
          <a:prstGeom prst="rect">
            <a:avLst/>
          </a:prstGeom>
        </p:spPr>
        <p:txBody>
          <a:bodyPr vert="horz" wrap="square" lIns="0" tIns="82550" rIns="0" bIns="0" rtlCol="0">
            <a:spAutoFit/>
          </a:bodyPr>
          <a:lstStyle/>
          <a:p>
            <a:pPr marL="137795">
              <a:lnSpc>
                <a:spcPct val="100000"/>
              </a:lnSpc>
              <a:spcBef>
                <a:spcPts val="650"/>
              </a:spcBef>
              <a:tabLst>
                <a:tab pos="1382395" algn="l"/>
                <a:tab pos="4848860" algn="l"/>
                <a:tab pos="6855459" algn="l"/>
              </a:tabLst>
            </a:pPr>
            <a:r>
              <a:rPr sz="900" b="1" spc="35" dirty="0">
                <a:solidFill>
                  <a:srgbClr val="231F20"/>
                </a:solidFill>
                <a:latin typeface="Arial"/>
                <a:cs typeface="Arial"/>
              </a:rPr>
              <a:t>Bayamon	</a:t>
            </a:r>
            <a:r>
              <a:rPr sz="900" b="1" spc="-20" dirty="0">
                <a:solidFill>
                  <a:srgbClr val="231F20"/>
                </a:solidFill>
                <a:latin typeface="Arial"/>
                <a:cs typeface="Arial"/>
              </a:rPr>
              <a:t>CENTRO </a:t>
            </a:r>
            <a:r>
              <a:rPr sz="900" b="1" spc="-25" dirty="0">
                <a:solidFill>
                  <a:srgbClr val="231F20"/>
                </a:solidFill>
                <a:latin typeface="Arial"/>
                <a:cs typeface="Arial"/>
              </a:rPr>
              <a:t>DE </a:t>
            </a:r>
            <a:r>
              <a:rPr sz="900" b="1" spc="-35" dirty="0">
                <a:solidFill>
                  <a:srgbClr val="231F20"/>
                </a:solidFill>
                <a:latin typeface="Arial"/>
                <a:cs typeface="Arial"/>
              </a:rPr>
              <a:t>SERVICIOS</a:t>
            </a:r>
            <a:r>
              <a:rPr sz="900" b="1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25" dirty="0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sz="9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20" dirty="0">
                <a:solidFill>
                  <a:srgbClr val="231F20"/>
                </a:solidFill>
                <a:latin typeface="Arial"/>
                <a:cs typeface="Arial"/>
              </a:rPr>
              <a:t>SALUD	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(787)</a:t>
            </a:r>
            <a:r>
              <a:rPr sz="9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520-8449	</a:t>
            </a:r>
            <a:r>
              <a:rPr sz="900" b="1" spc="-20" dirty="0">
                <a:solidFill>
                  <a:srgbClr val="231F20"/>
                </a:solidFill>
                <a:latin typeface="Arial"/>
                <a:cs typeface="Arial"/>
              </a:rPr>
              <a:t>L-V</a:t>
            </a:r>
            <a:r>
              <a:rPr sz="900" b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231F20"/>
                </a:solidFill>
                <a:latin typeface="Arial"/>
                <a:cs typeface="Arial"/>
              </a:rPr>
              <a:t>8:00</a:t>
            </a:r>
            <a:r>
              <a:rPr sz="900" b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30" dirty="0">
                <a:solidFill>
                  <a:srgbClr val="231F20"/>
                </a:solidFill>
                <a:latin typeface="Arial"/>
                <a:cs typeface="Arial"/>
              </a:rPr>
              <a:t>AM-</a:t>
            </a:r>
            <a:r>
              <a:rPr sz="900" b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231F20"/>
                </a:solidFill>
                <a:latin typeface="Arial"/>
                <a:cs typeface="Arial"/>
              </a:rPr>
              <a:t>4:00</a:t>
            </a:r>
            <a:r>
              <a:rPr sz="900" b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40" dirty="0">
                <a:solidFill>
                  <a:srgbClr val="231F20"/>
                </a:solidFill>
                <a:latin typeface="Arial"/>
                <a:cs typeface="Arial"/>
              </a:rPr>
              <a:t>PM</a:t>
            </a:r>
            <a:endParaRPr sz="900">
              <a:latin typeface="Arial"/>
              <a:cs typeface="Arial"/>
            </a:endParaRPr>
          </a:p>
          <a:p>
            <a:pPr marL="137795">
              <a:lnSpc>
                <a:spcPts val="990"/>
              </a:lnSpc>
              <a:spcBef>
                <a:spcPts val="715"/>
              </a:spcBef>
              <a:tabLst>
                <a:tab pos="1382395" algn="l"/>
                <a:tab pos="4848860" algn="l"/>
                <a:tab pos="6855459" algn="l"/>
              </a:tabLst>
            </a:pPr>
            <a:r>
              <a:rPr sz="1350" b="1" spc="52" baseline="6172" dirty="0">
                <a:solidFill>
                  <a:srgbClr val="231F20"/>
                </a:solidFill>
                <a:latin typeface="Arial"/>
                <a:cs typeface="Arial"/>
              </a:rPr>
              <a:t>Bayamon	</a:t>
            </a:r>
            <a:r>
              <a:rPr sz="1350" b="1" spc="-30" baseline="6172" dirty="0">
                <a:solidFill>
                  <a:srgbClr val="231F20"/>
                </a:solidFill>
                <a:latin typeface="Arial"/>
                <a:cs typeface="Arial"/>
              </a:rPr>
              <a:t>CENTRO </a:t>
            </a:r>
            <a:r>
              <a:rPr sz="1350" b="1" spc="-22" baseline="6172" dirty="0">
                <a:solidFill>
                  <a:srgbClr val="231F20"/>
                </a:solidFill>
                <a:latin typeface="Arial"/>
                <a:cs typeface="Arial"/>
              </a:rPr>
              <a:t>PEDIATRICO </a:t>
            </a:r>
            <a:r>
              <a:rPr sz="1350" b="1" spc="-37" baseline="6172" dirty="0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sz="1350" b="1" spc="-120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15" baseline="6172" dirty="0">
                <a:solidFill>
                  <a:srgbClr val="231F20"/>
                </a:solidFill>
                <a:latin typeface="Arial"/>
                <a:cs typeface="Arial"/>
              </a:rPr>
              <a:t>RIO</a:t>
            </a:r>
            <a:r>
              <a:rPr sz="1350" b="1" spc="-60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67" baseline="6172" dirty="0">
                <a:solidFill>
                  <a:srgbClr val="231F20"/>
                </a:solidFill>
                <a:latin typeface="Arial"/>
                <a:cs typeface="Arial"/>
              </a:rPr>
              <a:t>HONDO	</a:t>
            </a:r>
            <a:r>
              <a:rPr sz="1350" b="1" spc="15" baseline="6172" dirty="0">
                <a:solidFill>
                  <a:srgbClr val="231F20"/>
                </a:solidFill>
                <a:latin typeface="Arial"/>
                <a:cs typeface="Arial"/>
              </a:rPr>
              <a:t>(787)780-1908	</a:t>
            </a:r>
            <a:r>
              <a:rPr sz="900" b="1" spc="30" dirty="0">
                <a:solidFill>
                  <a:srgbClr val="231F20"/>
                </a:solidFill>
                <a:latin typeface="Arial"/>
                <a:cs typeface="Arial"/>
              </a:rPr>
              <a:t>Dr.</a:t>
            </a:r>
            <a:r>
              <a:rPr sz="900" b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65" dirty="0">
                <a:solidFill>
                  <a:srgbClr val="231F20"/>
                </a:solidFill>
                <a:latin typeface="Arial"/>
                <a:cs typeface="Arial"/>
              </a:rPr>
              <a:t>Martín</a:t>
            </a:r>
            <a:r>
              <a:rPr sz="900" b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45" dirty="0">
                <a:solidFill>
                  <a:srgbClr val="231F20"/>
                </a:solidFill>
                <a:latin typeface="Arial"/>
                <a:cs typeface="Arial"/>
              </a:rPr>
              <a:t>Martinó-</a:t>
            </a:r>
            <a:r>
              <a:rPr sz="900" b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5" dirty="0">
                <a:solidFill>
                  <a:srgbClr val="231F20"/>
                </a:solidFill>
                <a:latin typeface="Arial"/>
                <a:cs typeface="Arial"/>
              </a:rPr>
              <a:t>L,M,M-7:30AM-4:00PM</a:t>
            </a:r>
            <a:endParaRPr sz="900">
              <a:latin typeface="Arial"/>
              <a:cs typeface="Arial"/>
            </a:endParaRPr>
          </a:p>
          <a:p>
            <a:pPr marR="419734" algn="r">
              <a:lnSpc>
                <a:spcPts val="900"/>
              </a:lnSpc>
            </a:pPr>
            <a:r>
              <a:rPr sz="900" b="1" spc="-5" dirty="0">
                <a:solidFill>
                  <a:srgbClr val="231F20"/>
                </a:solidFill>
                <a:latin typeface="Arial"/>
                <a:cs typeface="Arial"/>
              </a:rPr>
              <a:t>V- 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8:00-12:00PM/Vacunación-L-V</a:t>
            </a:r>
            <a:r>
              <a:rPr sz="900" b="1" spc="-1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7:30AM-11:00AM</a:t>
            </a:r>
            <a:endParaRPr sz="900">
              <a:latin typeface="Arial"/>
              <a:cs typeface="Arial"/>
            </a:endParaRPr>
          </a:p>
          <a:p>
            <a:pPr marL="6855459">
              <a:lnSpc>
                <a:spcPts val="990"/>
              </a:lnSpc>
            </a:pPr>
            <a:r>
              <a:rPr sz="900" b="1" spc="30" dirty="0">
                <a:solidFill>
                  <a:srgbClr val="231F20"/>
                </a:solidFill>
                <a:latin typeface="Arial"/>
                <a:cs typeface="Arial"/>
              </a:rPr>
              <a:t>Dr.</a:t>
            </a:r>
            <a:r>
              <a:rPr sz="9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50" dirty="0">
                <a:solidFill>
                  <a:srgbClr val="231F20"/>
                </a:solidFill>
                <a:latin typeface="Arial"/>
                <a:cs typeface="Arial"/>
              </a:rPr>
              <a:t>José</a:t>
            </a:r>
            <a:r>
              <a:rPr sz="9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40" dirty="0">
                <a:solidFill>
                  <a:srgbClr val="231F20"/>
                </a:solidFill>
                <a:latin typeface="Arial"/>
                <a:cs typeface="Arial"/>
              </a:rPr>
              <a:t>Martinó(orden</a:t>
            </a:r>
            <a:r>
              <a:rPr sz="9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35" dirty="0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sz="9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20" dirty="0">
                <a:solidFill>
                  <a:srgbClr val="231F20"/>
                </a:solidFill>
                <a:latin typeface="Arial"/>
                <a:cs typeface="Arial"/>
              </a:rPr>
              <a:t>llegada)</a:t>
            </a:r>
            <a:r>
              <a:rPr sz="9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231F20"/>
                </a:solidFill>
                <a:latin typeface="Arial"/>
                <a:cs typeface="Arial"/>
              </a:rPr>
              <a:t>L-V-8:30AM-2:00PM</a:t>
            </a:r>
            <a:endParaRPr sz="900">
              <a:latin typeface="Arial"/>
              <a:cs typeface="Arial"/>
            </a:endParaRPr>
          </a:p>
          <a:p>
            <a:pPr marL="137795" marR="2037714">
              <a:lnSpc>
                <a:spcPct val="185000"/>
              </a:lnSpc>
              <a:tabLst>
                <a:tab pos="1382395" algn="l"/>
                <a:tab pos="4848860" algn="l"/>
                <a:tab pos="6855459" algn="l"/>
              </a:tabLst>
            </a:pPr>
            <a:r>
              <a:rPr sz="900" b="1" spc="35" dirty="0">
                <a:solidFill>
                  <a:srgbClr val="231F20"/>
                </a:solidFill>
                <a:latin typeface="Arial"/>
                <a:cs typeface="Arial"/>
              </a:rPr>
              <a:t>Bayamon	</a:t>
            </a:r>
            <a:r>
              <a:rPr sz="900" b="1" spc="-5" dirty="0">
                <a:solidFill>
                  <a:srgbClr val="231F20"/>
                </a:solidFill>
                <a:latin typeface="Arial"/>
                <a:cs typeface="Arial"/>
              </a:rPr>
              <a:t>CLINICA </a:t>
            </a:r>
            <a:r>
              <a:rPr sz="900" b="1" spc="-25" dirty="0">
                <a:solidFill>
                  <a:srgbClr val="231F20"/>
                </a:solidFill>
                <a:latin typeface="Arial"/>
                <a:cs typeface="Arial"/>
              </a:rPr>
              <a:t>DE 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VACUNACION </a:t>
            </a:r>
            <a:r>
              <a:rPr sz="900" b="1" spc="-20" dirty="0">
                <a:solidFill>
                  <a:srgbClr val="231F20"/>
                </a:solidFill>
                <a:latin typeface="Arial"/>
                <a:cs typeface="Arial"/>
              </a:rPr>
              <a:t>CDT</a:t>
            </a:r>
            <a:r>
              <a:rPr sz="900" b="1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10" dirty="0">
                <a:solidFill>
                  <a:srgbClr val="231F20"/>
                </a:solidFill>
                <a:latin typeface="Arial"/>
                <a:cs typeface="Arial"/>
              </a:rPr>
              <a:t>GMSP,</a:t>
            </a:r>
            <a:r>
              <a:rPr sz="9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25" dirty="0">
                <a:solidFill>
                  <a:srgbClr val="231F20"/>
                </a:solidFill>
                <a:latin typeface="Arial"/>
                <a:cs typeface="Arial"/>
              </a:rPr>
              <a:t>INC	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(787)</a:t>
            </a:r>
            <a:r>
              <a:rPr sz="9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625-6129	</a:t>
            </a:r>
            <a:r>
              <a:rPr sz="1350" b="1" spc="-30" baseline="-12345" dirty="0">
                <a:solidFill>
                  <a:srgbClr val="231F20"/>
                </a:solidFill>
                <a:latin typeface="Arial"/>
                <a:cs typeface="Arial"/>
              </a:rPr>
              <a:t>L-V </a:t>
            </a:r>
            <a:r>
              <a:rPr sz="1350" b="1" baseline="-12345" dirty="0">
                <a:solidFill>
                  <a:srgbClr val="231F20"/>
                </a:solidFill>
                <a:latin typeface="Arial"/>
                <a:cs typeface="Arial"/>
              </a:rPr>
              <a:t>7:00</a:t>
            </a:r>
            <a:r>
              <a:rPr sz="1350" b="1" spc="-150" baseline="-123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15" baseline="-12345" dirty="0">
                <a:solidFill>
                  <a:srgbClr val="231F20"/>
                </a:solidFill>
                <a:latin typeface="Arial"/>
                <a:cs typeface="Arial"/>
              </a:rPr>
              <a:t>AM-2:00</a:t>
            </a:r>
            <a:r>
              <a:rPr sz="1350" b="1" spc="-89" baseline="-123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60" baseline="-12345" dirty="0">
                <a:solidFill>
                  <a:srgbClr val="231F20"/>
                </a:solidFill>
                <a:latin typeface="Arial"/>
                <a:cs typeface="Arial"/>
              </a:rPr>
              <a:t>PM </a:t>
            </a:r>
            <a:r>
              <a:rPr sz="1350" b="1" baseline="-123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52" baseline="6172" dirty="0">
                <a:solidFill>
                  <a:srgbClr val="231F20"/>
                </a:solidFill>
                <a:latin typeface="Arial"/>
                <a:cs typeface="Arial"/>
              </a:rPr>
              <a:t>Bayamon	</a:t>
            </a:r>
            <a:r>
              <a:rPr sz="1350" b="1" spc="22" baseline="6172" dirty="0">
                <a:solidFill>
                  <a:srgbClr val="231F20"/>
                </a:solidFill>
                <a:latin typeface="Arial"/>
                <a:cs typeface="Arial"/>
              </a:rPr>
              <a:t>NEW VISION</a:t>
            </a:r>
            <a:r>
              <a:rPr sz="1350" b="1" spc="-120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-7" baseline="6172" dirty="0">
                <a:solidFill>
                  <a:srgbClr val="231F20"/>
                </a:solidFill>
                <a:latin typeface="Arial"/>
                <a:cs typeface="Arial"/>
              </a:rPr>
              <a:t>MEDICAL</a:t>
            </a:r>
            <a:r>
              <a:rPr sz="1350" b="1" spc="-60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-7" baseline="6172" dirty="0">
                <a:solidFill>
                  <a:srgbClr val="231F20"/>
                </a:solidFill>
                <a:latin typeface="Arial"/>
                <a:cs typeface="Arial"/>
              </a:rPr>
              <a:t>DIAGNOSTIC	</a:t>
            </a:r>
            <a:r>
              <a:rPr sz="1350" b="1" spc="15" baseline="6172" dirty="0">
                <a:solidFill>
                  <a:srgbClr val="231F20"/>
                </a:solidFill>
                <a:latin typeface="Arial"/>
                <a:cs typeface="Arial"/>
              </a:rPr>
              <a:t>(787)778-5311</a:t>
            </a:r>
            <a:r>
              <a:rPr sz="1350" b="1" spc="-60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82" baseline="6172" dirty="0">
                <a:solidFill>
                  <a:srgbClr val="231F20"/>
                </a:solidFill>
                <a:latin typeface="Arial"/>
                <a:cs typeface="Arial"/>
              </a:rPr>
              <a:t>ext</a:t>
            </a:r>
            <a:r>
              <a:rPr sz="1350" b="1" spc="-60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30" baseline="6172" dirty="0">
                <a:solidFill>
                  <a:srgbClr val="231F20"/>
                </a:solidFill>
                <a:latin typeface="Arial"/>
                <a:cs typeface="Arial"/>
              </a:rPr>
              <a:t>213	</a:t>
            </a:r>
            <a:r>
              <a:rPr sz="900" b="1" spc="-20" dirty="0">
                <a:solidFill>
                  <a:srgbClr val="231F20"/>
                </a:solidFill>
                <a:latin typeface="Arial"/>
                <a:cs typeface="Arial"/>
              </a:rPr>
              <a:t>L-V</a:t>
            </a:r>
            <a:r>
              <a:rPr sz="900" b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231F20"/>
                </a:solidFill>
                <a:latin typeface="Arial"/>
                <a:cs typeface="Arial"/>
              </a:rPr>
              <a:t>7:00</a:t>
            </a:r>
            <a:r>
              <a:rPr sz="900" b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30" dirty="0">
                <a:solidFill>
                  <a:srgbClr val="231F20"/>
                </a:solidFill>
                <a:latin typeface="Arial"/>
                <a:cs typeface="Arial"/>
              </a:rPr>
              <a:t>AM-</a:t>
            </a:r>
            <a:r>
              <a:rPr sz="900" b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231F20"/>
                </a:solidFill>
                <a:latin typeface="Arial"/>
                <a:cs typeface="Arial"/>
              </a:rPr>
              <a:t>3:00</a:t>
            </a:r>
            <a:r>
              <a:rPr sz="900" b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40" dirty="0">
                <a:solidFill>
                  <a:srgbClr val="231F20"/>
                </a:solidFill>
                <a:latin typeface="Arial"/>
                <a:cs typeface="Arial"/>
              </a:rPr>
              <a:t>PM</a:t>
            </a:r>
            <a:endParaRPr sz="900">
              <a:latin typeface="Arial"/>
              <a:cs typeface="Arial"/>
            </a:endParaRPr>
          </a:p>
          <a:p>
            <a:pPr marL="137795">
              <a:lnSpc>
                <a:spcPct val="100000"/>
              </a:lnSpc>
              <a:spcBef>
                <a:spcPts val="720"/>
              </a:spcBef>
              <a:tabLst>
                <a:tab pos="1382395" algn="l"/>
                <a:tab pos="4848860" algn="l"/>
                <a:tab pos="6855459" algn="l"/>
              </a:tabLst>
            </a:pPr>
            <a:r>
              <a:rPr sz="900" b="1" spc="15" dirty="0">
                <a:solidFill>
                  <a:srgbClr val="231F20"/>
                </a:solidFill>
                <a:latin typeface="Arial"/>
                <a:cs typeface="Arial"/>
              </a:rPr>
              <a:t>Canovanas	</a:t>
            </a:r>
            <a:r>
              <a:rPr sz="900" b="1" spc="5" dirty="0">
                <a:solidFill>
                  <a:srgbClr val="231F20"/>
                </a:solidFill>
                <a:latin typeface="Arial"/>
                <a:cs typeface="Arial"/>
              </a:rPr>
              <a:t>S.M.</a:t>
            </a:r>
            <a:r>
              <a:rPr sz="9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5" dirty="0">
                <a:solidFill>
                  <a:srgbClr val="231F20"/>
                </a:solidFill>
                <a:latin typeface="Arial"/>
                <a:cs typeface="Arial"/>
              </a:rPr>
              <a:t>MEDICAL</a:t>
            </a:r>
            <a:r>
              <a:rPr sz="9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60" dirty="0">
                <a:solidFill>
                  <a:srgbClr val="231F20"/>
                </a:solidFill>
                <a:latin typeface="Arial"/>
                <a:cs typeface="Arial"/>
              </a:rPr>
              <a:t>SERVICES	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(787) 876-5000 </a:t>
            </a:r>
            <a:r>
              <a:rPr sz="900" b="1" spc="135" dirty="0">
                <a:solidFill>
                  <a:srgbClr val="231F20"/>
                </a:solidFill>
                <a:latin typeface="Arial"/>
                <a:cs typeface="Arial"/>
              </a:rPr>
              <a:t>/</a:t>
            </a:r>
            <a:r>
              <a:rPr sz="900" b="1" spc="-11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(787)</a:t>
            </a:r>
            <a:r>
              <a:rPr sz="9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957-0740	</a:t>
            </a:r>
            <a:r>
              <a:rPr sz="900" b="1" spc="-20" dirty="0">
                <a:solidFill>
                  <a:srgbClr val="231F20"/>
                </a:solidFill>
                <a:latin typeface="Arial"/>
                <a:cs typeface="Arial"/>
              </a:rPr>
              <a:t>L-V</a:t>
            </a:r>
            <a:r>
              <a:rPr sz="900" b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231F20"/>
                </a:solidFill>
                <a:latin typeface="Arial"/>
                <a:cs typeface="Arial"/>
              </a:rPr>
              <a:t>7:00</a:t>
            </a:r>
            <a:r>
              <a:rPr sz="900" b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30" dirty="0">
                <a:solidFill>
                  <a:srgbClr val="231F20"/>
                </a:solidFill>
                <a:latin typeface="Arial"/>
                <a:cs typeface="Arial"/>
              </a:rPr>
              <a:t>AM-</a:t>
            </a:r>
            <a:r>
              <a:rPr sz="900" b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231F20"/>
                </a:solidFill>
                <a:latin typeface="Arial"/>
                <a:cs typeface="Arial"/>
              </a:rPr>
              <a:t>3:00</a:t>
            </a:r>
            <a:r>
              <a:rPr sz="900" b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40" dirty="0">
                <a:solidFill>
                  <a:srgbClr val="231F20"/>
                </a:solidFill>
                <a:latin typeface="Arial"/>
                <a:cs typeface="Arial"/>
              </a:rPr>
              <a:t>PM</a:t>
            </a:r>
            <a:endParaRPr sz="900">
              <a:latin typeface="Arial"/>
              <a:cs typeface="Arial"/>
            </a:endParaRPr>
          </a:p>
          <a:p>
            <a:pPr marL="137795">
              <a:lnSpc>
                <a:spcPts val="940"/>
              </a:lnSpc>
              <a:spcBef>
                <a:spcPts val="815"/>
              </a:spcBef>
              <a:tabLst>
                <a:tab pos="1382395" algn="l"/>
                <a:tab pos="4848860" algn="l"/>
                <a:tab pos="6855459" algn="l"/>
              </a:tabLst>
            </a:pPr>
            <a:r>
              <a:rPr sz="900" b="1" spc="15" dirty="0">
                <a:solidFill>
                  <a:srgbClr val="231F20"/>
                </a:solidFill>
                <a:latin typeface="Arial"/>
                <a:cs typeface="Arial"/>
              </a:rPr>
              <a:t>Canóvanas	</a:t>
            </a:r>
            <a:r>
              <a:rPr sz="900" b="1" spc="-20" dirty="0">
                <a:solidFill>
                  <a:srgbClr val="231F20"/>
                </a:solidFill>
                <a:latin typeface="Arial"/>
                <a:cs typeface="Arial"/>
              </a:rPr>
              <a:t>CENTRO </a:t>
            </a:r>
            <a:r>
              <a:rPr sz="900" b="1" dirty="0">
                <a:solidFill>
                  <a:srgbClr val="231F20"/>
                </a:solidFill>
                <a:latin typeface="Arial"/>
                <a:cs typeface="Arial"/>
              </a:rPr>
              <a:t>DIAGNOSTICO </a:t>
            </a:r>
            <a:r>
              <a:rPr sz="900" b="1" spc="-15" dirty="0">
                <a:solidFill>
                  <a:srgbClr val="231F20"/>
                </a:solidFill>
                <a:latin typeface="Arial"/>
                <a:cs typeface="Arial"/>
              </a:rPr>
              <a:t>Y </a:t>
            </a:r>
            <a:r>
              <a:rPr sz="900" b="1" dirty="0">
                <a:solidFill>
                  <a:srgbClr val="231F20"/>
                </a:solidFill>
                <a:latin typeface="Arial"/>
                <a:cs typeface="Arial"/>
              </a:rPr>
              <a:t>TRATAMIENTO</a:t>
            </a:r>
            <a:r>
              <a:rPr sz="900" b="1" spc="-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20" dirty="0">
                <a:solidFill>
                  <a:srgbClr val="231F20"/>
                </a:solidFill>
                <a:latin typeface="Arial"/>
                <a:cs typeface="Arial"/>
              </a:rPr>
              <a:t>(cdt</a:t>
            </a:r>
            <a:r>
              <a:rPr sz="9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5" dirty="0">
                <a:solidFill>
                  <a:srgbClr val="231F20"/>
                </a:solidFill>
                <a:latin typeface="Arial"/>
                <a:cs typeface="Arial"/>
              </a:rPr>
              <a:t>canovanas)	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(787)438-6593	</a:t>
            </a:r>
            <a:r>
              <a:rPr sz="1350" b="1" spc="-30" baseline="6172" dirty="0">
                <a:solidFill>
                  <a:srgbClr val="231F20"/>
                </a:solidFill>
                <a:latin typeface="Arial"/>
                <a:cs typeface="Arial"/>
              </a:rPr>
              <a:t>L-V </a:t>
            </a:r>
            <a:r>
              <a:rPr sz="1350" b="1" spc="22" baseline="6172" dirty="0">
                <a:solidFill>
                  <a:srgbClr val="231F20"/>
                </a:solidFill>
                <a:latin typeface="Arial"/>
                <a:cs typeface="Arial"/>
              </a:rPr>
              <a:t>7:00AM </a:t>
            </a:r>
            <a:r>
              <a:rPr sz="1350" b="1" spc="15" baseline="6172" dirty="0">
                <a:solidFill>
                  <a:srgbClr val="231F20"/>
                </a:solidFill>
                <a:latin typeface="Arial"/>
                <a:cs typeface="Arial"/>
              </a:rPr>
              <a:t>-2:30PM </a:t>
            </a:r>
            <a:r>
              <a:rPr sz="1350" b="1" spc="22" baseline="6172" dirty="0">
                <a:solidFill>
                  <a:srgbClr val="231F20"/>
                </a:solidFill>
                <a:latin typeface="Arial"/>
                <a:cs typeface="Arial"/>
              </a:rPr>
              <a:t>Persona</a:t>
            </a:r>
            <a:r>
              <a:rPr sz="1350" b="1" spc="67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22" baseline="6172" dirty="0">
                <a:solidFill>
                  <a:srgbClr val="231F20"/>
                </a:solidFill>
                <a:latin typeface="Arial"/>
                <a:cs typeface="Arial"/>
              </a:rPr>
              <a:t>contacto:</a:t>
            </a:r>
            <a:endParaRPr sz="1350" baseline="6172">
              <a:latin typeface="Arial"/>
              <a:cs typeface="Arial"/>
            </a:endParaRPr>
          </a:p>
          <a:p>
            <a:pPr marR="1490345" algn="r">
              <a:lnSpc>
                <a:spcPts val="940"/>
              </a:lnSpc>
            </a:pPr>
            <a:r>
              <a:rPr sz="900" b="1" dirty="0">
                <a:solidFill>
                  <a:srgbClr val="231F20"/>
                </a:solidFill>
                <a:latin typeface="Arial"/>
                <a:cs typeface="Arial"/>
              </a:rPr>
              <a:t>Sra.</a:t>
            </a:r>
            <a:r>
              <a:rPr sz="900" b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60" dirty="0">
                <a:solidFill>
                  <a:srgbClr val="231F20"/>
                </a:solidFill>
                <a:latin typeface="Arial"/>
                <a:cs typeface="Arial"/>
              </a:rPr>
              <a:t>María</a:t>
            </a:r>
            <a:r>
              <a:rPr sz="900" b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35" dirty="0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sz="900" b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5" dirty="0">
                <a:solidFill>
                  <a:srgbClr val="231F20"/>
                </a:solidFill>
                <a:latin typeface="Arial"/>
                <a:cs typeface="Arial"/>
              </a:rPr>
              <a:t>los</a:t>
            </a:r>
            <a:r>
              <a:rPr sz="900" b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5" dirty="0">
                <a:solidFill>
                  <a:srgbClr val="231F20"/>
                </a:solidFill>
                <a:latin typeface="Arial"/>
                <a:cs typeface="Arial"/>
              </a:rPr>
              <a:t>Angeles</a:t>
            </a:r>
            <a:r>
              <a:rPr sz="900" b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5" dirty="0">
                <a:solidFill>
                  <a:srgbClr val="231F20"/>
                </a:solidFill>
                <a:latin typeface="Arial"/>
                <a:cs typeface="Arial"/>
              </a:rPr>
              <a:t>Díaz</a:t>
            </a:r>
            <a:endParaRPr sz="900">
              <a:latin typeface="Arial"/>
              <a:cs typeface="Arial"/>
            </a:endParaRPr>
          </a:p>
          <a:p>
            <a:pPr marL="137795" marR="664845">
              <a:lnSpc>
                <a:spcPts val="1900"/>
              </a:lnSpc>
              <a:spcBef>
                <a:spcPts val="105"/>
              </a:spcBef>
              <a:tabLst>
                <a:tab pos="1382395" algn="l"/>
                <a:tab pos="4848860" algn="l"/>
                <a:tab pos="6855459" algn="l"/>
              </a:tabLst>
            </a:pPr>
            <a:r>
              <a:rPr sz="900" b="1" spc="20" dirty="0">
                <a:solidFill>
                  <a:srgbClr val="231F20"/>
                </a:solidFill>
                <a:latin typeface="Arial"/>
                <a:cs typeface="Arial"/>
              </a:rPr>
              <a:t>Carolina	</a:t>
            </a:r>
            <a:r>
              <a:rPr sz="900" b="1" spc="-5" dirty="0">
                <a:solidFill>
                  <a:srgbClr val="231F20"/>
                </a:solidFill>
                <a:latin typeface="Arial"/>
                <a:cs typeface="Arial"/>
              </a:rPr>
              <a:t>CAROLINA </a:t>
            </a:r>
            <a:r>
              <a:rPr sz="900" b="1" spc="-20" dirty="0">
                <a:solidFill>
                  <a:srgbClr val="231F20"/>
                </a:solidFill>
                <a:latin typeface="Arial"/>
                <a:cs typeface="Arial"/>
              </a:rPr>
              <a:t>PEDIATRIC </a:t>
            </a:r>
            <a:r>
              <a:rPr sz="900" b="1" spc="-40" dirty="0">
                <a:solidFill>
                  <a:srgbClr val="231F20"/>
                </a:solidFill>
                <a:latin typeface="Arial"/>
                <a:cs typeface="Arial"/>
              </a:rPr>
              <a:t>CENTER </a:t>
            </a:r>
            <a:r>
              <a:rPr sz="900" b="1" spc="25" dirty="0">
                <a:solidFill>
                  <a:srgbClr val="231F20"/>
                </a:solidFill>
                <a:latin typeface="Arial"/>
                <a:cs typeface="Arial"/>
              </a:rPr>
              <a:t>(dra. </a:t>
            </a:r>
            <a:r>
              <a:rPr sz="900" b="1" spc="5" dirty="0">
                <a:solidFill>
                  <a:srgbClr val="231F20"/>
                </a:solidFill>
                <a:latin typeface="Arial"/>
                <a:cs typeface="Arial"/>
              </a:rPr>
              <a:t>Luz</a:t>
            </a:r>
            <a:r>
              <a:rPr sz="900" b="1" spc="-1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50" dirty="0">
                <a:solidFill>
                  <a:srgbClr val="231F20"/>
                </a:solidFill>
                <a:latin typeface="Arial"/>
                <a:cs typeface="Arial"/>
              </a:rPr>
              <a:t>Mundo</a:t>
            </a:r>
            <a:r>
              <a:rPr sz="9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Rodriguez)	(787)</a:t>
            </a:r>
            <a:r>
              <a:rPr sz="9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776-1570	</a:t>
            </a:r>
            <a:r>
              <a:rPr sz="900" b="1" spc="-85" dirty="0">
                <a:solidFill>
                  <a:srgbClr val="231F20"/>
                </a:solidFill>
                <a:latin typeface="Arial"/>
                <a:cs typeface="Arial"/>
              </a:rPr>
              <a:t>L-J</a:t>
            </a:r>
            <a:r>
              <a:rPr sz="9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231F20"/>
                </a:solidFill>
                <a:latin typeface="Arial"/>
                <a:cs typeface="Arial"/>
              </a:rPr>
              <a:t>8:00</a:t>
            </a:r>
            <a:r>
              <a:rPr sz="9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55" dirty="0">
                <a:solidFill>
                  <a:srgbClr val="231F20"/>
                </a:solidFill>
                <a:latin typeface="Arial"/>
                <a:cs typeface="Arial"/>
              </a:rPr>
              <a:t>AM</a:t>
            </a:r>
            <a:r>
              <a:rPr sz="9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231F20"/>
                </a:solidFill>
                <a:latin typeface="Arial"/>
                <a:cs typeface="Arial"/>
              </a:rPr>
              <a:t>-</a:t>
            </a:r>
            <a:r>
              <a:rPr sz="9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231F20"/>
                </a:solidFill>
                <a:latin typeface="Arial"/>
                <a:cs typeface="Arial"/>
              </a:rPr>
              <a:t>4:00</a:t>
            </a:r>
            <a:r>
              <a:rPr sz="9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50" dirty="0">
                <a:solidFill>
                  <a:srgbClr val="231F20"/>
                </a:solidFill>
                <a:latin typeface="Arial"/>
                <a:cs typeface="Arial"/>
              </a:rPr>
              <a:t>PM</a:t>
            </a:r>
            <a:r>
              <a:rPr sz="9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40" dirty="0">
                <a:solidFill>
                  <a:srgbClr val="231F20"/>
                </a:solidFill>
                <a:latin typeface="Arial"/>
                <a:cs typeface="Arial"/>
              </a:rPr>
              <a:t>V-S</a:t>
            </a:r>
            <a:r>
              <a:rPr sz="9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231F20"/>
                </a:solidFill>
                <a:latin typeface="Arial"/>
                <a:cs typeface="Arial"/>
              </a:rPr>
              <a:t>8:00</a:t>
            </a:r>
            <a:r>
              <a:rPr sz="9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AM-12:00</a:t>
            </a:r>
            <a:r>
              <a:rPr sz="9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40" dirty="0">
                <a:solidFill>
                  <a:srgbClr val="231F20"/>
                </a:solidFill>
                <a:latin typeface="Arial"/>
                <a:cs typeface="Arial"/>
              </a:rPr>
              <a:t>PM </a:t>
            </a:r>
            <a:r>
              <a:rPr sz="900" b="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20" dirty="0">
                <a:solidFill>
                  <a:srgbClr val="231F20"/>
                </a:solidFill>
                <a:latin typeface="Arial"/>
                <a:cs typeface="Arial"/>
              </a:rPr>
              <a:t>Carolina	</a:t>
            </a:r>
            <a:r>
              <a:rPr sz="900" b="1" spc="-10" dirty="0">
                <a:solidFill>
                  <a:srgbClr val="231F20"/>
                </a:solidFill>
                <a:latin typeface="Arial"/>
                <a:cs typeface="Arial"/>
              </a:rPr>
              <a:t>GRUPO </a:t>
            </a:r>
            <a:r>
              <a:rPr sz="900" b="1" spc="-50" dirty="0">
                <a:solidFill>
                  <a:srgbClr val="231F20"/>
                </a:solidFill>
                <a:latin typeface="Arial"/>
                <a:cs typeface="Arial"/>
              </a:rPr>
              <a:t>EMPRESAS </a:t>
            </a:r>
            <a:r>
              <a:rPr sz="900" b="1" spc="-25" dirty="0">
                <a:solidFill>
                  <a:srgbClr val="231F20"/>
                </a:solidFill>
                <a:latin typeface="Arial"/>
                <a:cs typeface="Arial"/>
              </a:rPr>
              <a:t>DE </a:t>
            </a:r>
            <a:r>
              <a:rPr sz="900" b="1" spc="-20" dirty="0">
                <a:solidFill>
                  <a:srgbClr val="231F20"/>
                </a:solidFill>
                <a:latin typeface="Arial"/>
                <a:cs typeface="Arial"/>
              </a:rPr>
              <a:t>SALUD </a:t>
            </a:r>
            <a:r>
              <a:rPr sz="900" b="1" spc="-25" dirty="0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sz="900" b="1" spc="-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5" dirty="0">
                <a:solidFill>
                  <a:srgbClr val="231F20"/>
                </a:solidFill>
                <a:latin typeface="Arial"/>
                <a:cs typeface="Arial"/>
              </a:rPr>
              <a:t>SAN</a:t>
            </a:r>
            <a:r>
              <a:rPr sz="9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20" dirty="0">
                <a:solidFill>
                  <a:srgbClr val="231F20"/>
                </a:solidFill>
                <a:latin typeface="Arial"/>
                <a:cs typeface="Arial"/>
              </a:rPr>
              <a:t>JUAN	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(787)</a:t>
            </a:r>
            <a:r>
              <a:rPr sz="9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767-1365	</a:t>
            </a:r>
            <a:r>
              <a:rPr sz="1350" b="1" spc="-30" baseline="6172" dirty="0">
                <a:solidFill>
                  <a:srgbClr val="231F20"/>
                </a:solidFill>
                <a:latin typeface="Arial"/>
                <a:cs typeface="Arial"/>
              </a:rPr>
              <a:t>L-V</a:t>
            </a:r>
            <a:r>
              <a:rPr sz="1350" b="1" spc="-67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baseline="6172" dirty="0">
                <a:solidFill>
                  <a:srgbClr val="231F20"/>
                </a:solidFill>
                <a:latin typeface="Arial"/>
                <a:cs typeface="Arial"/>
              </a:rPr>
              <a:t>7:00</a:t>
            </a:r>
            <a:r>
              <a:rPr sz="1350" b="1" spc="-67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15" baseline="6172" dirty="0">
                <a:solidFill>
                  <a:srgbClr val="231F20"/>
                </a:solidFill>
                <a:latin typeface="Arial"/>
                <a:cs typeface="Arial"/>
              </a:rPr>
              <a:t>AM-3:00</a:t>
            </a:r>
            <a:r>
              <a:rPr sz="1350" b="1" spc="-67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75" baseline="6172" dirty="0">
                <a:solidFill>
                  <a:srgbClr val="231F20"/>
                </a:solidFill>
                <a:latin typeface="Arial"/>
                <a:cs typeface="Arial"/>
              </a:rPr>
              <a:t>PM</a:t>
            </a:r>
            <a:r>
              <a:rPr sz="1350" b="1" spc="-67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15" baseline="6172" dirty="0">
                <a:solidFill>
                  <a:srgbClr val="231F20"/>
                </a:solidFill>
                <a:latin typeface="Arial"/>
                <a:cs typeface="Arial"/>
              </a:rPr>
              <a:t>Sábado</a:t>
            </a:r>
            <a:r>
              <a:rPr sz="1350" b="1" spc="-67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baseline="6172" dirty="0">
                <a:solidFill>
                  <a:srgbClr val="231F20"/>
                </a:solidFill>
                <a:latin typeface="Arial"/>
                <a:cs typeface="Arial"/>
              </a:rPr>
              <a:t>9:00</a:t>
            </a:r>
            <a:r>
              <a:rPr sz="1350" b="1" spc="-67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15" baseline="6172" dirty="0">
                <a:solidFill>
                  <a:srgbClr val="231F20"/>
                </a:solidFill>
                <a:latin typeface="Arial"/>
                <a:cs typeface="Arial"/>
              </a:rPr>
              <a:t>AM-2:00</a:t>
            </a:r>
            <a:r>
              <a:rPr sz="1350" b="1" spc="-67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60" baseline="6172" dirty="0">
                <a:solidFill>
                  <a:srgbClr val="231F20"/>
                </a:solidFill>
                <a:latin typeface="Arial"/>
                <a:cs typeface="Arial"/>
              </a:rPr>
              <a:t>PM </a:t>
            </a:r>
            <a:r>
              <a:rPr sz="1350" b="1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20" dirty="0">
                <a:solidFill>
                  <a:srgbClr val="231F20"/>
                </a:solidFill>
                <a:latin typeface="Arial"/>
                <a:cs typeface="Arial"/>
              </a:rPr>
              <a:t>Carolina	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VACUNACION</a:t>
            </a:r>
            <a:r>
              <a:rPr sz="9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25" dirty="0">
                <a:solidFill>
                  <a:srgbClr val="231F20"/>
                </a:solidFill>
                <a:latin typeface="Arial"/>
                <a:cs typeface="Arial"/>
              </a:rPr>
              <a:t>AL</a:t>
            </a:r>
            <a:r>
              <a:rPr sz="9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20" dirty="0">
                <a:solidFill>
                  <a:srgbClr val="231F20"/>
                </a:solidFill>
                <a:latin typeface="Arial"/>
                <a:cs typeface="Arial"/>
              </a:rPr>
              <a:t>DIA	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(787)</a:t>
            </a:r>
            <a:r>
              <a:rPr sz="9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701-5860	</a:t>
            </a:r>
            <a:r>
              <a:rPr sz="1350" b="1" spc="-127" baseline="6172" dirty="0">
                <a:solidFill>
                  <a:srgbClr val="231F20"/>
                </a:solidFill>
                <a:latin typeface="Arial"/>
                <a:cs typeface="Arial"/>
              </a:rPr>
              <a:t>L-J</a:t>
            </a:r>
            <a:r>
              <a:rPr sz="1350" b="1" spc="-82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baseline="6172" dirty="0">
                <a:solidFill>
                  <a:srgbClr val="231F20"/>
                </a:solidFill>
                <a:latin typeface="Arial"/>
                <a:cs typeface="Arial"/>
              </a:rPr>
              <a:t>9:00</a:t>
            </a:r>
            <a:r>
              <a:rPr sz="1350" b="1" spc="-82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82" baseline="6172" dirty="0">
                <a:solidFill>
                  <a:srgbClr val="231F20"/>
                </a:solidFill>
                <a:latin typeface="Arial"/>
                <a:cs typeface="Arial"/>
              </a:rPr>
              <a:t>AM</a:t>
            </a:r>
            <a:r>
              <a:rPr sz="1350" b="1" spc="-82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baseline="6172" dirty="0">
                <a:solidFill>
                  <a:srgbClr val="231F20"/>
                </a:solidFill>
                <a:latin typeface="Arial"/>
                <a:cs typeface="Arial"/>
              </a:rPr>
              <a:t>-</a:t>
            </a:r>
            <a:r>
              <a:rPr sz="1350" b="1" spc="-82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baseline="6172" dirty="0">
                <a:solidFill>
                  <a:srgbClr val="231F20"/>
                </a:solidFill>
                <a:latin typeface="Arial"/>
                <a:cs typeface="Arial"/>
              </a:rPr>
              <a:t>2:00</a:t>
            </a:r>
            <a:r>
              <a:rPr sz="1350" b="1" spc="-82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60" baseline="6172" dirty="0">
                <a:solidFill>
                  <a:srgbClr val="231F20"/>
                </a:solidFill>
                <a:latin typeface="Arial"/>
                <a:cs typeface="Arial"/>
              </a:rPr>
              <a:t>PM</a:t>
            </a:r>
            <a:endParaRPr sz="1350" baseline="6172">
              <a:latin typeface="Arial"/>
              <a:cs typeface="Arial"/>
            </a:endParaRPr>
          </a:p>
          <a:p>
            <a:pPr marL="137795">
              <a:lnSpc>
                <a:spcPct val="100000"/>
              </a:lnSpc>
              <a:spcBef>
                <a:spcPts val="620"/>
              </a:spcBef>
              <a:tabLst>
                <a:tab pos="1382395" algn="l"/>
                <a:tab pos="4848860" algn="l"/>
                <a:tab pos="6855459" algn="l"/>
              </a:tabLst>
            </a:pPr>
            <a:r>
              <a:rPr sz="900" b="1" spc="20" dirty="0">
                <a:solidFill>
                  <a:srgbClr val="231F20"/>
                </a:solidFill>
                <a:latin typeface="Arial"/>
                <a:cs typeface="Arial"/>
              </a:rPr>
              <a:t>Carolina	</a:t>
            </a:r>
            <a:r>
              <a:rPr sz="900" b="1" spc="-15" dirty="0">
                <a:solidFill>
                  <a:srgbClr val="231F20"/>
                </a:solidFill>
                <a:latin typeface="Arial"/>
                <a:cs typeface="Arial"/>
              </a:rPr>
              <a:t>VICTOR </a:t>
            </a:r>
            <a:r>
              <a:rPr sz="900" b="1" spc="-50" dirty="0">
                <a:solidFill>
                  <a:srgbClr val="231F20"/>
                </a:solidFill>
                <a:latin typeface="Arial"/>
                <a:cs typeface="Arial"/>
              </a:rPr>
              <a:t>TORRES</a:t>
            </a:r>
            <a:r>
              <a:rPr sz="9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5" dirty="0">
                <a:solidFill>
                  <a:srgbClr val="231F20"/>
                </a:solidFill>
                <a:latin typeface="Arial"/>
                <a:cs typeface="Arial"/>
              </a:rPr>
              <a:t>SANTO</a:t>
            </a:r>
            <a:r>
              <a:rPr sz="9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40" dirty="0">
                <a:solidFill>
                  <a:srgbClr val="231F20"/>
                </a:solidFill>
                <a:latin typeface="Arial"/>
                <a:cs typeface="Arial"/>
              </a:rPr>
              <a:t>DOMINGO	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(787)</a:t>
            </a:r>
            <a:r>
              <a:rPr sz="9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757-5075	</a:t>
            </a:r>
            <a:r>
              <a:rPr sz="1350" b="1" spc="-30" baseline="6172" dirty="0">
                <a:solidFill>
                  <a:srgbClr val="231F20"/>
                </a:solidFill>
                <a:latin typeface="Arial"/>
                <a:cs typeface="Arial"/>
              </a:rPr>
              <a:t>L-V </a:t>
            </a:r>
            <a:r>
              <a:rPr sz="1350" b="1" baseline="6172" dirty="0">
                <a:solidFill>
                  <a:srgbClr val="231F20"/>
                </a:solidFill>
                <a:latin typeface="Arial"/>
                <a:cs typeface="Arial"/>
              </a:rPr>
              <a:t>8:00 </a:t>
            </a:r>
            <a:r>
              <a:rPr sz="1350" b="1" spc="15" baseline="6172" dirty="0">
                <a:solidFill>
                  <a:srgbClr val="231F20"/>
                </a:solidFill>
                <a:latin typeface="Arial"/>
                <a:cs typeface="Arial"/>
              </a:rPr>
              <a:t>AM-1:00</a:t>
            </a:r>
            <a:r>
              <a:rPr sz="1350" b="1" spc="-240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60" baseline="6172" dirty="0">
                <a:solidFill>
                  <a:srgbClr val="231F20"/>
                </a:solidFill>
                <a:latin typeface="Arial"/>
                <a:cs typeface="Arial"/>
              </a:rPr>
              <a:t>PM</a:t>
            </a:r>
            <a:endParaRPr sz="1350" baseline="6172">
              <a:latin typeface="Arial"/>
              <a:cs typeface="Arial"/>
            </a:endParaRPr>
          </a:p>
          <a:p>
            <a:pPr marL="137795" marR="494030">
              <a:lnSpc>
                <a:spcPct val="175900"/>
              </a:lnSpc>
              <a:tabLst>
                <a:tab pos="1382395" algn="l"/>
                <a:tab pos="4848860" algn="l"/>
                <a:tab pos="6855459" algn="l"/>
              </a:tabLst>
            </a:pP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Ceiba	</a:t>
            </a:r>
            <a:r>
              <a:rPr sz="900" b="1" spc="-20" dirty="0">
                <a:solidFill>
                  <a:srgbClr val="231F20"/>
                </a:solidFill>
                <a:latin typeface="Arial"/>
                <a:cs typeface="Arial"/>
              </a:rPr>
              <a:t>CENTRO </a:t>
            </a:r>
            <a:r>
              <a:rPr sz="900" b="1" spc="-5" dirty="0">
                <a:solidFill>
                  <a:srgbClr val="231F20"/>
                </a:solidFill>
                <a:latin typeface="Arial"/>
                <a:cs typeface="Arial"/>
              </a:rPr>
              <a:t>DR. </a:t>
            </a:r>
            <a:r>
              <a:rPr sz="900" b="1" spc="-20" dirty="0">
                <a:solidFill>
                  <a:srgbClr val="231F20"/>
                </a:solidFill>
                <a:latin typeface="Arial"/>
                <a:cs typeface="Arial"/>
              </a:rPr>
              <a:t>ANGEL</a:t>
            </a:r>
            <a:r>
              <a:rPr sz="900" b="1" spc="-85" dirty="0">
                <a:solidFill>
                  <a:srgbClr val="231F20"/>
                </a:solidFill>
                <a:latin typeface="Arial"/>
                <a:cs typeface="Arial"/>
              </a:rPr>
              <a:t> S</a:t>
            </a:r>
            <a:r>
              <a:rPr sz="9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20" dirty="0">
                <a:solidFill>
                  <a:srgbClr val="231F20"/>
                </a:solidFill>
                <a:latin typeface="Arial"/>
                <a:cs typeface="Arial"/>
              </a:rPr>
              <a:t>MUNTANER	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(787)</a:t>
            </a:r>
            <a:r>
              <a:rPr sz="9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885-4446	</a:t>
            </a:r>
            <a:r>
              <a:rPr sz="1350" b="1" spc="60" baseline="12345" dirty="0">
                <a:solidFill>
                  <a:srgbClr val="231F20"/>
                </a:solidFill>
                <a:latin typeface="Arial"/>
                <a:cs typeface="Arial"/>
              </a:rPr>
              <a:t>Martes- </a:t>
            </a:r>
            <a:r>
              <a:rPr sz="1350" b="1" baseline="12345" dirty="0">
                <a:solidFill>
                  <a:srgbClr val="231F20"/>
                </a:solidFill>
                <a:latin typeface="Arial"/>
                <a:cs typeface="Arial"/>
              </a:rPr>
              <a:t>1:00 </a:t>
            </a:r>
            <a:r>
              <a:rPr sz="1350" b="1" spc="37" baseline="12345" dirty="0">
                <a:solidFill>
                  <a:srgbClr val="231F20"/>
                </a:solidFill>
                <a:latin typeface="Arial"/>
                <a:cs typeface="Arial"/>
              </a:rPr>
              <a:t>PM-4:00PM/</a:t>
            </a:r>
            <a:r>
              <a:rPr sz="1350" b="1" spc="-277" baseline="123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-30" baseline="12345" dirty="0">
                <a:solidFill>
                  <a:srgbClr val="231F20"/>
                </a:solidFill>
                <a:latin typeface="Arial"/>
                <a:cs typeface="Arial"/>
              </a:rPr>
              <a:t>Jueves</a:t>
            </a:r>
            <a:r>
              <a:rPr sz="1350" b="1" spc="-75" baseline="123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15" baseline="12345" dirty="0">
                <a:solidFill>
                  <a:srgbClr val="231F20"/>
                </a:solidFill>
                <a:latin typeface="Arial"/>
                <a:cs typeface="Arial"/>
              </a:rPr>
              <a:t>7:00AM-4:00PM </a:t>
            </a:r>
            <a:r>
              <a:rPr sz="1350" b="1" spc="-7" baseline="123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25" dirty="0">
                <a:solidFill>
                  <a:srgbClr val="231F20"/>
                </a:solidFill>
                <a:latin typeface="Arial"/>
                <a:cs typeface="Arial"/>
              </a:rPr>
              <a:t>Culebra	</a:t>
            </a:r>
            <a:r>
              <a:rPr sz="900" b="1" spc="-80" dirty="0">
                <a:solidFill>
                  <a:srgbClr val="231F20"/>
                </a:solidFill>
                <a:latin typeface="Arial"/>
                <a:cs typeface="Arial"/>
              </a:rPr>
              <a:t>CSC</a:t>
            </a:r>
            <a:r>
              <a:rPr sz="900" b="1" spc="-40" dirty="0">
                <a:solidFill>
                  <a:srgbClr val="231F20"/>
                </a:solidFill>
                <a:latin typeface="Arial"/>
                <a:cs typeface="Arial"/>
              </a:rPr>
              <a:t> CULEBRA	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(787)</a:t>
            </a:r>
            <a:r>
              <a:rPr sz="9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742-0001	</a:t>
            </a:r>
            <a:r>
              <a:rPr sz="1350" b="1" spc="-30" baseline="12345" dirty="0">
                <a:solidFill>
                  <a:srgbClr val="231F20"/>
                </a:solidFill>
                <a:latin typeface="Arial"/>
                <a:cs typeface="Arial"/>
              </a:rPr>
              <a:t>L-V </a:t>
            </a:r>
            <a:r>
              <a:rPr sz="1350" b="1" baseline="12345" dirty="0">
                <a:solidFill>
                  <a:srgbClr val="231F20"/>
                </a:solidFill>
                <a:latin typeface="Arial"/>
                <a:cs typeface="Arial"/>
              </a:rPr>
              <a:t>7:00 </a:t>
            </a:r>
            <a:r>
              <a:rPr sz="1350" b="1" spc="15" baseline="12345" dirty="0">
                <a:solidFill>
                  <a:srgbClr val="231F20"/>
                </a:solidFill>
                <a:latin typeface="Arial"/>
                <a:cs typeface="Arial"/>
              </a:rPr>
              <a:t>AM-4:30</a:t>
            </a:r>
            <a:r>
              <a:rPr sz="1350" b="1" spc="-240" baseline="123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60" baseline="12345" dirty="0">
                <a:solidFill>
                  <a:srgbClr val="231F20"/>
                </a:solidFill>
                <a:latin typeface="Arial"/>
                <a:cs typeface="Arial"/>
              </a:rPr>
              <a:t>PM</a:t>
            </a:r>
            <a:endParaRPr sz="1350" baseline="12345">
              <a:latin typeface="Arial"/>
              <a:cs typeface="Arial"/>
            </a:endParaRPr>
          </a:p>
          <a:p>
            <a:pPr marL="137795">
              <a:lnSpc>
                <a:spcPts val="840"/>
              </a:lnSpc>
              <a:spcBef>
                <a:spcPts val="819"/>
              </a:spcBef>
              <a:tabLst>
                <a:tab pos="1382395" algn="l"/>
                <a:tab pos="4848860" algn="l"/>
                <a:tab pos="6855459" algn="l"/>
              </a:tabLst>
            </a:pPr>
            <a:r>
              <a:rPr sz="900" b="1" spc="20" dirty="0">
                <a:solidFill>
                  <a:srgbClr val="231F20"/>
                </a:solidFill>
                <a:latin typeface="Arial"/>
                <a:cs typeface="Arial"/>
              </a:rPr>
              <a:t>Cupey/Trujillo</a:t>
            </a:r>
            <a:r>
              <a:rPr sz="9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25" dirty="0">
                <a:solidFill>
                  <a:srgbClr val="231F20"/>
                </a:solidFill>
                <a:latin typeface="Arial"/>
                <a:cs typeface="Arial"/>
              </a:rPr>
              <a:t>Alto	</a:t>
            </a:r>
            <a:r>
              <a:rPr sz="900" b="1" spc="-10" dirty="0">
                <a:solidFill>
                  <a:srgbClr val="231F20"/>
                </a:solidFill>
                <a:latin typeface="Arial"/>
                <a:cs typeface="Arial"/>
              </a:rPr>
              <a:t>GRUPO 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MEDICO</a:t>
            </a:r>
            <a:r>
              <a:rPr sz="900" b="1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5" dirty="0">
                <a:solidFill>
                  <a:srgbClr val="231F20"/>
                </a:solidFill>
                <a:latin typeface="Arial"/>
                <a:cs typeface="Arial"/>
              </a:rPr>
              <a:t>SAN</a:t>
            </a:r>
            <a:r>
              <a:rPr sz="9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30" dirty="0">
                <a:solidFill>
                  <a:srgbClr val="231F20"/>
                </a:solidFill>
                <a:latin typeface="Arial"/>
                <a:cs typeface="Arial"/>
              </a:rPr>
              <a:t>GERARDO	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(787) 293-2959 </a:t>
            </a:r>
            <a:r>
              <a:rPr sz="900" b="1" spc="135" dirty="0">
                <a:solidFill>
                  <a:srgbClr val="231F20"/>
                </a:solidFill>
                <a:latin typeface="Arial"/>
                <a:cs typeface="Arial"/>
              </a:rPr>
              <a:t>/</a:t>
            </a:r>
            <a:r>
              <a:rPr sz="900" b="1" spc="-1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(787)</a:t>
            </a:r>
            <a:r>
              <a:rPr sz="9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292-1836	</a:t>
            </a:r>
            <a:r>
              <a:rPr sz="1350" b="1" spc="15" baseline="18518" dirty="0">
                <a:solidFill>
                  <a:srgbClr val="231F20"/>
                </a:solidFill>
                <a:latin typeface="Arial"/>
                <a:cs typeface="Arial"/>
              </a:rPr>
              <a:t>Lunes</a:t>
            </a:r>
            <a:r>
              <a:rPr sz="1350" b="1" spc="-75" baseline="18518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44" baseline="18518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1350" b="1" spc="-75" baseline="18518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75" baseline="18518" dirty="0">
                <a:solidFill>
                  <a:srgbClr val="231F20"/>
                </a:solidFill>
                <a:latin typeface="Arial"/>
                <a:cs typeface="Arial"/>
              </a:rPr>
              <a:t>Martes</a:t>
            </a:r>
            <a:r>
              <a:rPr sz="1350" b="1" spc="-75" baseline="18518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baseline="18518" dirty="0">
                <a:solidFill>
                  <a:srgbClr val="231F20"/>
                </a:solidFill>
                <a:latin typeface="Arial"/>
                <a:cs typeface="Arial"/>
              </a:rPr>
              <a:t>8:00</a:t>
            </a:r>
            <a:r>
              <a:rPr sz="1350" b="1" spc="-75" baseline="18518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15" baseline="18518" dirty="0">
                <a:solidFill>
                  <a:srgbClr val="231F20"/>
                </a:solidFill>
                <a:latin typeface="Arial"/>
                <a:cs typeface="Arial"/>
              </a:rPr>
              <a:t>AM-1:00</a:t>
            </a:r>
            <a:r>
              <a:rPr sz="1350" b="1" spc="-75" baseline="18518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75" baseline="18518" dirty="0">
                <a:solidFill>
                  <a:srgbClr val="231F20"/>
                </a:solidFill>
                <a:latin typeface="Arial"/>
                <a:cs typeface="Arial"/>
              </a:rPr>
              <a:t>PM</a:t>
            </a:r>
            <a:r>
              <a:rPr sz="1350" b="1" spc="-75" baseline="18518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30" baseline="18518" dirty="0">
                <a:solidFill>
                  <a:srgbClr val="231F20"/>
                </a:solidFill>
                <a:latin typeface="Arial"/>
                <a:cs typeface="Arial"/>
              </a:rPr>
              <a:t>(Cupey)/Miercoles</a:t>
            </a:r>
            <a:endParaRPr sz="1350" baseline="18518">
              <a:latin typeface="Arial"/>
              <a:cs typeface="Arial"/>
            </a:endParaRPr>
          </a:p>
          <a:p>
            <a:pPr marR="1006475" algn="r">
              <a:lnSpc>
                <a:spcPts val="840"/>
              </a:lnSpc>
            </a:pPr>
            <a:r>
              <a:rPr sz="900" b="1" spc="30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9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20" dirty="0">
                <a:solidFill>
                  <a:srgbClr val="231F20"/>
                </a:solidFill>
                <a:latin typeface="Arial"/>
                <a:cs typeface="Arial"/>
              </a:rPr>
              <a:t>Jueves</a:t>
            </a:r>
            <a:r>
              <a:rPr sz="9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231F20"/>
                </a:solidFill>
                <a:latin typeface="Arial"/>
                <a:cs typeface="Arial"/>
              </a:rPr>
              <a:t>8:00</a:t>
            </a:r>
            <a:r>
              <a:rPr sz="9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AM-1:00</a:t>
            </a:r>
            <a:r>
              <a:rPr sz="9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50" dirty="0">
                <a:solidFill>
                  <a:srgbClr val="231F20"/>
                </a:solidFill>
                <a:latin typeface="Arial"/>
                <a:cs typeface="Arial"/>
              </a:rPr>
              <a:t>PM</a:t>
            </a:r>
            <a:r>
              <a:rPr sz="9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5" dirty="0">
                <a:solidFill>
                  <a:srgbClr val="231F20"/>
                </a:solidFill>
                <a:latin typeface="Arial"/>
                <a:cs typeface="Arial"/>
              </a:rPr>
              <a:t>(Trujillo</a:t>
            </a:r>
            <a:r>
              <a:rPr sz="900" b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5" dirty="0">
                <a:solidFill>
                  <a:srgbClr val="231F20"/>
                </a:solidFill>
                <a:latin typeface="Arial"/>
                <a:cs typeface="Arial"/>
              </a:rPr>
              <a:t>Alto)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400">
              <a:latin typeface="Times New Roman"/>
              <a:cs typeface="Times New Roman"/>
            </a:endParaRPr>
          </a:p>
          <a:p>
            <a:pPr marR="325755" algn="r">
              <a:lnSpc>
                <a:spcPct val="100000"/>
              </a:lnSpc>
            </a:pPr>
            <a:r>
              <a:rPr sz="700" b="1" spc="-190" dirty="0">
                <a:solidFill>
                  <a:srgbClr val="231F20"/>
                </a:solidFill>
                <a:latin typeface="Arial"/>
                <a:cs typeface="Arial"/>
              </a:rPr>
              <a:t>¿Ayuda                            </a:t>
            </a:r>
            <a:r>
              <a:rPr sz="700" b="1" spc="-195" dirty="0">
                <a:solidFill>
                  <a:srgbClr val="231F20"/>
                </a:solidFill>
                <a:latin typeface="Arial"/>
                <a:cs typeface="Arial"/>
              </a:rPr>
              <a:t>con</a:t>
            </a:r>
            <a:r>
              <a:rPr sz="700" b="1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00" b="1" spc="-190" dirty="0">
                <a:solidFill>
                  <a:srgbClr val="231F20"/>
                </a:solidFill>
                <a:latin typeface="Arial"/>
                <a:cs typeface="Arial"/>
              </a:rPr>
              <a:t>su                            </a:t>
            </a:r>
            <a:r>
              <a:rPr sz="700" b="1" spc="-160" dirty="0">
                <a:solidFill>
                  <a:srgbClr val="231F20"/>
                </a:solidFill>
                <a:latin typeface="Arial"/>
                <a:cs typeface="Arial"/>
              </a:rPr>
              <a:t>Plan    </a:t>
            </a:r>
            <a:r>
              <a:rPr sz="700" b="1" spc="-180" dirty="0">
                <a:solidFill>
                  <a:srgbClr val="231F20"/>
                </a:solidFill>
                <a:latin typeface="Arial"/>
                <a:cs typeface="Arial"/>
              </a:rPr>
              <a:t>de         </a:t>
            </a:r>
            <a:r>
              <a:rPr sz="700" b="1" spc="-170" dirty="0">
                <a:solidFill>
                  <a:srgbClr val="231F20"/>
                </a:solidFill>
                <a:latin typeface="Arial"/>
                <a:cs typeface="Arial"/>
              </a:rPr>
              <a:t>Salud     </a:t>
            </a:r>
            <a:r>
              <a:rPr sz="700" b="1" spc="-145" dirty="0">
                <a:solidFill>
                  <a:srgbClr val="231F20"/>
                </a:solidFill>
                <a:latin typeface="Arial"/>
                <a:cs typeface="Arial"/>
              </a:rPr>
              <a:t>del </a:t>
            </a:r>
            <a:r>
              <a:rPr sz="700" b="1" spc="-1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00" b="1" spc="-180" dirty="0">
                <a:solidFill>
                  <a:srgbClr val="231F20"/>
                </a:solidFill>
                <a:latin typeface="Arial"/>
                <a:cs typeface="Arial"/>
              </a:rPr>
              <a:t>Gobierno?</a:t>
            </a:r>
            <a:endParaRPr sz="700">
              <a:latin typeface="Arial"/>
              <a:cs typeface="Arial"/>
            </a:endParaRPr>
          </a:p>
          <a:p>
            <a:pPr marL="374015">
              <a:lnSpc>
                <a:spcPts val="3010"/>
              </a:lnSpc>
              <a:spcBef>
                <a:spcPts val="395"/>
              </a:spcBef>
            </a:pPr>
            <a:r>
              <a:rPr sz="2700" b="1" spc="15" dirty="0">
                <a:solidFill>
                  <a:srgbClr val="FFFFFF"/>
                </a:solidFill>
                <a:latin typeface="Arial"/>
                <a:cs typeface="Arial"/>
              </a:rPr>
              <a:t>Región</a:t>
            </a:r>
            <a:r>
              <a:rPr sz="2700" b="1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00" b="1" spc="120" dirty="0">
                <a:solidFill>
                  <a:srgbClr val="FFFFFF"/>
                </a:solidFill>
                <a:latin typeface="Arial"/>
                <a:cs typeface="Arial"/>
              </a:rPr>
              <a:t>Noreste</a:t>
            </a:r>
            <a:endParaRPr sz="2700">
              <a:latin typeface="Arial"/>
              <a:cs typeface="Arial"/>
            </a:endParaRPr>
          </a:p>
          <a:p>
            <a:pPr marR="304800" algn="r">
              <a:lnSpc>
                <a:spcPts val="480"/>
              </a:lnSpc>
            </a:pPr>
            <a:r>
              <a:rPr sz="600" spc="20" dirty="0">
                <a:solidFill>
                  <a:srgbClr val="231F20"/>
                </a:solidFill>
                <a:latin typeface="Gotham-Book"/>
                <a:cs typeface="Gotham-Book"/>
              </a:rPr>
              <a:t>Línea </a:t>
            </a:r>
            <a:r>
              <a:rPr sz="600" spc="10" dirty="0">
                <a:solidFill>
                  <a:srgbClr val="231F20"/>
                </a:solidFill>
                <a:latin typeface="Gotham-Book"/>
                <a:cs typeface="Gotham-Book"/>
              </a:rPr>
              <a:t>libre </a:t>
            </a:r>
            <a:r>
              <a:rPr sz="600" spc="20" dirty="0">
                <a:solidFill>
                  <a:srgbClr val="231F20"/>
                </a:solidFill>
                <a:latin typeface="Gotham-Book"/>
                <a:cs typeface="Gotham-Book"/>
              </a:rPr>
              <a:t>de</a:t>
            </a:r>
            <a:r>
              <a:rPr sz="600" spc="-35" dirty="0">
                <a:solidFill>
                  <a:srgbClr val="231F20"/>
                </a:solidFill>
                <a:latin typeface="Gotham-Book"/>
                <a:cs typeface="Gotham-Book"/>
              </a:rPr>
              <a:t> </a:t>
            </a:r>
            <a:r>
              <a:rPr sz="600" spc="15" dirty="0">
                <a:solidFill>
                  <a:srgbClr val="231F20"/>
                </a:solidFill>
                <a:latin typeface="Gotham-Book"/>
                <a:cs typeface="Gotham-Book"/>
              </a:rPr>
              <a:t>cargos</a:t>
            </a:r>
            <a:endParaRPr sz="600">
              <a:latin typeface="Gotham-Book"/>
              <a:cs typeface="Gotham-Book"/>
            </a:endParaRPr>
          </a:p>
          <a:p>
            <a:pPr marR="252095" algn="r">
              <a:lnSpc>
                <a:spcPts val="1130"/>
              </a:lnSpc>
            </a:pPr>
            <a:r>
              <a:rPr sz="900" b="1" spc="-5" dirty="0">
                <a:solidFill>
                  <a:srgbClr val="231F20"/>
                </a:solidFill>
                <a:latin typeface="Gotham"/>
                <a:cs typeface="Gotham"/>
              </a:rPr>
              <a:t>1-800-981-</a:t>
            </a:r>
            <a:r>
              <a:rPr sz="900" b="1" spc="-15" dirty="0">
                <a:solidFill>
                  <a:srgbClr val="231F20"/>
                </a:solidFill>
                <a:latin typeface="Gotham"/>
                <a:cs typeface="Gotham"/>
              </a:rPr>
              <a:t>2</a:t>
            </a:r>
            <a:r>
              <a:rPr sz="900" b="1" spc="-25" dirty="0">
                <a:solidFill>
                  <a:srgbClr val="231F20"/>
                </a:solidFill>
                <a:latin typeface="Gotham"/>
                <a:cs typeface="Gotham"/>
              </a:rPr>
              <a:t>7</a:t>
            </a:r>
            <a:r>
              <a:rPr sz="900" b="1" spc="-30" dirty="0">
                <a:solidFill>
                  <a:srgbClr val="231F20"/>
                </a:solidFill>
                <a:latin typeface="Gotham"/>
                <a:cs typeface="Gotham"/>
              </a:rPr>
              <a:t>3</a:t>
            </a:r>
            <a:r>
              <a:rPr sz="900" b="1" spc="-5" dirty="0">
                <a:solidFill>
                  <a:srgbClr val="231F20"/>
                </a:solidFill>
                <a:latin typeface="Gotham"/>
                <a:cs typeface="Gotham"/>
              </a:rPr>
              <a:t>7</a:t>
            </a:r>
            <a:endParaRPr sz="900">
              <a:latin typeface="Gotham"/>
              <a:cs typeface="Gotham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0" y="0"/>
            <a:ext cx="10058400" cy="77347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0"/>
            <a:ext cx="10058400" cy="737513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0" y="5425033"/>
            <a:ext cx="10058400" cy="234736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43414" y="299074"/>
            <a:ext cx="2012505" cy="82919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0" y="2006955"/>
            <a:ext cx="10058400" cy="5765800"/>
          </a:xfrm>
          <a:custGeom>
            <a:avLst/>
            <a:gdLst/>
            <a:ahLst/>
            <a:cxnLst/>
            <a:rect l="l" t="t" r="r" b="b"/>
            <a:pathLst>
              <a:path w="10058400" h="5765800">
                <a:moveTo>
                  <a:pt x="0" y="5765444"/>
                </a:moveTo>
                <a:lnTo>
                  <a:pt x="10058400" y="5765444"/>
                </a:lnTo>
                <a:lnTo>
                  <a:pt x="10058400" y="0"/>
                </a:lnTo>
                <a:lnTo>
                  <a:pt x="0" y="0"/>
                </a:lnTo>
                <a:lnTo>
                  <a:pt x="0" y="576544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0" y="6791083"/>
            <a:ext cx="6486639" cy="80601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 txBox="1"/>
          <p:nvPr/>
        </p:nvSpPr>
        <p:spPr>
          <a:xfrm>
            <a:off x="361900" y="6924902"/>
            <a:ext cx="3295700" cy="471283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lang="en-US" sz="2700" b="1" spc="15" smtClean="0">
                <a:solidFill>
                  <a:srgbClr val="FFFFFF"/>
                </a:solidFill>
                <a:latin typeface="Arial"/>
                <a:cs typeface="Arial"/>
              </a:rPr>
              <a:t>Northeast </a:t>
            </a:r>
            <a:r>
              <a:rPr lang="en-US" sz="2700" b="1" spc="15" dirty="0" smtClean="0">
                <a:solidFill>
                  <a:srgbClr val="FFFFFF"/>
                </a:solidFill>
                <a:latin typeface="Arial"/>
                <a:cs typeface="Arial"/>
              </a:rPr>
              <a:t>Region</a:t>
            </a:r>
            <a:r>
              <a:rPr lang="en-US" sz="2800" dirty="0" smtClean="0"/>
              <a:t> </a:t>
            </a:r>
            <a:endParaRPr lang="en-US" sz="2700" b="1" spc="15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02" name="Title 101"/>
          <p:cNvSpPr>
            <a:spLocks noGrp="1"/>
          </p:cNvSpPr>
          <p:nvPr>
            <p:ph type="title"/>
          </p:nvPr>
        </p:nvSpPr>
        <p:spPr>
          <a:xfrm>
            <a:off x="325551" y="460492"/>
            <a:ext cx="9407296" cy="377026"/>
          </a:xfrm>
        </p:spPr>
        <p:txBody>
          <a:bodyPr/>
          <a:lstStyle/>
          <a:p>
            <a:pPr algn="r"/>
            <a:r>
              <a:rPr lang="en-US" spc="-30" dirty="0" smtClean="0"/>
              <a:t>MONTHLY ACTIVITIES CALENDAR</a:t>
            </a:r>
            <a:endParaRPr lang="en-US" dirty="0"/>
          </a:p>
        </p:txBody>
      </p:sp>
      <p:pic>
        <p:nvPicPr>
          <p:cNvPr id="22" name="Picture 21" descr="logo MMMH ASES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909" y="6705600"/>
            <a:ext cx="2565091" cy="990600"/>
          </a:xfrm>
          <a:prstGeom prst="rect">
            <a:avLst/>
          </a:prstGeom>
        </p:spPr>
      </p:pic>
      <p:graphicFrame>
        <p:nvGraphicFramePr>
          <p:cNvPr id="29" name="object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5174536"/>
              </p:ext>
            </p:extLst>
          </p:nvPr>
        </p:nvGraphicFramePr>
        <p:xfrm>
          <a:off x="-6350" y="1828800"/>
          <a:ext cx="10058398" cy="425850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11350"/>
                <a:gridCol w="1295400"/>
                <a:gridCol w="1524000"/>
                <a:gridCol w="3657600"/>
                <a:gridCol w="1670048"/>
              </a:tblGrid>
              <a:tr h="283082">
                <a:tc>
                  <a:txBody>
                    <a:bodyPr/>
                    <a:lstStyle/>
                    <a:p>
                      <a:pPr marL="135255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lang="en-US" sz="1150" b="1" spc="15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NAME</a:t>
                      </a:r>
                      <a:r>
                        <a:rPr lang="en-US" sz="1150" b="1" spc="15" baseline="0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EVENT</a:t>
                      </a:r>
                      <a:endParaRPr sz="1150" dirty="0">
                        <a:latin typeface="Arial"/>
                        <a:cs typeface="Arial"/>
                      </a:endParaRPr>
                    </a:p>
                  </a:txBody>
                  <a:tcPr marL="0" marR="0" marT="48895" marB="0">
                    <a:solidFill>
                      <a:srgbClr val="F15D22"/>
                    </a:solidFill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lang="en-US" sz="1150" b="1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DAY</a:t>
                      </a:r>
                      <a:endParaRPr sz="1150" b="1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0" marR="0" marT="48895" marB="0">
                    <a:solidFill>
                      <a:srgbClr val="F15D22"/>
                    </a:solidFill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lang="en-US" sz="1150" b="1" spc="-55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TIME</a:t>
                      </a:r>
                      <a:endParaRPr sz="1150" dirty="0">
                        <a:latin typeface="Arial"/>
                        <a:cs typeface="Arial"/>
                      </a:endParaRPr>
                    </a:p>
                  </a:txBody>
                  <a:tcPr marL="0" marR="0" marT="48895" marB="0">
                    <a:solidFill>
                      <a:srgbClr val="F15D22"/>
                    </a:solidFill>
                  </a:tcPr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lang="en-US" sz="1150" b="1" spc="-25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VENUE</a:t>
                      </a:r>
                      <a:endParaRPr sz="1150" dirty="0">
                        <a:latin typeface="Arial"/>
                        <a:cs typeface="Arial"/>
                      </a:endParaRPr>
                    </a:p>
                  </a:txBody>
                  <a:tcPr marL="0" marR="0" marT="48895" marB="0"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15D22"/>
                    </a:solidFill>
                  </a:tcPr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lang="en-US" sz="1150" b="1" dirty="0" smtClean="0">
                          <a:latin typeface="Arial"/>
                          <a:cs typeface="Arial"/>
                        </a:rPr>
                        <a:t>DESCRIPTION</a:t>
                      </a:r>
                      <a:endParaRPr sz="1150" b="1" dirty="0">
                        <a:latin typeface="Arial"/>
                        <a:cs typeface="Arial"/>
                      </a:endParaRPr>
                    </a:p>
                  </a:txBody>
                  <a:tcPr marL="0" marR="0" marT="48895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15D22"/>
                    </a:solidFill>
                  </a:tcPr>
                </a:tc>
              </a:tr>
              <a:tr h="244195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Hand Wash/ Integrated Model</a:t>
                      </a:r>
                    </a:p>
                  </a:txBody>
                  <a:tcPr marL="9525" marR="9525" marT="9525" marB="0"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01/09/2018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08:45AM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N-44 </a:t>
                      </a:r>
                      <a:r>
                        <a:rPr 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Concilio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de </a:t>
                      </a:r>
                      <a:r>
                        <a:rPr 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Salud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Integral-Bo. Las Flores, </a:t>
                      </a:r>
                      <a:r>
                        <a:rPr 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Calle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Pimentel #16 Rio Grande, PR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 algn="l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lang="en-US" sz="800" dirty="0" smtClean="0">
                          <a:latin typeface="+mj-lt"/>
                          <a:cs typeface="Arial"/>
                        </a:rPr>
                        <a:t>Educational</a:t>
                      </a:r>
                      <a:r>
                        <a:rPr lang="en-US" sz="800" baseline="0" dirty="0" smtClean="0">
                          <a:latin typeface="+mj-lt"/>
                          <a:cs typeface="Arial"/>
                        </a:rPr>
                        <a:t> Activity</a:t>
                      </a:r>
                      <a:endParaRPr sz="800" dirty="0">
                        <a:latin typeface="+mj-lt"/>
                        <a:cs typeface="Arial"/>
                      </a:endParaRPr>
                    </a:p>
                  </a:txBody>
                  <a:tcPr marL="0" marR="0" marT="52704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673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Women and Diabetes/ Integrated Model</a:t>
                      </a:r>
                    </a:p>
                  </a:txBody>
                  <a:tcPr marL="9525" marR="9525" marT="9525" marB="0"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01/09/2018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09:00AM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N20 NEOMED Center-Urb. Lago Alto Calle Carite #130  Trujillo Alto, PR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 algn="l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lang="en-US" sz="800" dirty="0" smtClean="0">
                          <a:latin typeface="+mj-lt"/>
                          <a:cs typeface="Arial"/>
                        </a:rPr>
                        <a:t>Educational</a:t>
                      </a:r>
                      <a:r>
                        <a:rPr lang="en-US" sz="800" baseline="0" dirty="0" smtClean="0">
                          <a:latin typeface="+mj-lt"/>
                          <a:cs typeface="Arial"/>
                        </a:rPr>
                        <a:t> Activity</a:t>
                      </a:r>
                      <a:endParaRPr lang="en-US" sz="800" dirty="0">
                        <a:latin typeface="+mj-lt"/>
                        <a:cs typeface="Arial"/>
                      </a:endParaRPr>
                    </a:p>
                  </a:txBody>
                  <a:tcPr marL="0" marR="0" marT="1778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754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Attention women/Model Integrated</a:t>
                      </a:r>
                    </a:p>
                  </a:txBody>
                  <a:tcPr marL="9525" marR="9525" marT="9525" marB="0"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01/09/2018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09:00AM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N50 Servicios Médicos Integrados (Fajardo Group Practice)-I-24 Ave Principal Urb. Baralt   Fajardo, PR 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 algn="l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lang="en-US" sz="800" dirty="0" smtClean="0">
                          <a:latin typeface="+mj-lt"/>
                          <a:cs typeface="Arial"/>
                        </a:rPr>
                        <a:t>Educational</a:t>
                      </a:r>
                      <a:r>
                        <a:rPr lang="en-US" sz="800" baseline="0" dirty="0" smtClean="0">
                          <a:latin typeface="+mj-lt"/>
                          <a:cs typeface="Arial"/>
                        </a:rPr>
                        <a:t> Activity</a:t>
                      </a:r>
                      <a:endParaRPr lang="en-US" sz="800" dirty="0">
                        <a:latin typeface="+mj-lt"/>
                        <a:cs typeface="Arial"/>
                      </a:endParaRPr>
                    </a:p>
                  </a:txBody>
                  <a:tcPr marL="0" marR="0" marT="2413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281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Women and Diabetes/ Integrated Model</a:t>
                      </a:r>
                    </a:p>
                  </a:txBody>
                  <a:tcPr marL="9525" marR="9525" marT="9525" marB="0"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01/09/2018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09:30AM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N50 Servicios Médicos Integrados (Fajardo Group Practice)-I-24 Ave Principal Urb. Baralt   Fajardo, PR 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 algn="l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lang="en-US" sz="800" dirty="0" smtClean="0">
                          <a:latin typeface="+mj-lt"/>
                          <a:cs typeface="Arial"/>
                        </a:rPr>
                        <a:t>Educational</a:t>
                      </a:r>
                      <a:r>
                        <a:rPr lang="en-US" sz="800" baseline="0" dirty="0" smtClean="0">
                          <a:latin typeface="+mj-lt"/>
                          <a:cs typeface="Arial"/>
                        </a:rPr>
                        <a:t> Activity</a:t>
                      </a:r>
                      <a:endParaRPr lang="en-US" sz="800" dirty="0">
                        <a:latin typeface="+mj-lt"/>
                        <a:cs typeface="Arial"/>
                      </a:endParaRPr>
                    </a:p>
                  </a:txBody>
                  <a:tcPr marL="0" marR="0" marT="50165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802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Food and Water Safety/ Integrated Model </a:t>
                      </a:r>
                      <a:b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</a:b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01/09/2018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09:30AM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N36 Instituto Médico Familiar-Calle Ignacio Arzuaga # 105 Esquina San Rafael Carolina, PR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 algn="l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lang="en-US" sz="800" dirty="0" smtClean="0">
                          <a:latin typeface="+mj-lt"/>
                          <a:cs typeface="Arial"/>
                        </a:rPr>
                        <a:t>Educational</a:t>
                      </a:r>
                      <a:r>
                        <a:rPr lang="en-US" sz="800" baseline="0" dirty="0" smtClean="0">
                          <a:latin typeface="+mj-lt"/>
                          <a:cs typeface="Arial"/>
                        </a:rPr>
                        <a:t> Activity</a:t>
                      </a:r>
                      <a:endParaRPr lang="en-US" sz="800" dirty="0">
                        <a:latin typeface="+mj-lt"/>
                        <a:cs typeface="Arial"/>
                      </a:endParaRPr>
                    </a:p>
                  </a:txBody>
                  <a:tcPr marL="0" marR="0" marT="34925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Leptospirosis / Integrated Model</a:t>
                      </a:r>
                    </a:p>
                  </a:txBody>
                  <a:tcPr marL="9525" marR="9525" marT="9525" marB="0"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01/09/2018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09:30AM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Medicaid-Urb. Villas de Río Grande P1 Calle 8  Rio Grande, PR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 algn="l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lang="en-US" sz="800" dirty="0" smtClean="0">
                          <a:latin typeface="+mj-lt"/>
                          <a:cs typeface="Arial"/>
                        </a:rPr>
                        <a:t>Educational</a:t>
                      </a:r>
                      <a:r>
                        <a:rPr lang="en-US" sz="800" baseline="0" dirty="0" smtClean="0">
                          <a:latin typeface="+mj-lt"/>
                          <a:cs typeface="Arial"/>
                        </a:rPr>
                        <a:t> Activity</a:t>
                      </a:r>
                      <a:endParaRPr lang="en-US" sz="800" dirty="0">
                        <a:latin typeface="+mj-lt"/>
                        <a:cs typeface="Arial"/>
                      </a:endParaRPr>
                    </a:p>
                  </a:txBody>
                  <a:tcPr marL="0" marR="0" marT="29209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363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Hand Wash/ Integrated Model</a:t>
                      </a:r>
                    </a:p>
                  </a:txBody>
                  <a:tcPr marL="9525" marR="9525" marT="9525" marB="0"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01/09/2018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09:45AM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Medicaid-Urb. Villas de Río Grande P1 Calle 8  Rio Grande, PR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 algn="l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lang="en-US" sz="800" smtClean="0">
                          <a:latin typeface="+mj-lt"/>
                          <a:cs typeface="Arial"/>
                        </a:rPr>
                        <a:t>Educational</a:t>
                      </a:r>
                      <a:r>
                        <a:rPr lang="en-US" sz="800" baseline="0" smtClean="0">
                          <a:latin typeface="+mj-lt"/>
                          <a:cs typeface="Arial"/>
                        </a:rPr>
                        <a:t> Activity</a:t>
                      </a:r>
                      <a:endParaRPr lang="en-US" sz="800" dirty="0">
                        <a:latin typeface="+mj-lt"/>
                        <a:cs typeface="Arial"/>
                      </a:endParaRPr>
                    </a:p>
                  </a:txBody>
                  <a:tcPr marL="0" marR="0" marT="13335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053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Attention women/Model Integrated</a:t>
                      </a:r>
                    </a:p>
                  </a:txBody>
                  <a:tcPr marL="9525" marR="9525" marT="9525" marB="0"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01/09/2018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10:00AM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Medicaid-Fajardo Market Square Al lado de Papa John's Fajardo Fajardo, PR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 algn="l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lang="en-US" sz="800" dirty="0" smtClean="0">
                          <a:latin typeface="+mj-lt"/>
                          <a:cs typeface="Arial"/>
                        </a:rPr>
                        <a:t>Educational</a:t>
                      </a:r>
                      <a:r>
                        <a:rPr lang="en-US" sz="800" baseline="0" dirty="0" smtClean="0">
                          <a:latin typeface="+mj-lt"/>
                          <a:cs typeface="Arial"/>
                        </a:rPr>
                        <a:t> Activity</a:t>
                      </a:r>
                      <a:endParaRPr lang="en-US" sz="800" dirty="0">
                        <a:latin typeface="+mj-lt"/>
                        <a:cs typeface="Arial"/>
                      </a:endParaRPr>
                    </a:p>
                  </a:txBody>
                  <a:tcPr marL="0" marR="0" marT="3683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731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Flu/ Integrated Model</a:t>
                      </a:r>
                    </a:p>
                  </a:txBody>
                  <a:tcPr marL="9525" marR="9525" marT="9525" marB="0"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01/09/2018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10:00AM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N01 Grupo Médico San Gerardo-Ave.Muñoz Rivera #28 Trujillo Alto PR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 algn="l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lang="en-US" sz="800" dirty="0" smtClean="0">
                          <a:latin typeface="+mj-lt"/>
                          <a:cs typeface="Arial"/>
                        </a:rPr>
                        <a:t>Educational</a:t>
                      </a:r>
                      <a:r>
                        <a:rPr lang="en-US" sz="800" baseline="0" dirty="0" smtClean="0">
                          <a:latin typeface="+mj-lt"/>
                          <a:cs typeface="Arial"/>
                        </a:rPr>
                        <a:t> Activity</a:t>
                      </a:r>
                      <a:endParaRPr lang="en-US" sz="800" dirty="0">
                        <a:latin typeface="+mj-lt"/>
                        <a:cs typeface="Arial"/>
                      </a:endParaRPr>
                    </a:p>
                  </a:txBody>
                  <a:tcPr marL="0" marR="0" marT="2413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526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Women and Diabetes/ Integrated Model</a:t>
                      </a:r>
                    </a:p>
                  </a:txBody>
                  <a:tcPr marL="9525" marR="9525" marT="9525" marB="0"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01/09/2018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10:30AM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Medicaid-Fajardo Market Square Al lado de Papa John's Fajardo Fajardo, PR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 algn="l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lang="en-US" sz="800" dirty="0" smtClean="0">
                          <a:latin typeface="+mj-lt"/>
                          <a:cs typeface="Arial"/>
                        </a:rPr>
                        <a:t>Educational</a:t>
                      </a:r>
                      <a:r>
                        <a:rPr lang="en-US" sz="800" baseline="0" dirty="0" smtClean="0">
                          <a:latin typeface="+mj-lt"/>
                          <a:cs typeface="Arial"/>
                        </a:rPr>
                        <a:t> Activity</a:t>
                      </a:r>
                      <a:endParaRPr lang="en-US" sz="800" dirty="0">
                        <a:latin typeface="+mj-lt"/>
                        <a:cs typeface="Arial"/>
                      </a:endParaRPr>
                    </a:p>
                  </a:txBody>
                  <a:tcPr marL="0" marR="0" marT="31115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217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Food and Water Safety/ Integrated Model </a:t>
                      </a:r>
                      <a:b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</a:b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01/09/2018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10:30AM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N29 Family Medicine Group-124B Ave. Roberto Clemente, Villa Carolina Carolina, PR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 algn="l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lang="en-US" sz="800" dirty="0" smtClean="0">
                          <a:latin typeface="+mj-lt"/>
                          <a:cs typeface="Arial"/>
                        </a:rPr>
                        <a:t>Educational</a:t>
                      </a:r>
                      <a:r>
                        <a:rPr lang="en-US" sz="800" baseline="0" dirty="0" smtClean="0">
                          <a:latin typeface="+mj-lt"/>
                          <a:cs typeface="Arial"/>
                        </a:rPr>
                        <a:t> Activity</a:t>
                      </a:r>
                      <a:endParaRPr lang="en-US" sz="800" dirty="0">
                        <a:latin typeface="+mj-lt"/>
                        <a:cs typeface="Arial"/>
                      </a:endParaRPr>
                    </a:p>
                  </a:txBody>
                  <a:tcPr marL="0" marR="0" marT="57785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673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Leptospirosis / Integrated Model</a:t>
                      </a:r>
                    </a:p>
                  </a:txBody>
                  <a:tcPr marL="9525" marR="9525" marT="9525" marB="0"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01/09/2018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10:30AM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Departamento de la Familia-Centro Industrial Las Flores  Carr. 3 Al lado Parque Ovidio De Jesús 1er piso Rio Grande, PR 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 algn="l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lang="en-US" sz="800" dirty="0" smtClean="0">
                          <a:latin typeface="+mj-lt"/>
                          <a:cs typeface="Arial"/>
                        </a:rPr>
                        <a:t>Educational</a:t>
                      </a:r>
                      <a:r>
                        <a:rPr lang="en-US" sz="800" baseline="0" dirty="0" smtClean="0">
                          <a:latin typeface="+mj-lt"/>
                          <a:cs typeface="Arial"/>
                        </a:rPr>
                        <a:t> Activity</a:t>
                      </a:r>
                      <a:endParaRPr lang="en-US" sz="800" dirty="0">
                        <a:latin typeface="+mj-lt"/>
                        <a:cs typeface="Arial"/>
                      </a:endParaRPr>
                    </a:p>
                  </a:txBody>
                  <a:tcPr marL="0" marR="0" marT="4191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351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Hand Wash/ Integrated Model</a:t>
                      </a:r>
                    </a:p>
                  </a:txBody>
                  <a:tcPr marL="9525" marR="9525" marT="9525" marB="0"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01/09/2018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10:45AM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Departamento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de la </a:t>
                      </a:r>
                      <a:r>
                        <a:rPr 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Familia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-Centro Industrial Las Flores  </a:t>
                      </a:r>
                      <a:r>
                        <a:rPr 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Carr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. 3 Al </a:t>
                      </a:r>
                      <a:r>
                        <a:rPr 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lado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Parque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Ovidio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De </a:t>
                      </a:r>
                      <a:r>
                        <a:rPr 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Jesús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1er </a:t>
                      </a:r>
                      <a:r>
                        <a:rPr 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piso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Rio Grande, PR 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 algn="l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lang="en-US" sz="800" dirty="0" smtClean="0">
                          <a:latin typeface="+mj-lt"/>
                          <a:cs typeface="Arial"/>
                        </a:rPr>
                        <a:t>Educational</a:t>
                      </a:r>
                      <a:r>
                        <a:rPr lang="en-US" sz="800" baseline="0" dirty="0" smtClean="0">
                          <a:latin typeface="+mj-lt"/>
                          <a:cs typeface="Arial"/>
                        </a:rPr>
                        <a:t> Activity</a:t>
                      </a:r>
                      <a:endParaRPr lang="en-US" sz="800" dirty="0">
                        <a:latin typeface="+mj-lt"/>
                        <a:cs typeface="Arial"/>
                      </a:endParaRPr>
                    </a:p>
                  </a:txBody>
                  <a:tcPr marL="0" marR="0" marT="29844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201038" y="6172200"/>
            <a:ext cx="9525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300" b="1" dirty="0" err="1" smtClean="0">
                <a:latin typeface="Arial"/>
                <a:cs typeface="Arial"/>
              </a:rPr>
              <a:t>Activities</a:t>
            </a:r>
            <a:r>
              <a:rPr lang="es-ES_tradnl" sz="1300" b="1" dirty="0" smtClean="0">
                <a:latin typeface="Arial"/>
                <a:cs typeface="Arial"/>
              </a:rPr>
              <a:t> </a:t>
            </a:r>
            <a:r>
              <a:rPr lang="es-ES_tradnl" sz="1300" b="1" dirty="0" err="1" smtClean="0">
                <a:latin typeface="Arial"/>
                <a:cs typeface="Arial"/>
              </a:rPr>
              <a:t>subject</a:t>
            </a:r>
            <a:r>
              <a:rPr lang="es-ES_tradnl" sz="1300" b="1" dirty="0" smtClean="0">
                <a:latin typeface="Arial"/>
                <a:cs typeface="Arial"/>
              </a:rPr>
              <a:t> to </a:t>
            </a:r>
            <a:r>
              <a:rPr lang="es-ES_tradnl" sz="1300" b="1" dirty="0" err="1" smtClean="0">
                <a:latin typeface="Arial"/>
                <a:cs typeface="Arial"/>
              </a:rPr>
              <a:t>change</a:t>
            </a:r>
            <a:r>
              <a:rPr lang="es-ES_tradnl" sz="1300" b="1" dirty="0" smtClean="0">
                <a:latin typeface="Arial"/>
                <a:cs typeface="Arial"/>
              </a:rPr>
              <a:t>. </a:t>
            </a:r>
            <a:r>
              <a:rPr lang="es-ES_tradnl" sz="1300" b="1" dirty="0" err="1" smtClean="0">
                <a:latin typeface="Arial"/>
                <a:cs typeface="Arial"/>
              </a:rPr>
              <a:t>Contact</a:t>
            </a:r>
            <a:r>
              <a:rPr lang="es-ES_tradnl" sz="1300" b="1" dirty="0" smtClean="0">
                <a:latin typeface="Arial"/>
                <a:cs typeface="Arial"/>
              </a:rPr>
              <a:t> </a:t>
            </a:r>
            <a:r>
              <a:rPr lang="es-PR" sz="1400" b="1" dirty="0" err="1" smtClean="0"/>
              <a:t>Enrollee</a:t>
            </a:r>
            <a:r>
              <a:rPr lang="es-PR" sz="1400" b="1" dirty="0" smtClean="0"/>
              <a:t> </a:t>
            </a:r>
            <a:r>
              <a:rPr lang="es-PR" sz="1400" b="1" dirty="0" err="1" smtClean="0"/>
              <a:t>Services</a:t>
            </a:r>
            <a:r>
              <a:rPr lang="es-PR" sz="1400" b="1" dirty="0" smtClean="0"/>
              <a:t> </a:t>
            </a:r>
            <a:r>
              <a:rPr lang="es-PR" sz="1400" b="1" dirty="0" err="1" smtClean="0"/>
              <a:t>for</a:t>
            </a:r>
            <a:r>
              <a:rPr lang="es-PR" sz="1400" b="1" dirty="0" smtClean="0"/>
              <a:t> </a:t>
            </a:r>
            <a:r>
              <a:rPr lang="es-PR" sz="1400" b="1" dirty="0" err="1" smtClean="0"/>
              <a:t>confirmation</a:t>
            </a:r>
            <a:endParaRPr lang="es-ES_tradnl" sz="1300" b="1" dirty="0">
              <a:latin typeface="Arial"/>
              <a:cs typeface="Arial"/>
            </a:endParaRPr>
          </a:p>
          <a:p>
            <a:r>
              <a:rPr lang="es-ES_tradnl" sz="1200" dirty="0">
                <a:latin typeface="Arial"/>
                <a:cs typeface="Arial"/>
              </a:rPr>
              <a:t>1-844-336-3331 </a:t>
            </a:r>
            <a:r>
              <a:rPr lang="es-ES_tradnl" sz="1200" dirty="0" smtClean="0">
                <a:latin typeface="Arial"/>
                <a:cs typeface="Arial"/>
              </a:rPr>
              <a:t>(</a:t>
            </a:r>
            <a:r>
              <a:rPr lang="es-ES_tradnl" sz="1200" dirty="0" err="1" smtClean="0">
                <a:latin typeface="Arial"/>
                <a:cs typeface="Arial"/>
              </a:rPr>
              <a:t>toll</a:t>
            </a:r>
            <a:r>
              <a:rPr lang="es-ES_tradnl" sz="1200" dirty="0" smtClean="0">
                <a:latin typeface="Arial"/>
                <a:cs typeface="Arial"/>
              </a:rPr>
              <a:t> free), 787</a:t>
            </a:r>
            <a:r>
              <a:rPr lang="es-ES_tradnl" sz="1200" dirty="0">
                <a:latin typeface="Arial"/>
                <a:cs typeface="Arial"/>
              </a:rPr>
              <a:t>-999-4411 TTY </a:t>
            </a:r>
            <a:r>
              <a:rPr lang="es-ES_tradnl" sz="1200" dirty="0" smtClean="0">
                <a:latin typeface="Arial"/>
                <a:cs typeface="Arial"/>
              </a:rPr>
              <a:t>(</a:t>
            </a:r>
            <a:r>
              <a:rPr lang="es-ES_tradnl" sz="1200" dirty="0" err="1" smtClean="0">
                <a:latin typeface="Arial"/>
                <a:cs typeface="Arial"/>
              </a:rPr>
              <a:t>hearing</a:t>
            </a:r>
            <a:r>
              <a:rPr lang="es-ES_tradnl" sz="1200" dirty="0" smtClean="0">
                <a:latin typeface="Arial"/>
                <a:cs typeface="Arial"/>
              </a:rPr>
              <a:t> </a:t>
            </a:r>
            <a:r>
              <a:rPr lang="es-ES_tradnl" sz="1200" dirty="0" err="1" smtClean="0">
                <a:latin typeface="Arial"/>
                <a:cs typeface="Arial"/>
              </a:rPr>
              <a:t>impaired</a:t>
            </a:r>
            <a:r>
              <a:rPr lang="es-ES_tradnl" sz="1200" dirty="0" smtClean="0">
                <a:latin typeface="Arial"/>
                <a:cs typeface="Arial"/>
              </a:rPr>
              <a:t>)</a:t>
            </a:r>
            <a:r>
              <a:rPr lang="es-ES_tradnl" sz="1200" dirty="0">
                <a:latin typeface="Arial"/>
                <a:cs typeface="Arial"/>
              </a:rPr>
              <a:t> </a:t>
            </a:r>
            <a:r>
              <a:rPr lang="es-ES_tradnl" sz="1200" dirty="0" smtClean="0">
                <a:latin typeface="Arial"/>
                <a:cs typeface="Arial"/>
              </a:rPr>
              <a:t>de </a:t>
            </a:r>
            <a:r>
              <a:rPr lang="es-ES_tradnl" sz="1200" dirty="0" err="1" smtClean="0">
                <a:latin typeface="Arial"/>
                <a:cs typeface="Arial"/>
              </a:rPr>
              <a:t>Monday</a:t>
            </a:r>
            <a:r>
              <a:rPr lang="es-ES_tradnl" sz="1200" dirty="0" smtClean="0">
                <a:latin typeface="Arial"/>
                <a:cs typeface="Arial"/>
              </a:rPr>
              <a:t> </a:t>
            </a:r>
            <a:r>
              <a:rPr lang="es-ES_tradnl" sz="1200" dirty="0" err="1" smtClean="0">
                <a:latin typeface="Arial"/>
                <a:cs typeface="Arial"/>
              </a:rPr>
              <a:t>through</a:t>
            </a:r>
            <a:r>
              <a:rPr lang="es-ES_tradnl" sz="1200" dirty="0" smtClean="0">
                <a:latin typeface="Arial"/>
                <a:cs typeface="Arial"/>
              </a:rPr>
              <a:t> Friday </a:t>
            </a:r>
            <a:r>
              <a:rPr lang="es-ES_tradnl" sz="1200" dirty="0">
                <a:latin typeface="Arial"/>
                <a:cs typeface="Arial"/>
              </a:rPr>
              <a:t>7:00 a.m. </a:t>
            </a:r>
            <a:r>
              <a:rPr lang="es-ES_tradnl" sz="1200" dirty="0" smtClean="0">
                <a:latin typeface="Arial"/>
                <a:cs typeface="Arial"/>
              </a:rPr>
              <a:t>to  </a:t>
            </a:r>
            <a:r>
              <a:rPr lang="es-ES_tradnl" sz="1200" dirty="0">
                <a:latin typeface="Arial"/>
                <a:cs typeface="Arial"/>
              </a:rPr>
              <a:t>7:00 p.m.</a:t>
            </a:r>
          </a:p>
          <a:p>
            <a:endParaRPr lang="en-US" sz="1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19072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1723872"/>
            <a:ext cx="10058400" cy="28321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35255">
              <a:lnSpc>
                <a:spcPct val="100000"/>
              </a:lnSpc>
              <a:spcBef>
                <a:spcPts val="185"/>
              </a:spcBef>
              <a:tabLst>
                <a:tab pos="1382395" algn="l"/>
                <a:tab pos="4844415" algn="l"/>
                <a:tab pos="6835775" algn="l"/>
              </a:tabLst>
            </a:pPr>
            <a:r>
              <a:rPr sz="1150" b="1" spc="15" dirty="0">
                <a:solidFill>
                  <a:srgbClr val="231F20"/>
                </a:solidFill>
                <a:latin typeface="Arial"/>
                <a:cs typeface="Arial"/>
              </a:rPr>
              <a:t>MUNICIPIO	</a:t>
            </a:r>
            <a:r>
              <a:rPr sz="1150" b="1" spc="-20" dirty="0">
                <a:solidFill>
                  <a:srgbClr val="231F20"/>
                </a:solidFill>
                <a:latin typeface="Arial"/>
                <a:cs typeface="Arial"/>
              </a:rPr>
              <a:t>NOMBRE </a:t>
            </a:r>
            <a:r>
              <a:rPr sz="1150" b="1" spc="-60" dirty="0">
                <a:solidFill>
                  <a:srgbClr val="231F20"/>
                </a:solidFill>
                <a:latin typeface="Arial"/>
                <a:cs typeface="Arial"/>
              </a:rPr>
              <a:t>DE </a:t>
            </a:r>
            <a:r>
              <a:rPr sz="1150" b="1" spc="-55" dirty="0">
                <a:solidFill>
                  <a:srgbClr val="231F20"/>
                </a:solidFill>
                <a:latin typeface="Arial"/>
                <a:cs typeface="Arial"/>
              </a:rPr>
              <a:t>LA </a:t>
            </a:r>
            <a:r>
              <a:rPr sz="1150" b="1" spc="-30" dirty="0">
                <a:solidFill>
                  <a:srgbClr val="231F20"/>
                </a:solidFill>
                <a:latin typeface="Arial"/>
                <a:cs typeface="Arial"/>
              </a:rPr>
              <a:t>CLINICA </a:t>
            </a:r>
            <a:r>
              <a:rPr sz="1150" b="1" spc="155" dirty="0">
                <a:solidFill>
                  <a:srgbClr val="231F20"/>
                </a:solidFill>
                <a:latin typeface="Arial"/>
                <a:cs typeface="Arial"/>
              </a:rPr>
              <a:t>/</a:t>
            </a:r>
            <a:r>
              <a:rPr sz="1150" b="1" spc="-1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50" b="1" spc="-20" dirty="0">
                <a:solidFill>
                  <a:srgbClr val="231F20"/>
                </a:solidFill>
                <a:latin typeface="Arial"/>
                <a:cs typeface="Arial"/>
              </a:rPr>
              <a:t>TIPO </a:t>
            </a:r>
            <a:r>
              <a:rPr sz="1150" b="1" spc="-60" dirty="0">
                <a:solidFill>
                  <a:srgbClr val="231F20"/>
                </a:solidFill>
                <a:latin typeface="Arial"/>
                <a:cs typeface="Arial"/>
              </a:rPr>
              <a:t>DE </a:t>
            </a:r>
            <a:r>
              <a:rPr sz="1150" b="1" spc="-35" dirty="0">
                <a:solidFill>
                  <a:srgbClr val="231F20"/>
                </a:solidFill>
                <a:latin typeface="Arial"/>
                <a:cs typeface="Arial"/>
              </a:rPr>
              <a:t>FACILIDAD	</a:t>
            </a:r>
            <a:r>
              <a:rPr sz="1150" b="1" spc="-55" dirty="0">
                <a:solidFill>
                  <a:srgbClr val="231F20"/>
                </a:solidFill>
                <a:latin typeface="Arial"/>
                <a:cs typeface="Arial"/>
              </a:rPr>
              <a:t>TELÉFONO	</a:t>
            </a:r>
            <a:r>
              <a:rPr sz="1150" b="1" spc="-25" dirty="0">
                <a:solidFill>
                  <a:srgbClr val="231F20"/>
                </a:solidFill>
                <a:latin typeface="Arial"/>
                <a:cs typeface="Arial"/>
              </a:rPr>
              <a:t>HORARIO</a:t>
            </a:r>
            <a:endParaRPr sz="115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265770" y="1711523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0"/>
                </a:moveTo>
                <a:lnTo>
                  <a:pt x="0" y="12349"/>
                </a:lnTo>
              </a:path>
            </a:pathLst>
          </a:custGeom>
          <a:ln w="11010">
            <a:solidFill>
              <a:srgbClr val="F15D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22259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F15D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268234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F15D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293212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F15D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316492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F15D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341451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F15D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374408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F15D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398538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F15D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422668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F15D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446798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F15D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469831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F15D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730192" y="1711523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0"/>
                </a:moveTo>
                <a:lnTo>
                  <a:pt x="0" y="12349"/>
                </a:lnTo>
              </a:path>
            </a:pathLst>
          </a:custGeom>
          <a:ln w="11010">
            <a:solidFill>
              <a:srgbClr val="F15D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721636" y="1711523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0"/>
                </a:moveTo>
                <a:lnTo>
                  <a:pt x="0" y="12349"/>
                </a:lnTo>
              </a:path>
            </a:pathLst>
          </a:custGeom>
          <a:ln w="11010">
            <a:solidFill>
              <a:srgbClr val="F15D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6791058"/>
            <a:ext cx="6486652" cy="8060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0" y="1952370"/>
            <a:ext cx="10058400" cy="5820410"/>
          </a:xfrm>
          <a:prstGeom prst="rect">
            <a:avLst/>
          </a:prstGeom>
        </p:spPr>
        <p:txBody>
          <a:bodyPr vert="horz" wrap="square" lIns="0" tIns="82550" rIns="0" bIns="0" rtlCol="0">
            <a:spAutoFit/>
          </a:bodyPr>
          <a:lstStyle/>
          <a:p>
            <a:pPr marL="137795">
              <a:lnSpc>
                <a:spcPct val="100000"/>
              </a:lnSpc>
              <a:spcBef>
                <a:spcPts val="650"/>
              </a:spcBef>
              <a:tabLst>
                <a:tab pos="1382395" algn="l"/>
                <a:tab pos="4848860" algn="l"/>
                <a:tab pos="6855459" algn="l"/>
              </a:tabLst>
            </a:pPr>
            <a:r>
              <a:rPr sz="900" b="1" spc="35" dirty="0">
                <a:solidFill>
                  <a:srgbClr val="231F20"/>
                </a:solidFill>
                <a:latin typeface="Arial"/>
                <a:cs typeface="Arial"/>
              </a:rPr>
              <a:t>Bayamon	</a:t>
            </a:r>
            <a:r>
              <a:rPr sz="900" b="1" spc="-20" dirty="0">
                <a:solidFill>
                  <a:srgbClr val="231F20"/>
                </a:solidFill>
                <a:latin typeface="Arial"/>
                <a:cs typeface="Arial"/>
              </a:rPr>
              <a:t>CENTRO </a:t>
            </a:r>
            <a:r>
              <a:rPr sz="900" b="1" spc="-25" dirty="0">
                <a:solidFill>
                  <a:srgbClr val="231F20"/>
                </a:solidFill>
                <a:latin typeface="Arial"/>
                <a:cs typeface="Arial"/>
              </a:rPr>
              <a:t>DE </a:t>
            </a:r>
            <a:r>
              <a:rPr sz="900" b="1" spc="-35" dirty="0">
                <a:solidFill>
                  <a:srgbClr val="231F20"/>
                </a:solidFill>
                <a:latin typeface="Arial"/>
                <a:cs typeface="Arial"/>
              </a:rPr>
              <a:t>SERVICIOS</a:t>
            </a:r>
            <a:r>
              <a:rPr sz="900" b="1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25" dirty="0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sz="9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20" dirty="0">
                <a:solidFill>
                  <a:srgbClr val="231F20"/>
                </a:solidFill>
                <a:latin typeface="Arial"/>
                <a:cs typeface="Arial"/>
              </a:rPr>
              <a:t>SALUD	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(787)</a:t>
            </a:r>
            <a:r>
              <a:rPr sz="9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520-8449	</a:t>
            </a:r>
            <a:r>
              <a:rPr sz="900" b="1" spc="-20" dirty="0">
                <a:solidFill>
                  <a:srgbClr val="231F20"/>
                </a:solidFill>
                <a:latin typeface="Arial"/>
                <a:cs typeface="Arial"/>
              </a:rPr>
              <a:t>L-V</a:t>
            </a:r>
            <a:r>
              <a:rPr sz="900" b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231F20"/>
                </a:solidFill>
                <a:latin typeface="Arial"/>
                <a:cs typeface="Arial"/>
              </a:rPr>
              <a:t>8:00</a:t>
            </a:r>
            <a:r>
              <a:rPr sz="900" b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30" dirty="0">
                <a:solidFill>
                  <a:srgbClr val="231F20"/>
                </a:solidFill>
                <a:latin typeface="Arial"/>
                <a:cs typeface="Arial"/>
              </a:rPr>
              <a:t>AM-</a:t>
            </a:r>
            <a:r>
              <a:rPr sz="900" b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231F20"/>
                </a:solidFill>
                <a:latin typeface="Arial"/>
                <a:cs typeface="Arial"/>
              </a:rPr>
              <a:t>4:00</a:t>
            </a:r>
            <a:r>
              <a:rPr sz="900" b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40" dirty="0">
                <a:solidFill>
                  <a:srgbClr val="231F20"/>
                </a:solidFill>
                <a:latin typeface="Arial"/>
                <a:cs typeface="Arial"/>
              </a:rPr>
              <a:t>PM</a:t>
            </a:r>
            <a:endParaRPr sz="900">
              <a:latin typeface="Arial"/>
              <a:cs typeface="Arial"/>
            </a:endParaRPr>
          </a:p>
          <a:p>
            <a:pPr marL="137795">
              <a:lnSpc>
                <a:spcPts val="990"/>
              </a:lnSpc>
              <a:spcBef>
                <a:spcPts val="715"/>
              </a:spcBef>
              <a:tabLst>
                <a:tab pos="1382395" algn="l"/>
                <a:tab pos="4848860" algn="l"/>
                <a:tab pos="6855459" algn="l"/>
              </a:tabLst>
            </a:pPr>
            <a:r>
              <a:rPr sz="1350" b="1" spc="52" baseline="6172" dirty="0">
                <a:solidFill>
                  <a:srgbClr val="231F20"/>
                </a:solidFill>
                <a:latin typeface="Arial"/>
                <a:cs typeface="Arial"/>
              </a:rPr>
              <a:t>Bayamon	</a:t>
            </a:r>
            <a:r>
              <a:rPr sz="1350" b="1" spc="-30" baseline="6172" dirty="0">
                <a:solidFill>
                  <a:srgbClr val="231F20"/>
                </a:solidFill>
                <a:latin typeface="Arial"/>
                <a:cs typeface="Arial"/>
              </a:rPr>
              <a:t>CENTRO </a:t>
            </a:r>
            <a:r>
              <a:rPr sz="1350" b="1" spc="-22" baseline="6172" dirty="0">
                <a:solidFill>
                  <a:srgbClr val="231F20"/>
                </a:solidFill>
                <a:latin typeface="Arial"/>
                <a:cs typeface="Arial"/>
              </a:rPr>
              <a:t>PEDIATRICO </a:t>
            </a:r>
            <a:r>
              <a:rPr sz="1350" b="1" spc="-37" baseline="6172" dirty="0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sz="1350" b="1" spc="-120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15" baseline="6172" dirty="0">
                <a:solidFill>
                  <a:srgbClr val="231F20"/>
                </a:solidFill>
                <a:latin typeface="Arial"/>
                <a:cs typeface="Arial"/>
              </a:rPr>
              <a:t>RIO</a:t>
            </a:r>
            <a:r>
              <a:rPr sz="1350" b="1" spc="-60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67" baseline="6172" dirty="0">
                <a:solidFill>
                  <a:srgbClr val="231F20"/>
                </a:solidFill>
                <a:latin typeface="Arial"/>
                <a:cs typeface="Arial"/>
              </a:rPr>
              <a:t>HONDO	</a:t>
            </a:r>
            <a:r>
              <a:rPr sz="1350" b="1" spc="15" baseline="6172" dirty="0">
                <a:solidFill>
                  <a:srgbClr val="231F20"/>
                </a:solidFill>
                <a:latin typeface="Arial"/>
                <a:cs typeface="Arial"/>
              </a:rPr>
              <a:t>(787)780-1908	</a:t>
            </a:r>
            <a:r>
              <a:rPr sz="900" b="1" spc="30" dirty="0">
                <a:solidFill>
                  <a:srgbClr val="231F20"/>
                </a:solidFill>
                <a:latin typeface="Arial"/>
                <a:cs typeface="Arial"/>
              </a:rPr>
              <a:t>Dr.</a:t>
            </a:r>
            <a:r>
              <a:rPr sz="900" b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65" dirty="0">
                <a:solidFill>
                  <a:srgbClr val="231F20"/>
                </a:solidFill>
                <a:latin typeface="Arial"/>
                <a:cs typeface="Arial"/>
              </a:rPr>
              <a:t>Martín</a:t>
            </a:r>
            <a:r>
              <a:rPr sz="900" b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45" dirty="0">
                <a:solidFill>
                  <a:srgbClr val="231F20"/>
                </a:solidFill>
                <a:latin typeface="Arial"/>
                <a:cs typeface="Arial"/>
              </a:rPr>
              <a:t>Martinó-</a:t>
            </a:r>
            <a:r>
              <a:rPr sz="900" b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5" dirty="0">
                <a:solidFill>
                  <a:srgbClr val="231F20"/>
                </a:solidFill>
                <a:latin typeface="Arial"/>
                <a:cs typeface="Arial"/>
              </a:rPr>
              <a:t>L,M,M-7:30AM-4:00PM</a:t>
            </a:r>
            <a:endParaRPr sz="900">
              <a:latin typeface="Arial"/>
              <a:cs typeface="Arial"/>
            </a:endParaRPr>
          </a:p>
          <a:p>
            <a:pPr marR="419734" algn="r">
              <a:lnSpc>
                <a:spcPts val="900"/>
              </a:lnSpc>
            </a:pPr>
            <a:r>
              <a:rPr sz="900" b="1" spc="-5" dirty="0">
                <a:solidFill>
                  <a:srgbClr val="231F20"/>
                </a:solidFill>
                <a:latin typeface="Arial"/>
                <a:cs typeface="Arial"/>
              </a:rPr>
              <a:t>V- 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8:00-12:00PM/Vacunación-L-V</a:t>
            </a:r>
            <a:r>
              <a:rPr sz="900" b="1" spc="-1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7:30AM-11:00AM</a:t>
            </a:r>
            <a:endParaRPr sz="900">
              <a:latin typeface="Arial"/>
              <a:cs typeface="Arial"/>
            </a:endParaRPr>
          </a:p>
          <a:p>
            <a:pPr marL="6855459">
              <a:lnSpc>
                <a:spcPts val="990"/>
              </a:lnSpc>
            </a:pPr>
            <a:r>
              <a:rPr sz="900" b="1" spc="30" dirty="0">
                <a:solidFill>
                  <a:srgbClr val="231F20"/>
                </a:solidFill>
                <a:latin typeface="Arial"/>
                <a:cs typeface="Arial"/>
              </a:rPr>
              <a:t>Dr.</a:t>
            </a:r>
            <a:r>
              <a:rPr sz="9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50" dirty="0">
                <a:solidFill>
                  <a:srgbClr val="231F20"/>
                </a:solidFill>
                <a:latin typeface="Arial"/>
                <a:cs typeface="Arial"/>
              </a:rPr>
              <a:t>José</a:t>
            </a:r>
            <a:r>
              <a:rPr sz="9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40" dirty="0">
                <a:solidFill>
                  <a:srgbClr val="231F20"/>
                </a:solidFill>
                <a:latin typeface="Arial"/>
                <a:cs typeface="Arial"/>
              </a:rPr>
              <a:t>Martinó(orden</a:t>
            </a:r>
            <a:r>
              <a:rPr sz="9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35" dirty="0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sz="9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20" dirty="0">
                <a:solidFill>
                  <a:srgbClr val="231F20"/>
                </a:solidFill>
                <a:latin typeface="Arial"/>
                <a:cs typeface="Arial"/>
              </a:rPr>
              <a:t>llegada)</a:t>
            </a:r>
            <a:r>
              <a:rPr sz="9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231F20"/>
                </a:solidFill>
                <a:latin typeface="Arial"/>
                <a:cs typeface="Arial"/>
              </a:rPr>
              <a:t>L-V-8:30AM-2:00PM</a:t>
            </a:r>
            <a:endParaRPr sz="900">
              <a:latin typeface="Arial"/>
              <a:cs typeface="Arial"/>
            </a:endParaRPr>
          </a:p>
          <a:p>
            <a:pPr marL="137795" marR="2037714">
              <a:lnSpc>
                <a:spcPct val="185000"/>
              </a:lnSpc>
              <a:tabLst>
                <a:tab pos="1382395" algn="l"/>
                <a:tab pos="4848860" algn="l"/>
                <a:tab pos="6855459" algn="l"/>
              </a:tabLst>
            </a:pPr>
            <a:r>
              <a:rPr sz="900" b="1" spc="35" dirty="0">
                <a:solidFill>
                  <a:srgbClr val="231F20"/>
                </a:solidFill>
                <a:latin typeface="Arial"/>
                <a:cs typeface="Arial"/>
              </a:rPr>
              <a:t>Bayamon	</a:t>
            </a:r>
            <a:r>
              <a:rPr sz="900" b="1" spc="-5" dirty="0">
                <a:solidFill>
                  <a:srgbClr val="231F20"/>
                </a:solidFill>
                <a:latin typeface="Arial"/>
                <a:cs typeface="Arial"/>
              </a:rPr>
              <a:t>CLINICA </a:t>
            </a:r>
            <a:r>
              <a:rPr sz="900" b="1" spc="-25" dirty="0">
                <a:solidFill>
                  <a:srgbClr val="231F20"/>
                </a:solidFill>
                <a:latin typeface="Arial"/>
                <a:cs typeface="Arial"/>
              </a:rPr>
              <a:t>DE 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VACUNACION </a:t>
            </a:r>
            <a:r>
              <a:rPr sz="900" b="1" spc="-20" dirty="0">
                <a:solidFill>
                  <a:srgbClr val="231F20"/>
                </a:solidFill>
                <a:latin typeface="Arial"/>
                <a:cs typeface="Arial"/>
              </a:rPr>
              <a:t>CDT</a:t>
            </a:r>
            <a:r>
              <a:rPr sz="900" b="1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10" dirty="0">
                <a:solidFill>
                  <a:srgbClr val="231F20"/>
                </a:solidFill>
                <a:latin typeface="Arial"/>
                <a:cs typeface="Arial"/>
              </a:rPr>
              <a:t>GMSP,</a:t>
            </a:r>
            <a:r>
              <a:rPr sz="9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25" dirty="0">
                <a:solidFill>
                  <a:srgbClr val="231F20"/>
                </a:solidFill>
                <a:latin typeface="Arial"/>
                <a:cs typeface="Arial"/>
              </a:rPr>
              <a:t>INC	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(787)</a:t>
            </a:r>
            <a:r>
              <a:rPr sz="9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625-6129	</a:t>
            </a:r>
            <a:r>
              <a:rPr sz="1350" b="1" spc="-30" baseline="-12345" dirty="0">
                <a:solidFill>
                  <a:srgbClr val="231F20"/>
                </a:solidFill>
                <a:latin typeface="Arial"/>
                <a:cs typeface="Arial"/>
              </a:rPr>
              <a:t>L-V </a:t>
            </a:r>
            <a:r>
              <a:rPr sz="1350" b="1" baseline="-12345" dirty="0">
                <a:solidFill>
                  <a:srgbClr val="231F20"/>
                </a:solidFill>
                <a:latin typeface="Arial"/>
                <a:cs typeface="Arial"/>
              </a:rPr>
              <a:t>7:00</a:t>
            </a:r>
            <a:r>
              <a:rPr sz="1350" b="1" spc="-150" baseline="-123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15" baseline="-12345" dirty="0">
                <a:solidFill>
                  <a:srgbClr val="231F20"/>
                </a:solidFill>
                <a:latin typeface="Arial"/>
                <a:cs typeface="Arial"/>
              </a:rPr>
              <a:t>AM-2:00</a:t>
            </a:r>
            <a:r>
              <a:rPr sz="1350" b="1" spc="-89" baseline="-123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60" baseline="-12345" dirty="0">
                <a:solidFill>
                  <a:srgbClr val="231F20"/>
                </a:solidFill>
                <a:latin typeface="Arial"/>
                <a:cs typeface="Arial"/>
              </a:rPr>
              <a:t>PM </a:t>
            </a:r>
            <a:r>
              <a:rPr sz="1350" b="1" baseline="-123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52" baseline="6172" dirty="0">
                <a:solidFill>
                  <a:srgbClr val="231F20"/>
                </a:solidFill>
                <a:latin typeface="Arial"/>
                <a:cs typeface="Arial"/>
              </a:rPr>
              <a:t>Bayamon	</a:t>
            </a:r>
            <a:r>
              <a:rPr sz="1350" b="1" spc="22" baseline="6172" dirty="0">
                <a:solidFill>
                  <a:srgbClr val="231F20"/>
                </a:solidFill>
                <a:latin typeface="Arial"/>
                <a:cs typeface="Arial"/>
              </a:rPr>
              <a:t>NEW VISION</a:t>
            </a:r>
            <a:r>
              <a:rPr sz="1350" b="1" spc="-120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-7" baseline="6172" dirty="0">
                <a:solidFill>
                  <a:srgbClr val="231F20"/>
                </a:solidFill>
                <a:latin typeface="Arial"/>
                <a:cs typeface="Arial"/>
              </a:rPr>
              <a:t>MEDICAL</a:t>
            </a:r>
            <a:r>
              <a:rPr sz="1350" b="1" spc="-60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-7" baseline="6172" dirty="0">
                <a:solidFill>
                  <a:srgbClr val="231F20"/>
                </a:solidFill>
                <a:latin typeface="Arial"/>
                <a:cs typeface="Arial"/>
              </a:rPr>
              <a:t>DIAGNOSTIC	</a:t>
            </a:r>
            <a:r>
              <a:rPr sz="1350" b="1" spc="15" baseline="6172" dirty="0">
                <a:solidFill>
                  <a:srgbClr val="231F20"/>
                </a:solidFill>
                <a:latin typeface="Arial"/>
                <a:cs typeface="Arial"/>
              </a:rPr>
              <a:t>(787)778-5311</a:t>
            </a:r>
            <a:r>
              <a:rPr sz="1350" b="1" spc="-60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82" baseline="6172" dirty="0">
                <a:solidFill>
                  <a:srgbClr val="231F20"/>
                </a:solidFill>
                <a:latin typeface="Arial"/>
                <a:cs typeface="Arial"/>
              </a:rPr>
              <a:t>ext</a:t>
            </a:r>
            <a:r>
              <a:rPr sz="1350" b="1" spc="-60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30" baseline="6172" dirty="0">
                <a:solidFill>
                  <a:srgbClr val="231F20"/>
                </a:solidFill>
                <a:latin typeface="Arial"/>
                <a:cs typeface="Arial"/>
              </a:rPr>
              <a:t>213	</a:t>
            </a:r>
            <a:r>
              <a:rPr sz="900" b="1" spc="-20" dirty="0">
                <a:solidFill>
                  <a:srgbClr val="231F20"/>
                </a:solidFill>
                <a:latin typeface="Arial"/>
                <a:cs typeface="Arial"/>
              </a:rPr>
              <a:t>L-V</a:t>
            </a:r>
            <a:r>
              <a:rPr sz="900" b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231F20"/>
                </a:solidFill>
                <a:latin typeface="Arial"/>
                <a:cs typeface="Arial"/>
              </a:rPr>
              <a:t>7:00</a:t>
            </a:r>
            <a:r>
              <a:rPr sz="900" b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30" dirty="0">
                <a:solidFill>
                  <a:srgbClr val="231F20"/>
                </a:solidFill>
                <a:latin typeface="Arial"/>
                <a:cs typeface="Arial"/>
              </a:rPr>
              <a:t>AM-</a:t>
            </a:r>
            <a:r>
              <a:rPr sz="900" b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231F20"/>
                </a:solidFill>
                <a:latin typeface="Arial"/>
                <a:cs typeface="Arial"/>
              </a:rPr>
              <a:t>3:00</a:t>
            </a:r>
            <a:r>
              <a:rPr sz="900" b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40" dirty="0">
                <a:solidFill>
                  <a:srgbClr val="231F20"/>
                </a:solidFill>
                <a:latin typeface="Arial"/>
                <a:cs typeface="Arial"/>
              </a:rPr>
              <a:t>PM</a:t>
            </a:r>
            <a:endParaRPr sz="900">
              <a:latin typeface="Arial"/>
              <a:cs typeface="Arial"/>
            </a:endParaRPr>
          </a:p>
          <a:p>
            <a:pPr marL="137795">
              <a:lnSpc>
                <a:spcPct val="100000"/>
              </a:lnSpc>
              <a:spcBef>
                <a:spcPts val="720"/>
              </a:spcBef>
              <a:tabLst>
                <a:tab pos="1382395" algn="l"/>
                <a:tab pos="4848860" algn="l"/>
                <a:tab pos="6855459" algn="l"/>
              </a:tabLst>
            </a:pPr>
            <a:r>
              <a:rPr sz="900" b="1" spc="15" dirty="0">
                <a:solidFill>
                  <a:srgbClr val="231F20"/>
                </a:solidFill>
                <a:latin typeface="Arial"/>
                <a:cs typeface="Arial"/>
              </a:rPr>
              <a:t>Canovanas	</a:t>
            </a:r>
            <a:r>
              <a:rPr sz="900" b="1" spc="5" dirty="0">
                <a:solidFill>
                  <a:srgbClr val="231F20"/>
                </a:solidFill>
                <a:latin typeface="Arial"/>
                <a:cs typeface="Arial"/>
              </a:rPr>
              <a:t>S.M.</a:t>
            </a:r>
            <a:r>
              <a:rPr sz="9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5" dirty="0">
                <a:solidFill>
                  <a:srgbClr val="231F20"/>
                </a:solidFill>
                <a:latin typeface="Arial"/>
                <a:cs typeface="Arial"/>
              </a:rPr>
              <a:t>MEDICAL</a:t>
            </a:r>
            <a:r>
              <a:rPr sz="9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60" dirty="0">
                <a:solidFill>
                  <a:srgbClr val="231F20"/>
                </a:solidFill>
                <a:latin typeface="Arial"/>
                <a:cs typeface="Arial"/>
              </a:rPr>
              <a:t>SERVICES	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(787) 876-5000 </a:t>
            </a:r>
            <a:r>
              <a:rPr sz="900" b="1" spc="135" dirty="0">
                <a:solidFill>
                  <a:srgbClr val="231F20"/>
                </a:solidFill>
                <a:latin typeface="Arial"/>
                <a:cs typeface="Arial"/>
              </a:rPr>
              <a:t>/</a:t>
            </a:r>
            <a:r>
              <a:rPr sz="900" b="1" spc="-11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(787)</a:t>
            </a:r>
            <a:r>
              <a:rPr sz="9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957-0740	</a:t>
            </a:r>
            <a:r>
              <a:rPr sz="900" b="1" spc="-20" dirty="0">
                <a:solidFill>
                  <a:srgbClr val="231F20"/>
                </a:solidFill>
                <a:latin typeface="Arial"/>
                <a:cs typeface="Arial"/>
              </a:rPr>
              <a:t>L-V</a:t>
            </a:r>
            <a:r>
              <a:rPr sz="900" b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231F20"/>
                </a:solidFill>
                <a:latin typeface="Arial"/>
                <a:cs typeface="Arial"/>
              </a:rPr>
              <a:t>7:00</a:t>
            </a:r>
            <a:r>
              <a:rPr sz="900" b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30" dirty="0">
                <a:solidFill>
                  <a:srgbClr val="231F20"/>
                </a:solidFill>
                <a:latin typeface="Arial"/>
                <a:cs typeface="Arial"/>
              </a:rPr>
              <a:t>AM-</a:t>
            </a:r>
            <a:r>
              <a:rPr sz="900" b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231F20"/>
                </a:solidFill>
                <a:latin typeface="Arial"/>
                <a:cs typeface="Arial"/>
              </a:rPr>
              <a:t>3:00</a:t>
            </a:r>
            <a:r>
              <a:rPr sz="900" b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40" dirty="0">
                <a:solidFill>
                  <a:srgbClr val="231F20"/>
                </a:solidFill>
                <a:latin typeface="Arial"/>
                <a:cs typeface="Arial"/>
              </a:rPr>
              <a:t>PM</a:t>
            </a:r>
            <a:endParaRPr sz="900">
              <a:latin typeface="Arial"/>
              <a:cs typeface="Arial"/>
            </a:endParaRPr>
          </a:p>
          <a:p>
            <a:pPr marL="137795">
              <a:lnSpc>
                <a:spcPts val="940"/>
              </a:lnSpc>
              <a:spcBef>
                <a:spcPts val="815"/>
              </a:spcBef>
              <a:tabLst>
                <a:tab pos="1382395" algn="l"/>
                <a:tab pos="4848860" algn="l"/>
                <a:tab pos="6855459" algn="l"/>
              </a:tabLst>
            </a:pPr>
            <a:r>
              <a:rPr sz="900" b="1" spc="15" dirty="0">
                <a:solidFill>
                  <a:srgbClr val="231F20"/>
                </a:solidFill>
                <a:latin typeface="Arial"/>
                <a:cs typeface="Arial"/>
              </a:rPr>
              <a:t>Canóvanas	</a:t>
            </a:r>
            <a:r>
              <a:rPr sz="900" b="1" spc="-20" dirty="0">
                <a:solidFill>
                  <a:srgbClr val="231F20"/>
                </a:solidFill>
                <a:latin typeface="Arial"/>
                <a:cs typeface="Arial"/>
              </a:rPr>
              <a:t>CENTRO </a:t>
            </a:r>
            <a:r>
              <a:rPr sz="900" b="1" dirty="0">
                <a:solidFill>
                  <a:srgbClr val="231F20"/>
                </a:solidFill>
                <a:latin typeface="Arial"/>
                <a:cs typeface="Arial"/>
              </a:rPr>
              <a:t>DIAGNOSTICO </a:t>
            </a:r>
            <a:r>
              <a:rPr sz="900" b="1" spc="-15" dirty="0">
                <a:solidFill>
                  <a:srgbClr val="231F20"/>
                </a:solidFill>
                <a:latin typeface="Arial"/>
                <a:cs typeface="Arial"/>
              </a:rPr>
              <a:t>Y </a:t>
            </a:r>
            <a:r>
              <a:rPr sz="900" b="1" dirty="0">
                <a:solidFill>
                  <a:srgbClr val="231F20"/>
                </a:solidFill>
                <a:latin typeface="Arial"/>
                <a:cs typeface="Arial"/>
              </a:rPr>
              <a:t>TRATAMIENTO</a:t>
            </a:r>
            <a:r>
              <a:rPr sz="900" b="1" spc="-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20" dirty="0">
                <a:solidFill>
                  <a:srgbClr val="231F20"/>
                </a:solidFill>
                <a:latin typeface="Arial"/>
                <a:cs typeface="Arial"/>
              </a:rPr>
              <a:t>(cdt</a:t>
            </a:r>
            <a:r>
              <a:rPr sz="9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5" dirty="0">
                <a:solidFill>
                  <a:srgbClr val="231F20"/>
                </a:solidFill>
                <a:latin typeface="Arial"/>
                <a:cs typeface="Arial"/>
              </a:rPr>
              <a:t>canovanas)	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(787)438-6593	</a:t>
            </a:r>
            <a:r>
              <a:rPr sz="1350" b="1" spc="-30" baseline="6172" dirty="0">
                <a:solidFill>
                  <a:srgbClr val="231F20"/>
                </a:solidFill>
                <a:latin typeface="Arial"/>
                <a:cs typeface="Arial"/>
              </a:rPr>
              <a:t>L-V </a:t>
            </a:r>
            <a:r>
              <a:rPr sz="1350" b="1" spc="22" baseline="6172" dirty="0">
                <a:solidFill>
                  <a:srgbClr val="231F20"/>
                </a:solidFill>
                <a:latin typeface="Arial"/>
                <a:cs typeface="Arial"/>
              </a:rPr>
              <a:t>7:00AM </a:t>
            </a:r>
            <a:r>
              <a:rPr sz="1350" b="1" spc="15" baseline="6172" dirty="0">
                <a:solidFill>
                  <a:srgbClr val="231F20"/>
                </a:solidFill>
                <a:latin typeface="Arial"/>
                <a:cs typeface="Arial"/>
              </a:rPr>
              <a:t>-2:30PM </a:t>
            </a:r>
            <a:r>
              <a:rPr sz="1350" b="1" spc="22" baseline="6172" dirty="0">
                <a:solidFill>
                  <a:srgbClr val="231F20"/>
                </a:solidFill>
                <a:latin typeface="Arial"/>
                <a:cs typeface="Arial"/>
              </a:rPr>
              <a:t>Persona</a:t>
            </a:r>
            <a:r>
              <a:rPr sz="1350" b="1" spc="67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22" baseline="6172" dirty="0">
                <a:solidFill>
                  <a:srgbClr val="231F20"/>
                </a:solidFill>
                <a:latin typeface="Arial"/>
                <a:cs typeface="Arial"/>
              </a:rPr>
              <a:t>contacto:</a:t>
            </a:r>
            <a:endParaRPr sz="1350" baseline="6172">
              <a:latin typeface="Arial"/>
              <a:cs typeface="Arial"/>
            </a:endParaRPr>
          </a:p>
          <a:p>
            <a:pPr marR="1490345" algn="r">
              <a:lnSpc>
                <a:spcPts val="940"/>
              </a:lnSpc>
            </a:pPr>
            <a:r>
              <a:rPr sz="900" b="1" dirty="0">
                <a:solidFill>
                  <a:srgbClr val="231F20"/>
                </a:solidFill>
                <a:latin typeface="Arial"/>
                <a:cs typeface="Arial"/>
              </a:rPr>
              <a:t>Sra.</a:t>
            </a:r>
            <a:r>
              <a:rPr sz="900" b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60" dirty="0">
                <a:solidFill>
                  <a:srgbClr val="231F20"/>
                </a:solidFill>
                <a:latin typeface="Arial"/>
                <a:cs typeface="Arial"/>
              </a:rPr>
              <a:t>María</a:t>
            </a:r>
            <a:r>
              <a:rPr sz="900" b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35" dirty="0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sz="900" b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5" dirty="0">
                <a:solidFill>
                  <a:srgbClr val="231F20"/>
                </a:solidFill>
                <a:latin typeface="Arial"/>
                <a:cs typeface="Arial"/>
              </a:rPr>
              <a:t>los</a:t>
            </a:r>
            <a:r>
              <a:rPr sz="900" b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5" dirty="0">
                <a:solidFill>
                  <a:srgbClr val="231F20"/>
                </a:solidFill>
                <a:latin typeface="Arial"/>
                <a:cs typeface="Arial"/>
              </a:rPr>
              <a:t>Angeles</a:t>
            </a:r>
            <a:r>
              <a:rPr sz="900" b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5" dirty="0">
                <a:solidFill>
                  <a:srgbClr val="231F20"/>
                </a:solidFill>
                <a:latin typeface="Arial"/>
                <a:cs typeface="Arial"/>
              </a:rPr>
              <a:t>Díaz</a:t>
            </a:r>
            <a:endParaRPr sz="900">
              <a:latin typeface="Arial"/>
              <a:cs typeface="Arial"/>
            </a:endParaRPr>
          </a:p>
          <a:p>
            <a:pPr marL="137795" marR="664845">
              <a:lnSpc>
                <a:spcPts val="1900"/>
              </a:lnSpc>
              <a:spcBef>
                <a:spcPts val="105"/>
              </a:spcBef>
              <a:tabLst>
                <a:tab pos="1382395" algn="l"/>
                <a:tab pos="4848860" algn="l"/>
                <a:tab pos="6855459" algn="l"/>
              </a:tabLst>
            </a:pPr>
            <a:r>
              <a:rPr sz="900" b="1" spc="20" dirty="0">
                <a:solidFill>
                  <a:srgbClr val="231F20"/>
                </a:solidFill>
                <a:latin typeface="Arial"/>
                <a:cs typeface="Arial"/>
              </a:rPr>
              <a:t>Carolina	</a:t>
            </a:r>
            <a:r>
              <a:rPr sz="900" b="1" spc="-5" dirty="0">
                <a:solidFill>
                  <a:srgbClr val="231F20"/>
                </a:solidFill>
                <a:latin typeface="Arial"/>
                <a:cs typeface="Arial"/>
              </a:rPr>
              <a:t>CAROLINA </a:t>
            </a:r>
            <a:r>
              <a:rPr sz="900" b="1" spc="-20" dirty="0">
                <a:solidFill>
                  <a:srgbClr val="231F20"/>
                </a:solidFill>
                <a:latin typeface="Arial"/>
                <a:cs typeface="Arial"/>
              </a:rPr>
              <a:t>PEDIATRIC </a:t>
            </a:r>
            <a:r>
              <a:rPr sz="900" b="1" spc="-40" dirty="0">
                <a:solidFill>
                  <a:srgbClr val="231F20"/>
                </a:solidFill>
                <a:latin typeface="Arial"/>
                <a:cs typeface="Arial"/>
              </a:rPr>
              <a:t>CENTER </a:t>
            </a:r>
            <a:r>
              <a:rPr sz="900" b="1" spc="25" dirty="0">
                <a:solidFill>
                  <a:srgbClr val="231F20"/>
                </a:solidFill>
                <a:latin typeface="Arial"/>
                <a:cs typeface="Arial"/>
              </a:rPr>
              <a:t>(dra. </a:t>
            </a:r>
            <a:r>
              <a:rPr sz="900" b="1" spc="5" dirty="0">
                <a:solidFill>
                  <a:srgbClr val="231F20"/>
                </a:solidFill>
                <a:latin typeface="Arial"/>
                <a:cs typeface="Arial"/>
              </a:rPr>
              <a:t>Luz</a:t>
            </a:r>
            <a:r>
              <a:rPr sz="900" b="1" spc="-1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50" dirty="0">
                <a:solidFill>
                  <a:srgbClr val="231F20"/>
                </a:solidFill>
                <a:latin typeface="Arial"/>
                <a:cs typeface="Arial"/>
              </a:rPr>
              <a:t>Mundo</a:t>
            </a:r>
            <a:r>
              <a:rPr sz="9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Rodriguez)	(787)</a:t>
            </a:r>
            <a:r>
              <a:rPr sz="9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776-1570	</a:t>
            </a:r>
            <a:r>
              <a:rPr sz="900" b="1" spc="-85" dirty="0">
                <a:solidFill>
                  <a:srgbClr val="231F20"/>
                </a:solidFill>
                <a:latin typeface="Arial"/>
                <a:cs typeface="Arial"/>
              </a:rPr>
              <a:t>L-J</a:t>
            </a:r>
            <a:r>
              <a:rPr sz="9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231F20"/>
                </a:solidFill>
                <a:latin typeface="Arial"/>
                <a:cs typeface="Arial"/>
              </a:rPr>
              <a:t>8:00</a:t>
            </a:r>
            <a:r>
              <a:rPr sz="9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55" dirty="0">
                <a:solidFill>
                  <a:srgbClr val="231F20"/>
                </a:solidFill>
                <a:latin typeface="Arial"/>
                <a:cs typeface="Arial"/>
              </a:rPr>
              <a:t>AM</a:t>
            </a:r>
            <a:r>
              <a:rPr sz="9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231F20"/>
                </a:solidFill>
                <a:latin typeface="Arial"/>
                <a:cs typeface="Arial"/>
              </a:rPr>
              <a:t>-</a:t>
            </a:r>
            <a:r>
              <a:rPr sz="9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231F20"/>
                </a:solidFill>
                <a:latin typeface="Arial"/>
                <a:cs typeface="Arial"/>
              </a:rPr>
              <a:t>4:00</a:t>
            </a:r>
            <a:r>
              <a:rPr sz="9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50" dirty="0">
                <a:solidFill>
                  <a:srgbClr val="231F20"/>
                </a:solidFill>
                <a:latin typeface="Arial"/>
                <a:cs typeface="Arial"/>
              </a:rPr>
              <a:t>PM</a:t>
            </a:r>
            <a:r>
              <a:rPr sz="9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40" dirty="0">
                <a:solidFill>
                  <a:srgbClr val="231F20"/>
                </a:solidFill>
                <a:latin typeface="Arial"/>
                <a:cs typeface="Arial"/>
              </a:rPr>
              <a:t>V-S</a:t>
            </a:r>
            <a:r>
              <a:rPr sz="9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231F20"/>
                </a:solidFill>
                <a:latin typeface="Arial"/>
                <a:cs typeface="Arial"/>
              </a:rPr>
              <a:t>8:00</a:t>
            </a:r>
            <a:r>
              <a:rPr sz="9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AM-12:00</a:t>
            </a:r>
            <a:r>
              <a:rPr sz="9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40" dirty="0">
                <a:solidFill>
                  <a:srgbClr val="231F20"/>
                </a:solidFill>
                <a:latin typeface="Arial"/>
                <a:cs typeface="Arial"/>
              </a:rPr>
              <a:t>PM </a:t>
            </a:r>
            <a:r>
              <a:rPr sz="900" b="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20" dirty="0">
                <a:solidFill>
                  <a:srgbClr val="231F20"/>
                </a:solidFill>
                <a:latin typeface="Arial"/>
                <a:cs typeface="Arial"/>
              </a:rPr>
              <a:t>Carolina	</a:t>
            </a:r>
            <a:r>
              <a:rPr sz="900" b="1" spc="-10" dirty="0">
                <a:solidFill>
                  <a:srgbClr val="231F20"/>
                </a:solidFill>
                <a:latin typeface="Arial"/>
                <a:cs typeface="Arial"/>
              </a:rPr>
              <a:t>GRUPO </a:t>
            </a:r>
            <a:r>
              <a:rPr sz="900" b="1" spc="-50" dirty="0">
                <a:solidFill>
                  <a:srgbClr val="231F20"/>
                </a:solidFill>
                <a:latin typeface="Arial"/>
                <a:cs typeface="Arial"/>
              </a:rPr>
              <a:t>EMPRESAS </a:t>
            </a:r>
            <a:r>
              <a:rPr sz="900" b="1" spc="-25" dirty="0">
                <a:solidFill>
                  <a:srgbClr val="231F20"/>
                </a:solidFill>
                <a:latin typeface="Arial"/>
                <a:cs typeface="Arial"/>
              </a:rPr>
              <a:t>DE </a:t>
            </a:r>
            <a:r>
              <a:rPr sz="900" b="1" spc="-20" dirty="0">
                <a:solidFill>
                  <a:srgbClr val="231F20"/>
                </a:solidFill>
                <a:latin typeface="Arial"/>
                <a:cs typeface="Arial"/>
              </a:rPr>
              <a:t>SALUD </a:t>
            </a:r>
            <a:r>
              <a:rPr sz="900" b="1" spc="-25" dirty="0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sz="900" b="1" spc="-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5" dirty="0">
                <a:solidFill>
                  <a:srgbClr val="231F20"/>
                </a:solidFill>
                <a:latin typeface="Arial"/>
                <a:cs typeface="Arial"/>
              </a:rPr>
              <a:t>SAN</a:t>
            </a:r>
            <a:r>
              <a:rPr sz="9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20" dirty="0">
                <a:solidFill>
                  <a:srgbClr val="231F20"/>
                </a:solidFill>
                <a:latin typeface="Arial"/>
                <a:cs typeface="Arial"/>
              </a:rPr>
              <a:t>JUAN	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(787)</a:t>
            </a:r>
            <a:r>
              <a:rPr sz="9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767-1365	</a:t>
            </a:r>
            <a:r>
              <a:rPr sz="1350" b="1" spc="-30" baseline="6172" dirty="0">
                <a:solidFill>
                  <a:srgbClr val="231F20"/>
                </a:solidFill>
                <a:latin typeface="Arial"/>
                <a:cs typeface="Arial"/>
              </a:rPr>
              <a:t>L-V</a:t>
            </a:r>
            <a:r>
              <a:rPr sz="1350" b="1" spc="-67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baseline="6172" dirty="0">
                <a:solidFill>
                  <a:srgbClr val="231F20"/>
                </a:solidFill>
                <a:latin typeface="Arial"/>
                <a:cs typeface="Arial"/>
              </a:rPr>
              <a:t>7:00</a:t>
            </a:r>
            <a:r>
              <a:rPr sz="1350" b="1" spc="-67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15" baseline="6172" dirty="0">
                <a:solidFill>
                  <a:srgbClr val="231F20"/>
                </a:solidFill>
                <a:latin typeface="Arial"/>
                <a:cs typeface="Arial"/>
              </a:rPr>
              <a:t>AM-3:00</a:t>
            </a:r>
            <a:r>
              <a:rPr sz="1350" b="1" spc="-67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75" baseline="6172" dirty="0">
                <a:solidFill>
                  <a:srgbClr val="231F20"/>
                </a:solidFill>
                <a:latin typeface="Arial"/>
                <a:cs typeface="Arial"/>
              </a:rPr>
              <a:t>PM</a:t>
            </a:r>
            <a:r>
              <a:rPr sz="1350" b="1" spc="-67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15" baseline="6172" dirty="0">
                <a:solidFill>
                  <a:srgbClr val="231F20"/>
                </a:solidFill>
                <a:latin typeface="Arial"/>
                <a:cs typeface="Arial"/>
              </a:rPr>
              <a:t>Sábado</a:t>
            </a:r>
            <a:r>
              <a:rPr sz="1350" b="1" spc="-67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baseline="6172" dirty="0">
                <a:solidFill>
                  <a:srgbClr val="231F20"/>
                </a:solidFill>
                <a:latin typeface="Arial"/>
                <a:cs typeface="Arial"/>
              </a:rPr>
              <a:t>9:00</a:t>
            </a:r>
            <a:r>
              <a:rPr sz="1350" b="1" spc="-67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15" baseline="6172" dirty="0">
                <a:solidFill>
                  <a:srgbClr val="231F20"/>
                </a:solidFill>
                <a:latin typeface="Arial"/>
                <a:cs typeface="Arial"/>
              </a:rPr>
              <a:t>AM-2:00</a:t>
            </a:r>
            <a:r>
              <a:rPr sz="1350" b="1" spc="-67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60" baseline="6172" dirty="0">
                <a:solidFill>
                  <a:srgbClr val="231F20"/>
                </a:solidFill>
                <a:latin typeface="Arial"/>
                <a:cs typeface="Arial"/>
              </a:rPr>
              <a:t>PM </a:t>
            </a:r>
            <a:r>
              <a:rPr sz="1350" b="1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20" dirty="0">
                <a:solidFill>
                  <a:srgbClr val="231F20"/>
                </a:solidFill>
                <a:latin typeface="Arial"/>
                <a:cs typeface="Arial"/>
              </a:rPr>
              <a:t>Carolina	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VACUNACION</a:t>
            </a:r>
            <a:r>
              <a:rPr sz="9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25" dirty="0">
                <a:solidFill>
                  <a:srgbClr val="231F20"/>
                </a:solidFill>
                <a:latin typeface="Arial"/>
                <a:cs typeface="Arial"/>
              </a:rPr>
              <a:t>AL</a:t>
            </a:r>
            <a:r>
              <a:rPr sz="9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20" dirty="0">
                <a:solidFill>
                  <a:srgbClr val="231F20"/>
                </a:solidFill>
                <a:latin typeface="Arial"/>
                <a:cs typeface="Arial"/>
              </a:rPr>
              <a:t>DIA	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(787)</a:t>
            </a:r>
            <a:r>
              <a:rPr sz="9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701-5860	</a:t>
            </a:r>
            <a:r>
              <a:rPr sz="1350" b="1" spc="-127" baseline="6172" dirty="0">
                <a:solidFill>
                  <a:srgbClr val="231F20"/>
                </a:solidFill>
                <a:latin typeface="Arial"/>
                <a:cs typeface="Arial"/>
              </a:rPr>
              <a:t>L-J</a:t>
            </a:r>
            <a:r>
              <a:rPr sz="1350" b="1" spc="-82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baseline="6172" dirty="0">
                <a:solidFill>
                  <a:srgbClr val="231F20"/>
                </a:solidFill>
                <a:latin typeface="Arial"/>
                <a:cs typeface="Arial"/>
              </a:rPr>
              <a:t>9:00</a:t>
            </a:r>
            <a:r>
              <a:rPr sz="1350" b="1" spc="-82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82" baseline="6172" dirty="0">
                <a:solidFill>
                  <a:srgbClr val="231F20"/>
                </a:solidFill>
                <a:latin typeface="Arial"/>
                <a:cs typeface="Arial"/>
              </a:rPr>
              <a:t>AM</a:t>
            </a:r>
            <a:r>
              <a:rPr sz="1350" b="1" spc="-82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baseline="6172" dirty="0">
                <a:solidFill>
                  <a:srgbClr val="231F20"/>
                </a:solidFill>
                <a:latin typeface="Arial"/>
                <a:cs typeface="Arial"/>
              </a:rPr>
              <a:t>-</a:t>
            </a:r>
            <a:r>
              <a:rPr sz="1350" b="1" spc="-82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baseline="6172" dirty="0">
                <a:solidFill>
                  <a:srgbClr val="231F20"/>
                </a:solidFill>
                <a:latin typeface="Arial"/>
                <a:cs typeface="Arial"/>
              </a:rPr>
              <a:t>2:00</a:t>
            </a:r>
            <a:r>
              <a:rPr sz="1350" b="1" spc="-82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60" baseline="6172" dirty="0">
                <a:solidFill>
                  <a:srgbClr val="231F20"/>
                </a:solidFill>
                <a:latin typeface="Arial"/>
                <a:cs typeface="Arial"/>
              </a:rPr>
              <a:t>PM</a:t>
            </a:r>
            <a:endParaRPr sz="1350" baseline="6172">
              <a:latin typeface="Arial"/>
              <a:cs typeface="Arial"/>
            </a:endParaRPr>
          </a:p>
          <a:p>
            <a:pPr marL="137795">
              <a:lnSpc>
                <a:spcPct val="100000"/>
              </a:lnSpc>
              <a:spcBef>
                <a:spcPts val="620"/>
              </a:spcBef>
              <a:tabLst>
                <a:tab pos="1382395" algn="l"/>
                <a:tab pos="4848860" algn="l"/>
                <a:tab pos="6855459" algn="l"/>
              </a:tabLst>
            </a:pPr>
            <a:r>
              <a:rPr sz="900" b="1" spc="20" dirty="0">
                <a:solidFill>
                  <a:srgbClr val="231F20"/>
                </a:solidFill>
                <a:latin typeface="Arial"/>
                <a:cs typeface="Arial"/>
              </a:rPr>
              <a:t>Carolina	</a:t>
            </a:r>
            <a:r>
              <a:rPr sz="900" b="1" spc="-15" dirty="0">
                <a:solidFill>
                  <a:srgbClr val="231F20"/>
                </a:solidFill>
                <a:latin typeface="Arial"/>
                <a:cs typeface="Arial"/>
              </a:rPr>
              <a:t>VICTOR </a:t>
            </a:r>
            <a:r>
              <a:rPr sz="900" b="1" spc="-50" dirty="0">
                <a:solidFill>
                  <a:srgbClr val="231F20"/>
                </a:solidFill>
                <a:latin typeface="Arial"/>
                <a:cs typeface="Arial"/>
              </a:rPr>
              <a:t>TORRES</a:t>
            </a:r>
            <a:r>
              <a:rPr sz="9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5" dirty="0">
                <a:solidFill>
                  <a:srgbClr val="231F20"/>
                </a:solidFill>
                <a:latin typeface="Arial"/>
                <a:cs typeface="Arial"/>
              </a:rPr>
              <a:t>SANTO</a:t>
            </a:r>
            <a:r>
              <a:rPr sz="9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40" dirty="0">
                <a:solidFill>
                  <a:srgbClr val="231F20"/>
                </a:solidFill>
                <a:latin typeface="Arial"/>
                <a:cs typeface="Arial"/>
              </a:rPr>
              <a:t>DOMINGO	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(787)</a:t>
            </a:r>
            <a:r>
              <a:rPr sz="9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757-5075	</a:t>
            </a:r>
            <a:r>
              <a:rPr sz="1350" b="1" spc="-30" baseline="6172" dirty="0">
                <a:solidFill>
                  <a:srgbClr val="231F20"/>
                </a:solidFill>
                <a:latin typeface="Arial"/>
                <a:cs typeface="Arial"/>
              </a:rPr>
              <a:t>L-V </a:t>
            </a:r>
            <a:r>
              <a:rPr sz="1350" b="1" baseline="6172" dirty="0">
                <a:solidFill>
                  <a:srgbClr val="231F20"/>
                </a:solidFill>
                <a:latin typeface="Arial"/>
                <a:cs typeface="Arial"/>
              </a:rPr>
              <a:t>8:00 </a:t>
            </a:r>
            <a:r>
              <a:rPr sz="1350" b="1" spc="15" baseline="6172" dirty="0">
                <a:solidFill>
                  <a:srgbClr val="231F20"/>
                </a:solidFill>
                <a:latin typeface="Arial"/>
                <a:cs typeface="Arial"/>
              </a:rPr>
              <a:t>AM-1:00</a:t>
            </a:r>
            <a:r>
              <a:rPr sz="1350" b="1" spc="-240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60" baseline="6172" dirty="0">
                <a:solidFill>
                  <a:srgbClr val="231F20"/>
                </a:solidFill>
                <a:latin typeface="Arial"/>
                <a:cs typeface="Arial"/>
              </a:rPr>
              <a:t>PM</a:t>
            </a:r>
            <a:endParaRPr sz="1350" baseline="6172">
              <a:latin typeface="Arial"/>
              <a:cs typeface="Arial"/>
            </a:endParaRPr>
          </a:p>
          <a:p>
            <a:pPr marL="137795" marR="494030">
              <a:lnSpc>
                <a:spcPct val="175900"/>
              </a:lnSpc>
              <a:tabLst>
                <a:tab pos="1382395" algn="l"/>
                <a:tab pos="4848860" algn="l"/>
                <a:tab pos="6855459" algn="l"/>
              </a:tabLst>
            </a:pP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Ceiba	</a:t>
            </a:r>
            <a:r>
              <a:rPr sz="900" b="1" spc="-20" dirty="0">
                <a:solidFill>
                  <a:srgbClr val="231F20"/>
                </a:solidFill>
                <a:latin typeface="Arial"/>
                <a:cs typeface="Arial"/>
              </a:rPr>
              <a:t>CENTRO </a:t>
            </a:r>
            <a:r>
              <a:rPr sz="900" b="1" spc="-5" dirty="0">
                <a:solidFill>
                  <a:srgbClr val="231F20"/>
                </a:solidFill>
                <a:latin typeface="Arial"/>
                <a:cs typeface="Arial"/>
              </a:rPr>
              <a:t>DR. </a:t>
            </a:r>
            <a:r>
              <a:rPr sz="900" b="1" spc="-20" dirty="0">
                <a:solidFill>
                  <a:srgbClr val="231F20"/>
                </a:solidFill>
                <a:latin typeface="Arial"/>
                <a:cs typeface="Arial"/>
              </a:rPr>
              <a:t>ANGEL</a:t>
            </a:r>
            <a:r>
              <a:rPr sz="900" b="1" spc="-85" dirty="0">
                <a:solidFill>
                  <a:srgbClr val="231F20"/>
                </a:solidFill>
                <a:latin typeface="Arial"/>
                <a:cs typeface="Arial"/>
              </a:rPr>
              <a:t> S</a:t>
            </a:r>
            <a:r>
              <a:rPr sz="9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20" dirty="0">
                <a:solidFill>
                  <a:srgbClr val="231F20"/>
                </a:solidFill>
                <a:latin typeface="Arial"/>
                <a:cs typeface="Arial"/>
              </a:rPr>
              <a:t>MUNTANER	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(787)</a:t>
            </a:r>
            <a:r>
              <a:rPr sz="9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885-4446	</a:t>
            </a:r>
            <a:r>
              <a:rPr sz="1350" b="1" spc="60" baseline="12345" dirty="0">
                <a:solidFill>
                  <a:srgbClr val="231F20"/>
                </a:solidFill>
                <a:latin typeface="Arial"/>
                <a:cs typeface="Arial"/>
              </a:rPr>
              <a:t>Martes- </a:t>
            </a:r>
            <a:r>
              <a:rPr sz="1350" b="1" baseline="12345" dirty="0">
                <a:solidFill>
                  <a:srgbClr val="231F20"/>
                </a:solidFill>
                <a:latin typeface="Arial"/>
                <a:cs typeface="Arial"/>
              </a:rPr>
              <a:t>1:00 </a:t>
            </a:r>
            <a:r>
              <a:rPr sz="1350" b="1" spc="37" baseline="12345" dirty="0">
                <a:solidFill>
                  <a:srgbClr val="231F20"/>
                </a:solidFill>
                <a:latin typeface="Arial"/>
                <a:cs typeface="Arial"/>
              </a:rPr>
              <a:t>PM-4:00PM/</a:t>
            </a:r>
            <a:r>
              <a:rPr sz="1350" b="1" spc="-277" baseline="123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-30" baseline="12345" dirty="0">
                <a:solidFill>
                  <a:srgbClr val="231F20"/>
                </a:solidFill>
                <a:latin typeface="Arial"/>
                <a:cs typeface="Arial"/>
              </a:rPr>
              <a:t>Jueves</a:t>
            </a:r>
            <a:r>
              <a:rPr sz="1350" b="1" spc="-75" baseline="123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15" baseline="12345" dirty="0">
                <a:solidFill>
                  <a:srgbClr val="231F20"/>
                </a:solidFill>
                <a:latin typeface="Arial"/>
                <a:cs typeface="Arial"/>
              </a:rPr>
              <a:t>7:00AM-4:00PM </a:t>
            </a:r>
            <a:r>
              <a:rPr sz="1350" b="1" spc="-7" baseline="123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25" dirty="0">
                <a:solidFill>
                  <a:srgbClr val="231F20"/>
                </a:solidFill>
                <a:latin typeface="Arial"/>
                <a:cs typeface="Arial"/>
              </a:rPr>
              <a:t>Culebra	</a:t>
            </a:r>
            <a:r>
              <a:rPr sz="900" b="1" spc="-80" dirty="0">
                <a:solidFill>
                  <a:srgbClr val="231F20"/>
                </a:solidFill>
                <a:latin typeface="Arial"/>
                <a:cs typeface="Arial"/>
              </a:rPr>
              <a:t>CSC</a:t>
            </a:r>
            <a:r>
              <a:rPr sz="900" b="1" spc="-40" dirty="0">
                <a:solidFill>
                  <a:srgbClr val="231F20"/>
                </a:solidFill>
                <a:latin typeface="Arial"/>
                <a:cs typeface="Arial"/>
              </a:rPr>
              <a:t> CULEBRA	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(787)</a:t>
            </a:r>
            <a:r>
              <a:rPr sz="9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742-0001	</a:t>
            </a:r>
            <a:r>
              <a:rPr sz="1350" b="1" spc="-30" baseline="12345" dirty="0">
                <a:solidFill>
                  <a:srgbClr val="231F20"/>
                </a:solidFill>
                <a:latin typeface="Arial"/>
                <a:cs typeface="Arial"/>
              </a:rPr>
              <a:t>L-V </a:t>
            </a:r>
            <a:r>
              <a:rPr sz="1350" b="1" baseline="12345" dirty="0">
                <a:solidFill>
                  <a:srgbClr val="231F20"/>
                </a:solidFill>
                <a:latin typeface="Arial"/>
                <a:cs typeface="Arial"/>
              </a:rPr>
              <a:t>7:00 </a:t>
            </a:r>
            <a:r>
              <a:rPr sz="1350" b="1" spc="15" baseline="12345" dirty="0">
                <a:solidFill>
                  <a:srgbClr val="231F20"/>
                </a:solidFill>
                <a:latin typeface="Arial"/>
                <a:cs typeface="Arial"/>
              </a:rPr>
              <a:t>AM-4:30</a:t>
            </a:r>
            <a:r>
              <a:rPr sz="1350" b="1" spc="-240" baseline="123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60" baseline="12345" dirty="0">
                <a:solidFill>
                  <a:srgbClr val="231F20"/>
                </a:solidFill>
                <a:latin typeface="Arial"/>
                <a:cs typeface="Arial"/>
              </a:rPr>
              <a:t>PM</a:t>
            </a:r>
            <a:endParaRPr sz="1350" baseline="12345">
              <a:latin typeface="Arial"/>
              <a:cs typeface="Arial"/>
            </a:endParaRPr>
          </a:p>
          <a:p>
            <a:pPr marL="137795">
              <a:lnSpc>
                <a:spcPts val="840"/>
              </a:lnSpc>
              <a:spcBef>
                <a:spcPts val="819"/>
              </a:spcBef>
              <a:tabLst>
                <a:tab pos="1382395" algn="l"/>
                <a:tab pos="4848860" algn="l"/>
                <a:tab pos="6855459" algn="l"/>
              </a:tabLst>
            </a:pPr>
            <a:r>
              <a:rPr sz="900" b="1" spc="20" dirty="0">
                <a:solidFill>
                  <a:srgbClr val="231F20"/>
                </a:solidFill>
                <a:latin typeface="Arial"/>
                <a:cs typeface="Arial"/>
              </a:rPr>
              <a:t>Cupey/Trujillo</a:t>
            </a:r>
            <a:r>
              <a:rPr sz="9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25" dirty="0">
                <a:solidFill>
                  <a:srgbClr val="231F20"/>
                </a:solidFill>
                <a:latin typeface="Arial"/>
                <a:cs typeface="Arial"/>
              </a:rPr>
              <a:t>Alto	</a:t>
            </a:r>
            <a:r>
              <a:rPr sz="900" b="1" spc="-10" dirty="0">
                <a:solidFill>
                  <a:srgbClr val="231F20"/>
                </a:solidFill>
                <a:latin typeface="Arial"/>
                <a:cs typeface="Arial"/>
              </a:rPr>
              <a:t>GRUPO 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MEDICO</a:t>
            </a:r>
            <a:r>
              <a:rPr sz="900" b="1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5" dirty="0">
                <a:solidFill>
                  <a:srgbClr val="231F20"/>
                </a:solidFill>
                <a:latin typeface="Arial"/>
                <a:cs typeface="Arial"/>
              </a:rPr>
              <a:t>SAN</a:t>
            </a:r>
            <a:r>
              <a:rPr sz="9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30" dirty="0">
                <a:solidFill>
                  <a:srgbClr val="231F20"/>
                </a:solidFill>
                <a:latin typeface="Arial"/>
                <a:cs typeface="Arial"/>
              </a:rPr>
              <a:t>GERARDO	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(787) 293-2959 </a:t>
            </a:r>
            <a:r>
              <a:rPr sz="900" b="1" spc="135" dirty="0">
                <a:solidFill>
                  <a:srgbClr val="231F20"/>
                </a:solidFill>
                <a:latin typeface="Arial"/>
                <a:cs typeface="Arial"/>
              </a:rPr>
              <a:t>/</a:t>
            </a:r>
            <a:r>
              <a:rPr sz="900" b="1" spc="-1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(787)</a:t>
            </a:r>
            <a:r>
              <a:rPr sz="9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292-1836	</a:t>
            </a:r>
            <a:r>
              <a:rPr sz="1350" b="1" spc="15" baseline="18518" dirty="0">
                <a:solidFill>
                  <a:srgbClr val="231F20"/>
                </a:solidFill>
                <a:latin typeface="Arial"/>
                <a:cs typeface="Arial"/>
              </a:rPr>
              <a:t>Lunes</a:t>
            </a:r>
            <a:r>
              <a:rPr sz="1350" b="1" spc="-75" baseline="18518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44" baseline="18518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1350" b="1" spc="-75" baseline="18518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75" baseline="18518" dirty="0">
                <a:solidFill>
                  <a:srgbClr val="231F20"/>
                </a:solidFill>
                <a:latin typeface="Arial"/>
                <a:cs typeface="Arial"/>
              </a:rPr>
              <a:t>Martes</a:t>
            </a:r>
            <a:r>
              <a:rPr sz="1350" b="1" spc="-75" baseline="18518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baseline="18518" dirty="0">
                <a:solidFill>
                  <a:srgbClr val="231F20"/>
                </a:solidFill>
                <a:latin typeface="Arial"/>
                <a:cs typeface="Arial"/>
              </a:rPr>
              <a:t>8:00</a:t>
            </a:r>
            <a:r>
              <a:rPr sz="1350" b="1" spc="-75" baseline="18518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15" baseline="18518" dirty="0">
                <a:solidFill>
                  <a:srgbClr val="231F20"/>
                </a:solidFill>
                <a:latin typeface="Arial"/>
                <a:cs typeface="Arial"/>
              </a:rPr>
              <a:t>AM-1:00</a:t>
            </a:r>
            <a:r>
              <a:rPr sz="1350" b="1" spc="-75" baseline="18518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75" baseline="18518" dirty="0">
                <a:solidFill>
                  <a:srgbClr val="231F20"/>
                </a:solidFill>
                <a:latin typeface="Arial"/>
                <a:cs typeface="Arial"/>
              </a:rPr>
              <a:t>PM</a:t>
            </a:r>
            <a:r>
              <a:rPr sz="1350" b="1" spc="-75" baseline="18518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30" baseline="18518" dirty="0">
                <a:solidFill>
                  <a:srgbClr val="231F20"/>
                </a:solidFill>
                <a:latin typeface="Arial"/>
                <a:cs typeface="Arial"/>
              </a:rPr>
              <a:t>(Cupey)/Miercoles</a:t>
            </a:r>
            <a:endParaRPr sz="1350" baseline="18518">
              <a:latin typeface="Arial"/>
              <a:cs typeface="Arial"/>
            </a:endParaRPr>
          </a:p>
          <a:p>
            <a:pPr marR="1006475" algn="r">
              <a:lnSpc>
                <a:spcPts val="840"/>
              </a:lnSpc>
            </a:pPr>
            <a:r>
              <a:rPr sz="900" b="1" spc="30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9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20" dirty="0">
                <a:solidFill>
                  <a:srgbClr val="231F20"/>
                </a:solidFill>
                <a:latin typeface="Arial"/>
                <a:cs typeface="Arial"/>
              </a:rPr>
              <a:t>Jueves</a:t>
            </a:r>
            <a:r>
              <a:rPr sz="9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231F20"/>
                </a:solidFill>
                <a:latin typeface="Arial"/>
                <a:cs typeface="Arial"/>
              </a:rPr>
              <a:t>8:00</a:t>
            </a:r>
            <a:r>
              <a:rPr sz="9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AM-1:00</a:t>
            </a:r>
            <a:r>
              <a:rPr sz="9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50" dirty="0">
                <a:solidFill>
                  <a:srgbClr val="231F20"/>
                </a:solidFill>
                <a:latin typeface="Arial"/>
                <a:cs typeface="Arial"/>
              </a:rPr>
              <a:t>PM</a:t>
            </a:r>
            <a:r>
              <a:rPr sz="9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5" dirty="0">
                <a:solidFill>
                  <a:srgbClr val="231F20"/>
                </a:solidFill>
                <a:latin typeface="Arial"/>
                <a:cs typeface="Arial"/>
              </a:rPr>
              <a:t>(Trujillo</a:t>
            </a:r>
            <a:r>
              <a:rPr sz="900" b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5" dirty="0">
                <a:solidFill>
                  <a:srgbClr val="231F20"/>
                </a:solidFill>
                <a:latin typeface="Arial"/>
                <a:cs typeface="Arial"/>
              </a:rPr>
              <a:t>Alto)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400">
              <a:latin typeface="Times New Roman"/>
              <a:cs typeface="Times New Roman"/>
            </a:endParaRPr>
          </a:p>
          <a:p>
            <a:pPr marR="325755" algn="r">
              <a:lnSpc>
                <a:spcPct val="100000"/>
              </a:lnSpc>
            </a:pPr>
            <a:r>
              <a:rPr sz="700" b="1" spc="-190" dirty="0">
                <a:solidFill>
                  <a:srgbClr val="231F20"/>
                </a:solidFill>
                <a:latin typeface="Arial"/>
                <a:cs typeface="Arial"/>
              </a:rPr>
              <a:t>¿Ayuda                            </a:t>
            </a:r>
            <a:r>
              <a:rPr sz="700" b="1" spc="-195" dirty="0">
                <a:solidFill>
                  <a:srgbClr val="231F20"/>
                </a:solidFill>
                <a:latin typeface="Arial"/>
                <a:cs typeface="Arial"/>
              </a:rPr>
              <a:t>con</a:t>
            </a:r>
            <a:r>
              <a:rPr sz="700" b="1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00" b="1" spc="-190" dirty="0">
                <a:solidFill>
                  <a:srgbClr val="231F20"/>
                </a:solidFill>
                <a:latin typeface="Arial"/>
                <a:cs typeface="Arial"/>
              </a:rPr>
              <a:t>su                            </a:t>
            </a:r>
            <a:r>
              <a:rPr sz="700" b="1" spc="-160" dirty="0">
                <a:solidFill>
                  <a:srgbClr val="231F20"/>
                </a:solidFill>
                <a:latin typeface="Arial"/>
                <a:cs typeface="Arial"/>
              </a:rPr>
              <a:t>Plan    </a:t>
            </a:r>
            <a:r>
              <a:rPr sz="700" b="1" spc="-180" dirty="0">
                <a:solidFill>
                  <a:srgbClr val="231F20"/>
                </a:solidFill>
                <a:latin typeface="Arial"/>
                <a:cs typeface="Arial"/>
              </a:rPr>
              <a:t>de         </a:t>
            </a:r>
            <a:r>
              <a:rPr sz="700" b="1" spc="-170" dirty="0">
                <a:solidFill>
                  <a:srgbClr val="231F20"/>
                </a:solidFill>
                <a:latin typeface="Arial"/>
                <a:cs typeface="Arial"/>
              </a:rPr>
              <a:t>Salud     </a:t>
            </a:r>
            <a:r>
              <a:rPr sz="700" b="1" spc="-145" dirty="0">
                <a:solidFill>
                  <a:srgbClr val="231F20"/>
                </a:solidFill>
                <a:latin typeface="Arial"/>
                <a:cs typeface="Arial"/>
              </a:rPr>
              <a:t>del </a:t>
            </a:r>
            <a:r>
              <a:rPr sz="700" b="1" spc="-1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00" b="1" spc="-180" dirty="0">
                <a:solidFill>
                  <a:srgbClr val="231F20"/>
                </a:solidFill>
                <a:latin typeface="Arial"/>
                <a:cs typeface="Arial"/>
              </a:rPr>
              <a:t>Gobierno?</a:t>
            </a:r>
            <a:endParaRPr sz="700">
              <a:latin typeface="Arial"/>
              <a:cs typeface="Arial"/>
            </a:endParaRPr>
          </a:p>
          <a:p>
            <a:pPr marL="374015">
              <a:lnSpc>
                <a:spcPts val="3010"/>
              </a:lnSpc>
              <a:spcBef>
                <a:spcPts val="395"/>
              </a:spcBef>
            </a:pPr>
            <a:r>
              <a:rPr sz="2700" b="1" spc="15" dirty="0">
                <a:solidFill>
                  <a:srgbClr val="FFFFFF"/>
                </a:solidFill>
                <a:latin typeface="Arial"/>
                <a:cs typeface="Arial"/>
              </a:rPr>
              <a:t>Región</a:t>
            </a:r>
            <a:r>
              <a:rPr sz="2700" b="1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00" b="1" spc="120" dirty="0">
                <a:solidFill>
                  <a:srgbClr val="FFFFFF"/>
                </a:solidFill>
                <a:latin typeface="Arial"/>
                <a:cs typeface="Arial"/>
              </a:rPr>
              <a:t>Noreste</a:t>
            </a:r>
            <a:endParaRPr sz="2700">
              <a:latin typeface="Arial"/>
              <a:cs typeface="Arial"/>
            </a:endParaRPr>
          </a:p>
          <a:p>
            <a:pPr marR="304800" algn="r">
              <a:lnSpc>
                <a:spcPts val="480"/>
              </a:lnSpc>
            </a:pPr>
            <a:r>
              <a:rPr sz="600" spc="20" dirty="0">
                <a:solidFill>
                  <a:srgbClr val="231F20"/>
                </a:solidFill>
                <a:latin typeface="Gotham-Book"/>
                <a:cs typeface="Gotham-Book"/>
              </a:rPr>
              <a:t>Línea </a:t>
            </a:r>
            <a:r>
              <a:rPr sz="600" spc="10" dirty="0">
                <a:solidFill>
                  <a:srgbClr val="231F20"/>
                </a:solidFill>
                <a:latin typeface="Gotham-Book"/>
                <a:cs typeface="Gotham-Book"/>
              </a:rPr>
              <a:t>libre </a:t>
            </a:r>
            <a:r>
              <a:rPr sz="600" spc="20" dirty="0">
                <a:solidFill>
                  <a:srgbClr val="231F20"/>
                </a:solidFill>
                <a:latin typeface="Gotham-Book"/>
                <a:cs typeface="Gotham-Book"/>
              </a:rPr>
              <a:t>de</a:t>
            </a:r>
            <a:r>
              <a:rPr sz="600" spc="-35" dirty="0">
                <a:solidFill>
                  <a:srgbClr val="231F20"/>
                </a:solidFill>
                <a:latin typeface="Gotham-Book"/>
                <a:cs typeface="Gotham-Book"/>
              </a:rPr>
              <a:t> </a:t>
            </a:r>
            <a:r>
              <a:rPr sz="600" spc="15" dirty="0">
                <a:solidFill>
                  <a:srgbClr val="231F20"/>
                </a:solidFill>
                <a:latin typeface="Gotham-Book"/>
                <a:cs typeface="Gotham-Book"/>
              </a:rPr>
              <a:t>cargos</a:t>
            </a:r>
            <a:endParaRPr sz="600">
              <a:latin typeface="Gotham-Book"/>
              <a:cs typeface="Gotham-Book"/>
            </a:endParaRPr>
          </a:p>
          <a:p>
            <a:pPr marR="252095" algn="r">
              <a:lnSpc>
                <a:spcPts val="1130"/>
              </a:lnSpc>
            </a:pPr>
            <a:r>
              <a:rPr sz="900" b="1" spc="-5" dirty="0">
                <a:solidFill>
                  <a:srgbClr val="231F20"/>
                </a:solidFill>
                <a:latin typeface="Gotham"/>
                <a:cs typeface="Gotham"/>
              </a:rPr>
              <a:t>1-800-981-</a:t>
            </a:r>
            <a:r>
              <a:rPr sz="900" b="1" spc="-15" dirty="0">
                <a:solidFill>
                  <a:srgbClr val="231F20"/>
                </a:solidFill>
                <a:latin typeface="Gotham"/>
                <a:cs typeface="Gotham"/>
              </a:rPr>
              <a:t>2</a:t>
            </a:r>
            <a:r>
              <a:rPr sz="900" b="1" spc="-25" dirty="0">
                <a:solidFill>
                  <a:srgbClr val="231F20"/>
                </a:solidFill>
                <a:latin typeface="Gotham"/>
                <a:cs typeface="Gotham"/>
              </a:rPr>
              <a:t>7</a:t>
            </a:r>
            <a:r>
              <a:rPr sz="900" b="1" spc="-30" dirty="0">
                <a:solidFill>
                  <a:srgbClr val="231F20"/>
                </a:solidFill>
                <a:latin typeface="Gotham"/>
                <a:cs typeface="Gotham"/>
              </a:rPr>
              <a:t>3</a:t>
            </a:r>
            <a:r>
              <a:rPr sz="900" b="1" spc="-5" dirty="0">
                <a:solidFill>
                  <a:srgbClr val="231F20"/>
                </a:solidFill>
                <a:latin typeface="Gotham"/>
                <a:cs typeface="Gotham"/>
              </a:rPr>
              <a:t>7</a:t>
            </a:r>
            <a:endParaRPr sz="900">
              <a:latin typeface="Gotham"/>
              <a:cs typeface="Gotham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0" y="0"/>
            <a:ext cx="10058400" cy="77347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0"/>
            <a:ext cx="10058400" cy="737513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0" y="5425033"/>
            <a:ext cx="10058400" cy="234736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43414" y="299074"/>
            <a:ext cx="2012505" cy="82919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0" y="2006955"/>
            <a:ext cx="10058400" cy="5765800"/>
          </a:xfrm>
          <a:custGeom>
            <a:avLst/>
            <a:gdLst/>
            <a:ahLst/>
            <a:cxnLst/>
            <a:rect l="l" t="t" r="r" b="b"/>
            <a:pathLst>
              <a:path w="10058400" h="5765800">
                <a:moveTo>
                  <a:pt x="0" y="5765444"/>
                </a:moveTo>
                <a:lnTo>
                  <a:pt x="10058400" y="5765444"/>
                </a:lnTo>
                <a:lnTo>
                  <a:pt x="10058400" y="0"/>
                </a:lnTo>
                <a:lnTo>
                  <a:pt x="0" y="0"/>
                </a:lnTo>
                <a:lnTo>
                  <a:pt x="0" y="576544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0" y="6791083"/>
            <a:ext cx="6486639" cy="80601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 txBox="1"/>
          <p:nvPr/>
        </p:nvSpPr>
        <p:spPr>
          <a:xfrm>
            <a:off x="361900" y="6924902"/>
            <a:ext cx="3295700" cy="471283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lang="en-US" sz="2700" b="1" spc="15" smtClean="0">
                <a:solidFill>
                  <a:srgbClr val="FFFFFF"/>
                </a:solidFill>
                <a:latin typeface="Arial"/>
                <a:cs typeface="Arial"/>
              </a:rPr>
              <a:t>Northeast </a:t>
            </a:r>
            <a:r>
              <a:rPr lang="en-US" sz="2700" b="1" spc="15" dirty="0" smtClean="0">
                <a:solidFill>
                  <a:srgbClr val="FFFFFF"/>
                </a:solidFill>
                <a:latin typeface="Arial"/>
                <a:cs typeface="Arial"/>
              </a:rPr>
              <a:t>Region</a:t>
            </a:r>
            <a:r>
              <a:rPr lang="en-US" sz="2800" dirty="0" smtClean="0"/>
              <a:t> </a:t>
            </a:r>
            <a:endParaRPr lang="en-US" sz="2700" b="1" spc="15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02" name="Title 101"/>
          <p:cNvSpPr>
            <a:spLocks noGrp="1"/>
          </p:cNvSpPr>
          <p:nvPr>
            <p:ph type="title"/>
          </p:nvPr>
        </p:nvSpPr>
        <p:spPr>
          <a:xfrm>
            <a:off x="325551" y="460492"/>
            <a:ext cx="9407296" cy="377026"/>
          </a:xfrm>
        </p:spPr>
        <p:txBody>
          <a:bodyPr/>
          <a:lstStyle/>
          <a:p>
            <a:pPr algn="r"/>
            <a:r>
              <a:rPr lang="en-US" spc="-30" dirty="0" smtClean="0"/>
              <a:t>MONTHLY ACTIVITIES CALENDAR</a:t>
            </a:r>
            <a:endParaRPr lang="en-US" dirty="0"/>
          </a:p>
        </p:txBody>
      </p:sp>
      <p:pic>
        <p:nvPicPr>
          <p:cNvPr id="22" name="Picture 21" descr="logo MMMH ASES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909" y="6705600"/>
            <a:ext cx="2565091" cy="990600"/>
          </a:xfrm>
          <a:prstGeom prst="rect">
            <a:avLst/>
          </a:prstGeom>
        </p:spPr>
      </p:pic>
      <p:graphicFrame>
        <p:nvGraphicFramePr>
          <p:cNvPr id="29" name="object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9110293"/>
              </p:ext>
            </p:extLst>
          </p:nvPr>
        </p:nvGraphicFramePr>
        <p:xfrm>
          <a:off x="-6350" y="1828800"/>
          <a:ext cx="10058398" cy="425850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11350"/>
                <a:gridCol w="1295400"/>
                <a:gridCol w="1524000"/>
                <a:gridCol w="3657600"/>
                <a:gridCol w="1670048"/>
              </a:tblGrid>
              <a:tr h="283082">
                <a:tc>
                  <a:txBody>
                    <a:bodyPr/>
                    <a:lstStyle/>
                    <a:p>
                      <a:pPr marL="135255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lang="en-US" sz="1150" b="1" spc="15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NAME</a:t>
                      </a:r>
                      <a:r>
                        <a:rPr lang="en-US" sz="1150" b="1" spc="15" baseline="0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EVENT</a:t>
                      </a:r>
                      <a:endParaRPr sz="1150" dirty="0">
                        <a:latin typeface="Arial"/>
                        <a:cs typeface="Arial"/>
                      </a:endParaRPr>
                    </a:p>
                  </a:txBody>
                  <a:tcPr marL="0" marR="0" marT="48895" marB="0">
                    <a:solidFill>
                      <a:srgbClr val="F15D22"/>
                    </a:solidFill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lang="en-US" sz="1150" b="1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DAY</a:t>
                      </a:r>
                      <a:endParaRPr sz="1150" b="1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0" marR="0" marT="48895" marB="0">
                    <a:solidFill>
                      <a:srgbClr val="F15D22"/>
                    </a:solidFill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lang="en-US" sz="1150" b="1" spc="-55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TIME</a:t>
                      </a:r>
                      <a:endParaRPr sz="1150" dirty="0">
                        <a:latin typeface="Arial"/>
                        <a:cs typeface="Arial"/>
                      </a:endParaRPr>
                    </a:p>
                  </a:txBody>
                  <a:tcPr marL="0" marR="0" marT="48895" marB="0">
                    <a:solidFill>
                      <a:srgbClr val="F15D22"/>
                    </a:solidFill>
                  </a:tcPr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lang="en-US" sz="1150" b="1" spc="-25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VENUE</a:t>
                      </a:r>
                      <a:endParaRPr sz="1150" dirty="0">
                        <a:latin typeface="Arial"/>
                        <a:cs typeface="Arial"/>
                      </a:endParaRPr>
                    </a:p>
                  </a:txBody>
                  <a:tcPr marL="0" marR="0" marT="48895" marB="0"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15D22"/>
                    </a:solidFill>
                  </a:tcPr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lang="en-US" sz="1150" b="1" dirty="0" smtClean="0">
                          <a:latin typeface="Arial"/>
                          <a:cs typeface="Arial"/>
                        </a:rPr>
                        <a:t>DESCRIPTION</a:t>
                      </a:r>
                      <a:endParaRPr sz="1150" b="1" dirty="0">
                        <a:latin typeface="Arial"/>
                        <a:cs typeface="Arial"/>
                      </a:endParaRPr>
                    </a:p>
                  </a:txBody>
                  <a:tcPr marL="0" marR="0" marT="48895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15D22"/>
                    </a:solidFill>
                  </a:tcPr>
                </a:tc>
              </a:tr>
              <a:tr h="244195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Hand Wash/ Integrated Model</a:t>
                      </a:r>
                    </a:p>
                  </a:txBody>
                  <a:tcPr marL="9525" marR="9525" marT="9525" marB="0"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01/10/2018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08:00AM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N25 CDT-</a:t>
                      </a:r>
                      <a:r>
                        <a:rPr 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Calle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Corchado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Final  </a:t>
                      </a:r>
                      <a:r>
                        <a:rPr 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Canóvanas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, P.R.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lang="en-US" sz="800" dirty="0" smtClean="0">
                          <a:latin typeface="+mj-lt"/>
                          <a:cs typeface="Arial"/>
                        </a:rPr>
                        <a:t>Educational</a:t>
                      </a:r>
                      <a:r>
                        <a:rPr lang="en-US" sz="800" baseline="0" dirty="0" smtClean="0">
                          <a:latin typeface="+mj-lt"/>
                          <a:cs typeface="Arial"/>
                        </a:rPr>
                        <a:t> Activity</a:t>
                      </a:r>
                      <a:endParaRPr sz="800" dirty="0">
                        <a:latin typeface="+mj-lt"/>
                        <a:cs typeface="Arial"/>
                      </a:endParaRPr>
                    </a:p>
                  </a:txBody>
                  <a:tcPr marL="0" marR="0" marT="52704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673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Conjunctivitis/ Integrated Model</a:t>
                      </a:r>
                      <a:b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</a:b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01/10/2018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08:00AM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Departamento de la Familia-Centro Gubernamental Calle Carlos, Piso 1 Ceiba, PR 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lang="en-US" sz="800" dirty="0" smtClean="0">
                          <a:latin typeface="+mj-lt"/>
                          <a:cs typeface="Arial"/>
                        </a:rPr>
                        <a:t>Educational</a:t>
                      </a:r>
                      <a:r>
                        <a:rPr lang="en-US" sz="800" baseline="0" dirty="0" smtClean="0">
                          <a:latin typeface="+mj-lt"/>
                          <a:cs typeface="Arial"/>
                        </a:rPr>
                        <a:t> Activity</a:t>
                      </a:r>
                      <a:endParaRPr lang="en-US" sz="800" dirty="0">
                        <a:latin typeface="+mj-lt"/>
                        <a:cs typeface="Arial"/>
                      </a:endParaRPr>
                    </a:p>
                  </a:txBody>
                  <a:tcPr marL="0" marR="0" marT="1778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754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Flu/ Integrated Model</a:t>
                      </a:r>
                    </a:p>
                  </a:txBody>
                  <a:tcPr marL="9525" marR="9525" marT="9525" marB="0"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01/10/2018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08:00AM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N44 Concilio de Salud Loíza-Carr. 188 Int. 187 Loiza, PR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lang="en-US" sz="800" dirty="0" smtClean="0">
                          <a:latin typeface="+mj-lt"/>
                          <a:cs typeface="Arial"/>
                        </a:rPr>
                        <a:t>Educational</a:t>
                      </a:r>
                      <a:r>
                        <a:rPr lang="en-US" sz="800" baseline="0" dirty="0" smtClean="0">
                          <a:latin typeface="+mj-lt"/>
                          <a:cs typeface="Arial"/>
                        </a:rPr>
                        <a:t> Activity</a:t>
                      </a:r>
                      <a:endParaRPr lang="en-US" sz="800" dirty="0">
                        <a:latin typeface="+mj-lt"/>
                        <a:cs typeface="Arial"/>
                      </a:endParaRPr>
                    </a:p>
                  </a:txBody>
                  <a:tcPr marL="0" marR="0" marT="2413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281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Hand Wash/ Integrated Model</a:t>
                      </a:r>
                    </a:p>
                  </a:txBody>
                  <a:tcPr marL="9525" marR="9525" marT="9525" marB="0"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01/10/2018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08:15AM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N44 Concilio de Salud Loíza - Médico de Familia-Carr. 188 Int. 187 Loíza, PR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lang="en-US" sz="800" dirty="0" smtClean="0">
                          <a:latin typeface="+mj-lt"/>
                          <a:cs typeface="Arial"/>
                        </a:rPr>
                        <a:t>Educational</a:t>
                      </a:r>
                      <a:r>
                        <a:rPr lang="en-US" sz="800" baseline="0" dirty="0" smtClean="0">
                          <a:latin typeface="+mj-lt"/>
                          <a:cs typeface="Arial"/>
                        </a:rPr>
                        <a:t> Activity</a:t>
                      </a:r>
                      <a:endParaRPr lang="en-US" sz="800" dirty="0">
                        <a:latin typeface="+mj-lt"/>
                        <a:cs typeface="Arial"/>
                      </a:endParaRPr>
                    </a:p>
                  </a:txBody>
                  <a:tcPr marL="0" marR="0" marT="50165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802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Prevention of Suicide/ Integrated Model</a:t>
                      </a:r>
                      <a:b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</a:b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01/10/2018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08:20AM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Departamento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de la </a:t>
                      </a:r>
                      <a:r>
                        <a:rPr 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Familia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-Centro </a:t>
                      </a:r>
                      <a:r>
                        <a:rPr 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Gubernamental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Calle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Carlos, </a:t>
                      </a:r>
                      <a:r>
                        <a:rPr 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Piso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1 </a:t>
                      </a:r>
                      <a:r>
                        <a:rPr 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Ceiba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, PR 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lang="en-US" sz="800" dirty="0" smtClean="0">
                          <a:latin typeface="+mj-lt"/>
                          <a:cs typeface="Arial"/>
                        </a:rPr>
                        <a:t>Educational</a:t>
                      </a:r>
                      <a:r>
                        <a:rPr lang="en-US" sz="800" baseline="0" dirty="0" smtClean="0">
                          <a:latin typeface="+mj-lt"/>
                          <a:cs typeface="Arial"/>
                        </a:rPr>
                        <a:t> Activity</a:t>
                      </a:r>
                      <a:endParaRPr lang="en-US" sz="800" dirty="0">
                        <a:latin typeface="+mj-lt"/>
                        <a:cs typeface="Arial"/>
                      </a:endParaRPr>
                    </a:p>
                  </a:txBody>
                  <a:tcPr marL="0" marR="0" marT="34925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Food and Water Safety/ Integrated Model </a:t>
                      </a:r>
                      <a:b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</a:b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01/10/2018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08:30AM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Hospital UPR Dr. Federico </a:t>
                      </a:r>
                      <a:r>
                        <a:rPr 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Trilla-Carretera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3 Km 8.3 Ave 65 </a:t>
                      </a:r>
                      <a:r>
                        <a:rPr 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Infanterria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Carolina, PR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lang="en-US" sz="800" dirty="0" smtClean="0">
                          <a:latin typeface="+mj-lt"/>
                          <a:cs typeface="Arial"/>
                        </a:rPr>
                        <a:t>Educational</a:t>
                      </a:r>
                      <a:r>
                        <a:rPr lang="en-US" sz="800" baseline="0" dirty="0" smtClean="0">
                          <a:latin typeface="+mj-lt"/>
                          <a:cs typeface="Arial"/>
                        </a:rPr>
                        <a:t> Activity</a:t>
                      </a:r>
                      <a:endParaRPr lang="en-US" sz="800" dirty="0">
                        <a:latin typeface="+mj-lt"/>
                        <a:cs typeface="Arial"/>
                      </a:endParaRPr>
                    </a:p>
                  </a:txBody>
                  <a:tcPr marL="0" marR="0" marT="29209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363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Conjunctivitis/ Integrated Model</a:t>
                      </a:r>
                      <a:b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</a:b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01/10/2018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09:00AM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N25 Dr. Angel Muntaner-Ave. </a:t>
                      </a:r>
                      <a:r>
                        <a:rPr 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Lauro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Pinero #205  </a:t>
                      </a:r>
                      <a:r>
                        <a:rPr 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Ceiba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, Puerto Rico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lang="en-US" sz="800" smtClean="0">
                          <a:latin typeface="+mj-lt"/>
                          <a:cs typeface="Arial"/>
                        </a:rPr>
                        <a:t>Educational</a:t>
                      </a:r>
                      <a:r>
                        <a:rPr lang="en-US" sz="800" baseline="0" smtClean="0">
                          <a:latin typeface="+mj-lt"/>
                          <a:cs typeface="Arial"/>
                        </a:rPr>
                        <a:t> Activity</a:t>
                      </a:r>
                      <a:endParaRPr lang="en-US" sz="800" dirty="0">
                        <a:latin typeface="+mj-lt"/>
                        <a:cs typeface="Arial"/>
                      </a:endParaRPr>
                    </a:p>
                  </a:txBody>
                  <a:tcPr marL="0" marR="0" marT="13335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053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Flu/ Integrated Model</a:t>
                      </a:r>
                    </a:p>
                  </a:txBody>
                  <a:tcPr marL="9525" marR="9525" marT="9525" marB="0"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01/10/2018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09:00AM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Medicaid-Carr</a:t>
                      </a:r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. 188 Intersección 187 </a:t>
                      </a:r>
                      <a:r>
                        <a:rPr lang="es-E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Loiza</a:t>
                      </a:r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PR 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lang="en-US" sz="800" dirty="0" smtClean="0">
                          <a:latin typeface="+mj-lt"/>
                          <a:cs typeface="Arial"/>
                        </a:rPr>
                        <a:t>Educational</a:t>
                      </a:r>
                      <a:r>
                        <a:rPr lang="en-US" sz="800" baseline="0" dirty="0" smtClean="0">
                          <a:latin typeface="+mj-lt"/>
                          <a:cs typeface="Arial"/>
                        </a:rPr>
                        <a:t> Activity</a:t>
                      </a:r>
                      <a:endParaRPr lang="en-US" sz="800" dirty="0">
                        <a:latin typeface="+mj-lt"/>
                        <a:cs typeface="Arial"/>
                      </a:endParaRPr>
                    </a:p>
                  </a:txBody>
                  <a:tcPr marL="0" marR="0" marT="3683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731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Hand Wash/ Integrated Model</a:t>
                      </a:r>
                    </a:p>
                  </a:txBody>
                  <a:tcPr marL="9525" marR="9525" marT="9525" marB="0"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01/10/2018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09:00AM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Medicaid-</a:t>
                      </a:r>
                      <a:r>
                        <a:rPr 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Calle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Corchado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Final </a:t>
                      </a:r>
                      <a:r>
                        <a:rPr 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Canóvanas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, PR 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lang="en-US" sz="800" dirty="0" smtClean="0">
                          <a:latin typeface="+mj-lt"/>
                          <a:cs typeface="Arial"/>
                        </a:rPr>
                        <a:t>Educational</a:t>
                      </a:r>
                      <a:r>
                        <a:rPr lang="en-US" sz="800" baseline="0" dirty="0" smtClean="0">
                          <a:latin typeface="+mj-lt"/>
                          <a:cs typeface="Arial"/>
                        </a:rPr>
                        <a:t> Activity</a:t>
                      </a:r>
                      <a:endParaRPr lang="en-US" sz="800" dirty="0">
                        <a:latin typeface="+mj-lt"/>
                        <a:cs typeface="Arial"/>
                      </a:endParaRPr>
                    </a:p>
                  </a:txBody>
                  <a:tcPr marL="0" marR="0" marT="2413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526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Hand Wash/ Integrated Model</a:t>
                      </a:r>
                    </a:p>
                  </a:txBody>
                  <a:tcPr marL="9525" marR="9525" marT="9525" marB="0"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01/10/2018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09:15AM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Medicaid-Carr</a:t>
                      </a:r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. 188 Intersección 187 </a:t>
                      </a:r>
                      <a:r>
                        <a:rPr lang="es-E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Loiza</a:t>
                      </a:r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PR 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lang="en-US" sz="800" dirty="0" smtClean="0">
                          <a:latin typeface="+mj-lt"/>
                          <a:cs typeface="Arial"/>
                        </a:rPr>
                        <a:t>Educational</a:t>
                      </a:r>
                      <a:r>
                        <a:rPr lang="en-US" sz="800" baseline="0" dirty="0" smtClean="0">
                          <a:latin typeface="+mj-lt"/>
                          <a:cs typeface="Arial"/>
                        </a:rPr>
                        <a:t> Activity</a:t>
                      </a:r>
                      <a:endParaRPr lang="en-US" sz="800" dirty="0">
                        <a:latin typeface="+mj-lt"/>
                        <a:cs typeface="Arial"/>
                      </a:endParaRPr>
                    </a:p>
                  </a:txBody>
                  <a:tcPr marL="0" marR="0" marT="31115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217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Hand Wash/ Integrated Model</a:t>
                      </a:r>
                    </a:p>
                  </a:txBody>
                  <a:tcPr marL="9525" marR="9525" marT="9525" marB="0"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01/10/2018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09:20AM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N25 Dr. Angel Muntaner-Ave. </a:t>
                      </a:r>
                      <a:r>
                        <a:rPr 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Lauro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Pinero #205  </a:t>
                      </a:r>
                      <a:r>
                        <a:rPr 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Ceiba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, Puerto Rico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lang="en-US" sz="800" dirty="0" smtClean="0">
                          <a:latin typeface="+mj-lt"/>
                          <a:cs typeface="Arial"/>
                        </a:rPr>
                        <a:t>Educational</a:t>
                      </a:r>
                      <a:r>
                        <a:rPr lang="en-US" sz="800" baseline="0" dirty="0" smtClean="0">
                          <a:latin typeface="+mj-lt"/>
                          <a:cs typeface="Arial"/>
                        </a:rPr>
                        <a:t> Activity</a:t>
                      </a:r>
                      <a:endParaRPr lang="en-US" sz="800" dirty="0">
                        <a:latin typeface="+mj-lt"/>
                        <a:cs typeface="Arial"/>
                      </a:endParaRPr>
                    </a:p>
                  </a:txBody>
                  <a:tcPr marL="0" marR="0" marT="57785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673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Food and Water Safety/ Integrated Model </a:t>
                      </a:r>
                      <a:b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</a:b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01/10/2018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09:30AM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Hospital UPR Dr. Federico </a:t>
                      </a:r>
                      <a:r>
                        <a:rPr 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Trilla-Carretera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3 Km 8.3 Ave 65 </a:t>
                      </a:r>
                      <a:r>
                        <a:rPr 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Infanterria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Carolina, PR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lang="en-US" sz="800" dirty="0" smtClean="0">
                          <a:latin typeface="+mj-lt"/>
                          <a:cs typeface="Arial"/>
                        </a:rPr>
                        <a:t>Educational</a:t>
                      </a:r>
                      <a:r>
                        <a:rPr lang="en-US" sz="800" baseline="0" dirty="0" smtClean="0">
                          <a:latin typeface="+mj-lt"/>
                          <a:cs typeface="Arial"/>
                        </a:rPr>
                        <a:t> Activity</a:t>
                      </a:r>
                      <a:endParaRPr lang="en-US" sz="800" dirty="0">
                        <a:latin typeface="+mj-lt"/>
                        <a:cs typeface="Arial"/>
                      </a:endParaRPr>
                    </a:p>
                  </a:txBody>
                  <a:tcPr marL="0" marR="0" marT="4191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351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Conjunctivitis/ Integrated Model</a:t>
                      </a:r>
                      <a:b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</a:b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01/10/2018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10:00AM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Dr. Carlos Martínez / Dr. Edwin La </a:t>
                      </a:r>
                      <a:r>
                        <a:rPr lang="es-E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Fontaine</a:t>
                      </a:r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-C/ </a:t>
                      </a:r>
                      <a:r>
                        <a:rPr lang="es-E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Julian</a:t>
                      </a:r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Rivera #557-B  Ceiba, Puerto Rico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lang="en-US" sz="800" dirty="0" smtClean="0">
                          <a:latin typeface="+mj-lt"/>
                          <a:cs typeface="Arial"/>
                        </a:rPr>
                        <a:t>Educational</a:t>
                      </a:r>
                      <a:r>
                        <a:rPr lang="en-US" sz="800" baseline="0" dirty="0" smtClean="0">
                          <a:latin typeface="+mj-lt"/>
                          <a:cs typeface="Arial"/>
                        </a:rPr>
                        <a:t> Activity</a:t>
                      </a:r>
                      <a:endParaRPr lang="en-US" sz="800" dirty="0">
                        <a:latin typeface="+mj-lt"/>
                        <a:cs typeface="Arial"/>
                      </a:endParaRPr>
                    </a:p>
                  </a:txBody>
                  <a:tcPr marL="0" marR="0" marT="29844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228600" y="6172200"/>
            <a:ext cx="9525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300" b="1" dirty="0" err="1" smtClean="0">
                <a:latin typeface="Arial"/>
                <a:cs typeface="Arial"/>
              </a:rPr>
              <a:t>Activities</a:t>
            </a:r>
            <a:r>
              <a:rPr lang="es-ES_tradnl" sz="1300" b="1" dirty="0" smtClean="0">
                <a:latin typeface="Arial"/>
                <a:cs typeface="Arial"/>
              </a:rPr>
              <a:t> </a:t>
            </a:r>
            <a:r>
              <a:rPr lang="es-ES_tradnl" sz="1300" b="1" dirty="0" err="1" smtClean="0">
                <a:latin typeface="Arial"/>
                <a:cs typeface="Arial"/>
              </a:rPr>
              <a:t>subject</a:t>
            </a:r>
            <a:r>
              <a:rPr lang="es-ES_tradnl" sz="1300" b="1" dirty="0" smtClean="0">
                <a:latin typeface="Arial"/>
                <a:cs typeface="Arial"/>
              </a:rPr>
              <a:t> to </a:t>
            </a:r>
            <a:r>
              <a:rPr lang="es-ES_tradnl" sz="1300" b="1" dirty="0" err="1" smtClean="0">
                <a:latin typeface="Arial"/>
                <a:cs typeface="Arial"/>
              </a:rPr>
              <a:t>change</a:t>
            </a:r>
            <a:r>
              <a:rPr lang="es-ES_tradnl" sz="1300" b="1" dirty="0" smtClean="0">
                <a:latin typeface="Arial"/>
                <a:cs typeface="Arial"/>
              </a:rPr>
              <a:t>. </a:t>
            </a:r>
            <a:r>
              <a:rPr lang="es-ES_tradnl" sz="1300" b="1" dirty="0" err="1" smtClean="0">
                <a:latin typeface="Arial"/>
                <a:cs typeface="Arial"/>
              </a:rPr>
              <a:t>Contact</a:t>
            </a:r>
            <a:r>
              <a:rPr lang="es-ES_tradnl" sz="1300" b="1" dirty="0" smtClean="0">
                <a:latin typeface="Arial"/>
                <a:cs typeface="Arial"/>
              </a:rPr>
              <a:t> </a:t>
            </a:r>
            <a:r>
              <a:rPr lang="es-PR" sz="1400" b="1" dirty="0" err="1" smtClean="0"/>
              <a:t>Enrollee</a:t>
            </a:r>
            <a:r>
              <a:rPr lang="es-PR" sz="1400" b="1" dirty="0" smtClean="0"/>
              <a:t> </a:t>
            </a:r>
            <a:r>
              <a:rPr lang="es-PR" sz="1400" b="1" dirty="0" err="1" smtClean="0"/>
              <a:t>Services</a:t>
            </a:r>
            <a:r>
              <a:rPr lang="es-PR" sz="1400" b="1" dirty="0" smtClean="0"/>
              <a:t> </a:t>
            </a:r>
            <a:r>
              <a:rPr lang="es-PR" sz="1400" b="1" dirty="0" err="1" smtClean="0"/>
              <a:t>for</a:t>
            </a:r>
            <a:r>
              <a:rPr lang="es-PR" sz="1400" b="1" dirty="0" smtClean="0"/>
              <a:t> </a:t>
            </a:r>
            <a:r>
              <a:rPr lang="es-PR" sz="1400" b="1" dirty="0" err="1" smtClean="0"/>
              <a:t>confirmation</a:t>
            </a:r>
            <a:endParaRPr lang="es-ES_tradnl" sz="1300" b="1" dirty="0">
              <a:latin typeface="Arial"/>
              <a:cs typeface="Arial"/>
            </a:endParaRPr>
          </a:p>
          <a:p>
            <a:r>
              <a:rPr lang="es-ES_tradnl" sz="1200" dirty="0">
                <a:latin typeface="Arial"/>
                <a:cs typeface="Arial"/>
              </a:rPr>
              <a:t>1-844-336-3331 </a:t>
            </a:r>
            <a:r>
              <a:rPr lang="es-ES_tradnl" sz="1200" dirty="0" smtClean="0">
                <a:latin typeface="Arial"/>
                <a:cs typeface="Arial"/>
              </a:rPr>
              <a:t>(</a:t>
            </a:r>
            <a:r>
              <a:rPr lang="es-ES_tradnl" sz="1200" dirty="0" err="1" smtClean="0">
                <a:latin typeface="Arial"/>
                <a:cs typeface="Arial"/>
              </a:rPr>
              <a:t>toll</a:t>
            </a:r>
            <a:r>
              <a:rPr lang="es-ES_tradnl" sz="1200" dirty="0" smtClean="0">
                <a:latin typeface="Arial"/>
                <a:cs typeface="Arial"/>
              </a:rPr>
              <a:t> free), 787</a:t>
            </a:r>
            <a:r>
              <a:rPr lang="es-ES_tradnl" sz="1200" dirty="0">
                <a:latin typeface="Arial"/>
                <a:cs typeface="Arial"/>
              </a:rPr>
              <a:t>-999-4411 TTY </a:t>
            </a:r>
            <a:r>
              <a:rPr lang="es-ES_tradnl" sz="1200" dirty="0" smtClean="0">
                <a:latin typeface="Arial"/>
                <a:cs typeface="Arial"/>
              </a:rPr>
              <a:t>(</a:t>
            </a:r>
            <a:r>
              <a:rPr lang="es-ES_tradnl" sz="1200" dirty="0" err="1" smtClean="0">
                <a:latin typeface="Arial"/>
                <a:cs typeface="Arial"/>
              </a:rPr>
              <a:t>hearing</a:t>
            </a:r>
            <a:r>
              <a:rPr lang="es-ES_tradnl" sz="1200" dirty="0" smtClean="0">
                <a:latin typeface="Arial"/>
                <a:cs typeface="Arial"/>
              </a:rPr>
              <a:t> </a:t>
            </a:r>
            <a:r>
              <a:rPr lang="es-ES_tradnl" sz="1200" dirty="0" err="1" smtClean="0">
                <a:latin typeface="Arial"/>
                <a:cs typeface="Arial"/>
              </a:rPr>
              <a:t>impaired</a:t>
            </a:r>
            <a:r>
              <a:rPr lang="es-ES_tradnl" sz="1200" dirty="0" smtClean="0">
                <a:latin typeface="Arial"/>
                <a:cs typeface="Arial"/>
              </a:rPr>
              <a:t>)</a:t>
            </a:r>
            <a:r>
              <a:rPr lang="es-ES_tradnl" sz="1200" dirty="0">
                <a:latin typeface="Arial"/>
                <a:cs typeface="Arial"/>
              </a:rPr>
              <a:t> </a:t>
            </a:r>
            <a:r>
              <a:rPr lang="es-ES_tradnl" sz="1200" dirty="0" smtClean="0">
                <a:latin typeface="Arial"/>
                <a:cs typeface="Arial"/>
              </a:rPr>
              <a:t>de </a:t>
            </a:r>
            <a:r>
              <a:rPr lang="es-ES_tradnl" sz="1200" dirty="0" err="1" smtClean="0">
                <a:latin typeface="Arial"/>
                <a:cs typeface="Arial"/>
              </a:rPr>
              <a:t>Monday</a:t>
            </a:r>
            <a:r>
              <a:rPr lang="es-ES_tradnl" sz="1200" dirty="0" smtClean="0">
                <a:latin typeface="Arial"/>
                <a:cs typeface="Arial"/>
              </a:rPr>
              <a:t> </a:t>
            </a:r>
            <a:r>
              <a:rPr lang="es-ES_tradnl" sz="1200" dirty="0" err="1" smtClean="0">
                <a:latin typeface="Arial"/>
                <a:cs typeface="Arial"/>
              </a:rPr>
              <a:t>through</a:t>
            </a:r>
            <a:r>
              <a:rPr lang="es-ES_tradnl" sz="1200" dirty="0" smtClean="0">
                <a:latin typeface="Arial"/>
                <a:cs typeface="Arial"/>
              </a:rPr>
              <a:t> Friday </a:t>
            </a:r>
            <a:r>
              <a:rPr lang="es-ES_tradnl" sz="1200" dirty="0">
                <a:latin typeface="Arial"/>
                <a:cs typeface="Arial"/>
              </a:rPr>
              <a:t>7:00 a.m. </a:t>
            </a:r>
            <a:r>
              <a:rPr lang="es-ES_tradnl" sz="1200" dirty="0" smtClean="0">
                <a:latin typeface="Arial"/>
                <a:cs typeface="Arial"/>
              </a:rPr>
              <a:t>to  </a:t>
            </a:r>
            <a:r>
              <a:rPr lang="es-ES_tradnl" sz="1200" dirty="0">
                <a:latin typeface="Arial"/>
                <a:cs typeface="Arial"/>
              </a:rPr>
              <a:t>7:00 p.m.</a:t>
            </a:r>
          </a:p>
          <a:p>
            <a:endParaRPr lang="en-US" sz="1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127542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1723872"/>
            <a:ext cx="10058400" cy="28321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35255">
              <a:lnSpc>
                <a:spcPct val="100000"/>
              </a:lnSpc>
              <a:spcBef>
                <a:spcPts val="185"/>
              </a:spcBef>
              <a:tabLst>
                <a:tab pos="1382395" algn="l"/>
                <a:tab pos="4844415" algn="l"/>
                <a:tab pos="6835775" algn="l"/>
              </a:tabLst>
            </a:pPr>
            <a:r>
              <a:rPr sz="1150" b="1" spc="15" dirty="0">
                <a:solidFill>
                  <a:srgbClr val="231F20"/>
                </a:solidFill>
                <a:latin typeface="Arial"/>
                <a:cs typeface="Arial"/>
              </a:rPr>
              <a:t>MUNICIPIO	</a:t>
            </a:r>
            <a:r>
              <a:rPr sz="1150" b="1" spc="-20" dirty="0">
                <a:solidFill>
                  <a:srgbClr val="231F20"/>
                </a:solidFill>
                <a:latin typeface="Arial"/>
                <a:cs typeface="Arial"/>
              </a:rPr>
              <a:t>NOMBRE </a:t>
            </a:r>
            <a:r>
              <a:rPr sz="1150" b="1" spc="-60" dirty="0">
                <a:solidFill>
                  <a:srgbClr val="231F20"/>
                </a:solidFill>
                <a:latin typeface="Arial"/>
                <a:cs typeface="Arial"/>
              </a:rPr>
              <a:t>DE </a:t>
            </a:r>
            <a:r>
              <a:rPr sz="1150" b="1" spc="-55" dirty="0">
                <a:solidFill>
                  <a:srgbClr val="231F20"/>
                </a:solidFill>
                <a:latin typeface="Arial"/>
                <a:cs typeface="Arial"/>
              </a:rPr>
              <a:t>LA </a:t>
            </a:r>
            <a:r>
              <a:rPr sz="1150" b="1" spc="-30" dirty="0">
                <a:solidFill>
                  <a:srgbClr val="231F20"/>
                </a:solidFill>
                <a:latin typeface="Arial"/>
                <a:cs typeface="Arial"/>
              </a:rPr>
              <a:t>CLINICA </a:t>
            </a:r>
            <a:r>
              <a:rPr sz="1150" b="1" spc="155" dirty="0">
                <a:solidFill>
                  <a:srgbClr val="231F20"/>
                </a:solidFill>
                <a:latin typeface="Arial"/>
                <a:cs typeface="Arial"/>
              </a:rPr>
              <a:t>/</a:t>
            </a:r>
            <a:r>
              <a:rPr sz="1150" b="1" spc="-1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50" b="1" spc="-20" dirty="0">
                <a:solidFill>
                  <a:srgbClr val="231F20"/>
                </a:solidFill>
                <a:latin typeface="Arial"/>
                <a:cs typeface="Arial"/>
              </a:rPr>
              <a:t>TIPO </a:t>
            </a:r>
            <a:r>
              <a:rPr sz="1150" b="1" spc="-60" dirty="0">
                <a:solidFill>
                  <a:srgbClr val="231F20"/>
                </a:solidFill>
                <a:latin typeface="Arial"/>
                <a:cs typeface="Arial"/>
              </a:rPr>
              <a:t>DE </a:t>
            </a:r>
            <a:r>
              <a:rPr sz="1150" b="1" spc="-35" dirty="0">
                <a:solidFill>
                  <a:srgbClr val="231F20"/>
                </a:solidFill>
                <a:latin typeface="Arial"/>
                <a:cs typeface="Arial"/>
              </a:rPr>
              <a:t>FACILIDAD	</a:t>
            </a:r>
            <a:r>
              <a:rPr sz="1150" b="1" spc="-55" dirty="0">
                <a:solidFill>
                  <a:srgbClr val="231F20"/>
                </a:solidFill>
                <a:latin typeface="Arial"/>
                <a:cs typeface="Arial"/>
              </a:rPr>
              <a:t>TELÉFONO	</a:t>
            </a:r>
            <a:r>
              <a:rPr sz="1150" b="1" spc="-25" dirty="0">
                <a:solidFill>
                  <a:srgbClr val="231F20"/>
                </a:solidFill>
                <a:latin typeface="Arial"/>
                <a:cs typeface="Arial"/>
              </a:rPr>
              <a:t>HORARIO</a:t>
            </a:r>
            <a:endParaRPr sz="115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265770" y="1711523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0"/>
                </a:moveTo>
                <a:lnTo>
                  <a:pt x="0" y="12349"/>
                </a:lnTo>
              </a:path>
            </a:pathLst>
          </a:custGeom>
          <a:ln w="11010">
            <a:solidFill>
              <a:srgbClr val="F15D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22259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F15D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268234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F15D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293212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F15D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316492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F15D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341451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F15D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374408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F15D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398538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F15D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422668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F15D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446798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F15D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469831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F15D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730192" y="1711523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0"/>
                </a:moveTo>
                <a:lnTo>
                  <a:pt x="0" y="12349"/>
                </a:lnTo>
              </a:path>
            </a:pathLst>
          </a:custGeom>
          <a:ln w="11010">
            <a:solidFill>
              <a:srgbClr val="F15D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721636" y="1711523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0"/>
                </a:moveTo>
                <a:lnTo>
                  <a:pt x="0" y="12349"/>
                </a:lnTo>
              </a:path>
            </a:pathLst>
          </a:custGeom>
          <a:ln w="11010">
            <a:solidFill>
              <a:srgbClr val="F15D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6791058"/>
            <a:ext cx="6486652" cy="8060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0" y="1952370"/>
            <a:ext cx="10058400" cy="5820410"/>
          </a:xfrm>
          <a:prstGeom prst="rect">
            <a:avLst/>
          </a:prstGeom>
        </p:spPr>
        <p:txBody>
          <a:bodyPr vert="horz" wrap="square" lIns="0" tIns="82550" rIns="0" bIns="0" rtlCol="0">
            <a:spAutoFit/>
          </a:bodyPr>
          <a:lstStyle/>
          <a:p>
            <a:pPr marL="137795">
              <a:lnSpc>
                <a:spcPct val="100000"/>
              </a:lnSpc>
              <a:spcBef>
                <a:spcPts val="650"/>
              </a:spcBef>
              <a:tabLst>
                <a:tab pos="1382395" algn="l"/>
                <a:tab pos="4848860" algn="l"/>
                <a:tab pos="6855459" algn="l"/>
              </a:tabLst>
            </a:pPr>
            <a:r>
              <a:rPr sz="900" b="1" spc="35" dirty="0">
                <a:solidFill>
                  <a:srgbClr val="231F20"/>
                </a:solidFill>
                <a:latin typeface="Arial"/>
                <a:cs typeface="Arial"/>
              </a:rPr>
              <a:t>Bayamon	</a:t>
            </a:r>
            <a:r>
              <a:rPr sz="900" b="1" spc="-20" dirty="0">
                <a:solidFill>
                  <a:srgbClr val="231F20"/>
                </a:solidFill>
                <a:latin typeface="Arial"/>
                <a:cs typeface="Arial"/>
              </a:rPr>
              <a:t>CENTRO </a:t>
            </a:r>
            <a:r>
              <a:rPr sz="900" b="1" spc="-25" dirty="0">
                <a:solidFill>
                  <a:srgbClr val="231F20"/>
                </a:solidFill>
                <a:latin typeface="Arial"/>
                <a:cs typeface="Arial"/>
              </a:rPr>
              <a:t>DE </a:t>
            </a:r>
            <a:r>
              <a:rPr sz="900" b="1" spc="-35" dirty="0">
                <a:solidFill>
                  <a:srgbClr val="231F20"/>
                </a:solidFill>
                <a:latin typeface="Arial"/>
                <a:cs typeface="Arial"/>
              </a:rPr>
              <a:t>SERVICIOS</a:t>
            </a:r>
            <a:r>
              <a:rPr sz="900" b="1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25" dirty="0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sz="9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20" dirty="0">
                <a:solidFill>
                  <a:srgbClr val="231F20"/>
                </a:solidFill>
                <a:latin typeface="Arial"/>
                <a:cs typeface="Arial"/>
              </a:rPr>
              <a:t>SALUD	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(787)</a:t>
            </a:r>
            <a:r>
              <a:rPr sz="9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520-8449	</a:t>
            </a:r>
            <a:r>
              <a:rPr sz="900" b="1" spc="-20" dirty="0">
                <a:solidFill>
                  <a:srgbClr val="231F20"/>
                </a:solidFill>
                <a:latin typeface="Arial"/>
                <a:cs typeface="Arial"/>
              </a:rPr>
              <a:t>L-V</a:t>
            </a:r>
            <a:r>
              <a:rPr sz="900" b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231F20"/>
                </a:solidFill>
                <a:latin typeface="Arial"/>
                <a:cs typeface="Arial"/>
              </a:rPr>
              <a:t>8:00</a:t>
            </a:r>
            <a:r>
              <a:rPr sz="900" b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30" dirty="0">
                <a:solidFill>
                  <a:srgbClr val="231F20"/>
                </a:solidFill>
                <a:latin typeface="Arial"/>
                <a:cs typeface="Arial"/>
              </a:rPr>
              <a:t>AM-</a:t>
            </a:r>
            <a:r>
              <a:rPr sz="900" b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231F20"/>
                </a:solidFill>
                <a:latin typeface="Arial"/>
                <a:cs typeface="Arial"/>
              </a:rPr>
              <a:t>4:00</a:t>
            </a:r>
            <a:r>
              <a:rPr sz="900" b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40" dirty="0">
                <a:solidFill>
                  <a:srgbClr val="231F20"/>
                </a:solidFill>
                <a:latin typeface="Arial"/>
                <a:cs typeface="Arial"/>
              </a:rPr>
              <a:t>PM</a:t>
            </a:r>
            <a:endParaRPr sz="900">
              <a:latin typeface="Arial"/>
              <a:cs typeface="Arial"/>
            </a:endParaRPr>
          </a:p>
          <a:p>
            <a:pPr marL="137795">
              <a:lnSpc>
                <a:spcPts val="990"/>
              </a:lnSpc>
              <a:spcBef>
                <a:spcPts val="715"/>
              </a:spcBef>
              <a:tabLst>
                <a:tab pos="1382395" algn="l"/>
                <a:tab pos="4848860" algn="l"/>
                <a:tab pos="6855459" algn="l"/>
              </a:tabLst>
            </a:pPr>
            <a:r>
              <a:rPr sz="1350" b="1" spc="52" baseline="6172" dirty="0">
                <a:solidFill>
                  <a:srgbClr val="231F20"/>
                </a:solidFill>
                <a:latin typeface="Arial"/>
                <a:cs typeface="Arial"/>
              </a:rPr>
              <a:t>Bayamon	</a:t>
            </a:r>
            <a:r>
              <a:rPr sz="1350" b="1" spc="-30" baseline="6172" dirty="0">
                <a:solidFill>
                  <a:srgbClr val="231F20"/>
                </a:solidFill>
                <a:latin typeface="Arial"/>
                <a:cs typeface="Arial"/>
              </a:rPr>
              <a:t>CENTRO </a:t>
            </a:r>
            <a:r>
              <a:rPr sz="1350" b="1" spc="-22" baseline="6172" dirty="0">
                <a:solidFill>
                  <a:srgbClr val="231F20"/>
                </a:solidFill>
                <a:latin typeface="Arial"/>
                <a:cs typeface="Arial"/>
              </a:rPr>
              <a:t>PEDIATRICO </a:t>
            </a:r>
            <a:r>
              <a:rPr sz="1350" b="1" spc="-37" baseline="6172" dirty="0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sz="1350" b="1" spc="-120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15" baseline="6172" dirty="0">
                <a:solidFill>
                  <a:srgbClr val="231F20"/>
                </a:solidFill>
                <a:latin typeface="Arial"/>
                <a:cs typeface="Arial"/>
              </a:rPr>
              <a:t>RIO</a:t>
            </a:r>
            <a:r>
              <a:rPr sz="1350" b="1" spc="-60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67" baseline="6172" dirty="0">
                <a:solidFill>
                  <a:srgbClr val="231F20"/>
                </a:solidFill>
                <a:latin typeface="Arial"/>
                <a:cs typeface="Arial"/>
              </a:rPr>
              <a:t>HONDO	</a:t>
            </a:r>
            <a:r>
              <a:rPr sz="1350" b="1" spc="15" baseline="6172" dirty="0">
                <a:solidFill>
                  <a:srgbClr val="231F20"/>
                </a:solidFill>
                <a:latin typeface="Arial"/>
                <a:cs typeface="Arial"/>
              </a:rPr>
              <a:t>(787)780-1908	</a:t>
            </a:r>
            <a:r>
              <a:rPr sz="900" b="1" spc="30" dirty="0">
                <a:solidFill>
                  <a:srgbClr val="231F20"/>
                </a:solidFill>
                <a:latin typeface="Arial"/>
                <a:cs typeface="Arial"/>
              </a:rPr>
              <a:t>Dr.</a:t>
            </a:r>
            <a:r>
              <a:rPr sz="900" b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65" dirty="0">
                <a:solidFill>
                  <a:srgbClr val="231F20"/>
                </a:solidFill>
                <a:latin typeface="Arial"/>
                <a:cs typeface="Arial"/>
              </a:rPr>
              <a:t>Martín</a:t>
            </a:r>
            <a:r>
              <a:rPr sz="900" b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45" dirty="0">
                <a:solidFill>
                  <a:srgbClr val="231F20"/>
                </a:solidFill>
                <a:latin typeface="Arial"/>
                <a:cs typeface="Arial"/>
              </a:rPr>
              <a:t>Martinó-</a:t>
            </a:r>
            <a:r>
              <a:rPr sz="900" b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5" dirty="0">
                <a:solidFill>
                  <a:srgbClr val="231F20"/>
                </a:solidFill>
                <a:latin typeface="Arial"/>
                <a:cs typeface="Arial"/>
              </a:rPr>
              <a:t>L,M,M-7:30AM-4:00PM</a:t>
            </a:r>
            <a:endParaRPr sz="900">
              <a:latin typeface="Arial"/>
              <a:cs typeface="Arial"/>
            </a:endParaRPr>
          </a:p>
          <a:p>
            <a:pPr marR="419734" algn="r">
              <a:lnSpc>
                <a:spcPts val="900"/>
              </a:lnSpc>
            </a:pPr>
            <a:r>
              <a:rPr sz="900" b="1" spc="-5" dirty="0">
                <a:solidFill>
                  <a:srgbClr val="231F20"/>
                </a:solidFill>
                <a:latin typeface="Arial"/>
                <a:cs typeface="Arial"/>
              </a:rPr>
              <a:t>V- 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8:00-12:00PM/Vacunación-L-V</a:t>
            </a:r>
            <a:r>
              <a:rPr sz="900" b="1" spc="-1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7:30AM-11:00AM</a:t>
            </a:r>
            <a:endParaRPr sz="900">
              <a:latin typeface="Arial"/>
              <a:cs typeface="Arial"/>
            </a:endParaRPr>
          </a:p>
          <a:p>
            <a:pPr marL="6855459">
              <a:lnSpc>
                <a:spcPts val="990"/>
              </a:lnSpc>
            </a:pPr>
            <a:r>
              <a:rPr sz="900" b="1" spc="30" dirty="0">
                <a:solidFill>
                  <a:srgbClr val="231F20"/>
                </a:solidFill>
                <a:latin typeface="Arial"/>
                <a:cs typeface="Arial"/>
              </a:rPr>
              <a:t>Dr.</a:t>
            </a:r>
            <a:r>
              <a:rPr sz="9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50" dirty="0">
                <a:solidFill>
                  <a:srgbClr val="231F20"/>
                </a:solidFill>
                <a:latin typeface="Arial"/>
                <a:cs typeface="Arial"/>
              </a:rPr>
              <a:t>José</a:t>
            </a:r>
            <a:r>
              <a:rPr sz="9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40" dirty="0">
                <a:solidFill>
                  <a:srgbClr val="231F20"/>
                </a:solidFill>
                <a:latin typeface="Arial"/>
                <a:cs typeface="Arial"/>
              </a:rPr>
              <a:t>Martinó(orden</a:t>
            </a:r>
            <a:r>
              <a:rPr sz="9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35" dirty="0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sz="9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20" dirty="0">
                <a:solidFill>
                  <a:srgbClr val="231F20"/>
                </a:solidFill>
                <a:latin typeface="Arial"/>
                <a:cs typeface="Arial"/>
              </a:rPr>
              <a:t>llegada)</a:t>
            </a:r>
            <a:r>
              <a:rPr sz="9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231F20"/>
                </a:solidFill>
                <a:latin typeface="Arial"/>
                <a:cs typeface="Arial"/>
              </a:rPr>
              <a:t>L-V-8:30AM-2:00PM</a:t>
            </a:r>
            <a:endParaRPr sz="900">
              <a:latin typeface="Arial"/>
              <a:cs typeface="Arial"/>
            </a:endParaRPr>
          </a:p>
          <a:p>
            <a:pPr marL="137795" marR="2037714">
              <a:lnSpc>
                <a:spcPct val="185000"/>
              </a:lnSpc>
              <a:tabLst>
                <a:tab pos="1382395" algn="l"/>
                <a:tab pos="4848860" algn="l"/>
                <a:tab pos="6855459" algn="l"/>
              </a:tabLst>
            </a:pPr>
            <a:r>
              <a:rPr sz="900" b="1" spc="35" dirty="0">
                <a:solidFill>
                  <a:srgbClr val="231F20"/>
                </a:solidFill>
                <a:latin typeface="Arial"/>
                <a:cs typeface="Arial"/>
              </a:rPr>
              <a:t>Bayamon	</a:t>
            </a:r>
            <a:r>
              <a:rPr sz="900" b="1" spc="-5" dirty="0">
                <a:solidFill>
                  <a:srgbClr val="231F20"/>
                </a:solidFill>
                <a:latin typeface="Arial"/>
                <a:cs typeface="Arial"/>
              </a:rPr>
              <a:t>CLINICA </a:t>
            </a:r>
            <a:r>
              <a:rPr sz="900" b="1" spc="-25" dirty="0">
                <a:solidFill>
                  <a:srgbClr val="231F20"/>
                </a:solidFill>
                <a:latin typeface="Arial"/>
                <a:cs typeface="Arial"/>
              </a:rPr>
              <a:t>DE 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VACUNACION </a:t>
            </a:r>
            <a:r>
              <a:rPr sz="900" b="1" spc="-20" dirty="0">
                <a:solidFill>
                  <a:srgbClr val="231F20"/>
                </a:solidFill>
                <a:latin typeface="Arial"/>
                <a:cs typeface="Arial"/>
              </a:rPr>
              <a:t>CDT</a:t>
            </a:r>
            <a:r>
              <a:rPr sz="900" b="1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10" dirty="0">
                <a:solidFill>
                  <a:srgbClr val="231F20"/>
                </a:solidFill>
                <a:latin typeface="Arial"/>
                <a:cs typeface="Arial"/>
              </a:rPr>
              <a:t>GMSP,</a:t>
            </a:r>
            <a:r>
              <a:rPr sz="9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25" dirty="0">
                <a:solidFill>
                  <a:srgbClr val="231F20"/>
                </a:solidFill>
                <a:latin typeface="Arial"/>
                <a:cs typeface="Arial"/>
              </a:rPr>
              <a:t>INC	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(787)</a:t>
            </a:r>
            <a:r>
              <a:rPr sz="9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625-6129	</a:t>
            </a:r>
            <a:r>
              <a:rPr sz="1350" b="1" spc="-30" baseline="-12345" dirty="0">
                <a:solidFill>
                  <a:srgbClr val="231F20"/>
                </a:solidFill>
                <a:latin typeface="Arial"/>
                <a:cs typeface="Arial"/>
              </a:rPr>
              <a:t>L-V </a:t>
            </a:r>
            <a:r>
              <a:rPr sz="1350" b="1" baseline="-12345" dirty="0">
                <a:solidFill>
                  <a:srgbClr val="231F20"/>
                </a:solidFill>
                <a:latin typeface="Arial"/>
                <a:cs typeface="Arial"/>
              </a:rPr>
              <a:t>7:00</a:t>
            </a:r>
            <a:r>
              <a:rPr sz="1350" b="1" spc="-150" baseline="-123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15" baseline="-12345" dirty="0">
                <a:solidFill>
                  <a:srgbClr val="231F20"/>
                </a:solidFill>
                <a:latin typeface="Arial"/>
                <a:cs typeface="Arial"/>
              </a:rPr>
              <a:t>AM-2:00</a:t>
            </a:r>
            <a:r>
              <a:rPr sz="1350" b="1" spc="-89" baseline="-123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60" baseline="-12345" dirty="0">
                <a:solidFill>
                  <a:srgbClr val="231F20"/>
                </a:solidFill>
                <a:latin typeface="Arial"/>
                <a:cs typeface="Arial"/>
              </a:rPr>
              <a:t>PM </a:t>
            </a:r>
            <a:r>
              <a:rPr sz="1350" b="1" baseline="-123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52" baseline="6172" dirty="0">
                <a:solidFill>
                  <a:srgbClr val="231F20"/>
                </a:solidFill>
                <a:latin typeface="Arial"/>
                <a:cs typeface="Arial"/>
              </a:rPr>
              <a:t>Bayamon	</a:t>
            </a:r>
            <a:r>
              <a:rPr sz="1350" b="1" spc="22" baseline="6172" dirty="0">
                <a:solidFill>
                  <a:srgbClr val="231F20"/>
                </a:solidFill>
                <a:latin typeface="Arial"/>
                <a:cs typeface="Arial"/>
              </a:rPr>
              <a:t>NEW VISION</a:t>
            </a:r>
            <a:r>
              <a:rPr sz="1350" b="1" spc="-120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-7" baseline="6172" dirty="0">
                <a:solidFill>
                  <a:srgbClr val="231F20"/>
                </a:solidFill>
                <a:latin typeface="Arial"/>
                <a:cs typeface="Arial"/>
              </a:rPr>
              <a:t>MEDICAL</a:t>
            </a:r>
            <a:r>
              <a:rPr sz="1350" b="1" spc="-60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-7" baseline="6172" dirty="0">
                <a:solidFill>
                  <a:srgbClr val="231F20"/>
                </a:solidFill>
                <a:latin typeface="Arial"/>
                <a:cs typeface="Arial"/>
              </a:rPr>
              <a:t>DIAGNOSTIC	</a:t>
            </a:r>
            <a:r>
              <a:rPr sz="1350" b="1" spc="15" baseline="6172" dirty="0">
                <a:solidFill>
                  <a:srgbClr val="231F20"/>
                </a:solidFill>
                <a:latin typeface="Arial"/>
                <a:cs typeface="Arial"/>
              </a:rPr>
              <a:t>(787)778-5311</a:t>
            </a:r>
            <a:r>
              <a:rPr sz="1350" b="1" spc="-60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82" baseline="6172" dirty="0">
                <a:solidFill>
                  <a:srgbClr val="231F20"/>
                </a:solidFill>
                <a:latin typeface="Arial"/>
                <a:cs typeface="Arial"/>
              </a:rPr>
              <a:t>ext</a:t>
            </a:r>
            <a:r>
              <a:rPr sz="1350" b="1" spc="-60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30" baseline="6172" dirty="0">
                <a:solidFill>
                  <a:srgbClr val="231F20"/>
                </a:solidFill>
                <a:latin typeface="Arial"/>
                <a:cs typeface="Arial"/>
              </a:rPr>
              <a:t>213	</a:t>
            </a:r>
            <a:r>
              <a:rPr sz="900" b="1" spc="-20" dirty="0">
                <a:solidFill>
                  <a:srgbClr val="231F20"/>
                </a:solidFill>
                <a:latin typeface="Arial"/>
                <a:cs typeface="Arial"/>
              </a:rPr>
              <a:t>L-V</a:t>
            </a:r>
            <a:r>
              <a:rPr sz="900" b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231F20"/>
                </a:solidFill>
                <a:latin typeface="Arial"/>
                <a:cs typeface="Arial"/>
              </a:rPr>
              <a:t>7:00</a:t>
            </a:r>
            <a:r>
              <a:rPr sz="900" b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30" dirty="0">
                <a:solidFill>
                  <a:srgbClr val="231F20"/>
                </a:solidFill>
                <a:latin typeface="Arial"/>
                <a:cs typeface="Arial"/>
              </a:rPr>
              <a:t>AM-</a:t>
            </a:r>
            <a:r>
              <a:rPr sz="900" b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231F20"/>
                </a:solidFill>
                <a:latin typeface="Arial"/>
                <a:cs typeface="Arial"/>
              </a:rPr>
              <a:t>3:00</a:t>
            </a:r>
            <a:r>
              <a:rPr sz="900" b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40" dirty="0">
                <a:solidFill>
                  <a:srgbClr val="231F20"/>
                </a:solidFill>
                <a:latin typeface="Arial"/>
                <a:cs typeface="Arial"/>
              </a:rPr>
              <a:t>PM</a:t>
            </a:r>
            <a:endParaRPr sz="900">
              <a:latin typeface="Arial"/>
              <a:cs typeface="Arial"/>
            </a:endParaRPr>
          </a:p>
          <a:p>
            <a:pPr marL="137795">
              <a:lnSpc>
                <a:spcPct val="100000"/>
              </a:lnSpc>
              <a:spcBef>
                <a:spcPts val="720"/>
              </a:spcBef>
              <a:tabLst>
                <a:tab pos="1382395" algn="l"/>
                <a:tab pos="4848860" algn="l"/>
                <a:tab pos="6855459" algn="l"/>
              </a:tabLst>
            </a:pPr>
            <a:r>
              <a:rPr sz="900" b="1" spc="15" dirty="0">
                <a:solidFill>
                  <a:srgbClr val="231F20"/>
                </a:solidFill>
                <a:latin typeface="Arial"/>
                <a:cs typeface="Arial"/>
              </a:rPr>
              <a:t>Canovanas	</a:t>
            </a:r>
            <a:r>
              <a:rPr sz="900" b="1" spc="5" dirty="0">
                <a:solidFill>
                  <a:srgbClr val="231F20"/>
                </a:solidFill>
                <a:latin typeface="Arial"/>
                <a:cs typeface="Arial"/>
              </a:rPr>
              <a:t>S.M.</a:t>
            </a:r>
            <a:r>
              <a:rPr sz="9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5" dirty="0">
                <a:solidFill>
                  <a:srgbClr val="231F20"/>
                </a:solidFill>
                <a:latin typeface="Arial"/>
                <a:cs typeface="Arial"/>
              </a:rPr>
              <a:t>MEDICAL</a:t>
            </a:r>
            <a:r>
              <a:rPr sz="9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60" dirty="0">
                <a:solidFill>
                  <a:srgbClr val="231F20"/>
                </a:solidFill>
                <a:latin typeface="Arial"/>
                <a:cs typeface="Arial"/>
              </a:rPr>
              <a:t>SERVICES	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(787) 876-5000 </a:t>
            </a:r>
            <a:r>
              <a:rPr sz="900" b="1" spc="135" dirty="0">
                <a:solidFill>
                  <a:srgbClr val="231F20"/>
                </a:solidFill>
                <a:latin typeface="Arial"/>
                <a:cs typeface="Arial"/>
              </a:rPr>
              <a:t>/</a:t>
            </a:r>
            <a:r>
              <a:rPr sz="900" b="1" spc="-11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(787)</a:t>
            </a:r>
            <a:r>
              <a:rPr sz="9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957-0740	</a:t>
            </a:r>
            <a:r>
              <a:rPr sz="900" b="1" spc="-20" dirty="0">
                <a:solidFill>
                  <a:srgbClr val="231F20"/>
                </a:solidFill>
                <a:latin typeface="Arial"/>
                <a:cs typeface="Arial"/>
              </a:rPr>
              <a:t>L-V</a:t>
            </a:r>
            <a:r>
              <a:rPr sz="900" b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231F20"/>
                </a:solidFill>
                <a:latin typeface="Arial"/>
                <a:cs typeface="Arial"/>
              </a:rPr>
              <a:t>7:00</a:t>
            </a:r>
            <a:r>
              <a:rPr sz="900" b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30" dirty="0">
                <a:solidFill>
                  <a:srgbClr val="231F20"/>
                </a:solidFill>
                <a:latin typeface="Arial"/>
                <a:cs typeface="Arial"/>
              </a:rPr>
              <a:t>AM-</a:t>
            </a:r>
            <a:r>
              <a:rPr sz="900" b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231F20"/>
                </a:solidFill>
                <a:latin typeface="Arial"/>
                <a:cs typeface="Arial"/>
              </a:rPr>
              <a:t>3:00</a:t>
            </a:r>
            <a:r>
              <a:rPr sz="900" b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40" dirty="0">
                <a:solidFill>
                  <a:srgbClr val="231F20"/>
                </a:solidFill>
                <a:latin typeface="Arial"/>
                <a:cs typeface="Arial"/>
              </a:rPr>
              <a:t>PM</a:t>
            </a:r>
            <a:endParaRPr sz="900">
              <a:latin typeface="Arial"/>
              <a:cs typeface="Arial"/>
            </a:endParaRPr>
          </a:p>
          <a:p>
            <a:pPr marL="137795">
              <a:lnSpc>
                <a:spcPts val="940"/>
              </a:lnSpc>
              <a:spcBef>
                <a:spcPts val="815"/>
              </a:spcBef>
              <a:tabLst>
                <a:tab pos="1382395" algn="l"/>
                <a:tab pos="4848860" algn="l"/>
                <a:tab pos="6855459" algn="l"/>
              </a:tabLst>
            </a:pPr>
            <a:r>
              <a:rPr sz="900" b="1" spc="15" dirty="0">
                <a:solidFill>
                  <a:srgbClr val="231F20"/>
                </a:solidFill>
                <a:latin typeface="Arial"/>
                <a:cs typeface="Arial"/>
              </a:rPr>
              <a:t>Canóvanas	</a:t>
            </a:r>
            <a:r>
              <a:rPr sz="900" b="1" spc="-20" dirty="0">
                <a:solidFill>
                  <a:srgbClr val="231F20"/>
                </a:solidFill>
                <a:latin typeface="Arial"/>
                <a:cs typeface="Arial"/>
              </a:rPr>
              <a:t>CENTRO </a:t>
            </a:r>
            <a:r>
              <a:rPr sz="900" b="1" dirty="0">
                <a:solidFill>
                  <a:srgbClr val="231F20"/>
                </a:solidFill>
                <a:latin typeface="Arial"/>
                <a:cs typeface="Arial"/>
              </a:rPr>
              <a:t>DIAGNOSTICO </a:t>
            </a:r>
            <a:r>
              <a:rPr sz="900" b="1" spc="-15" dirty="0">
                <a:solidFill>
                  <a:srgbClr val="231F20"/>
                </a:solidFill>
                <a:latin typeface="Arial"/>
                <a:cs typeface="Arial"/>
              </a:rPr>
              <a:t>Y </a:t>
            </a:r>
            <a:r>
              <a:rPr sz="900" b="1" dirty="0">
                <a:solidFill>
                  <a:srgbClr val="231F20"/>
                </a:solidFill>
                <a:latin typeface="Arial"/>
                <a:cs typeface="Arial"/>
              </a:rPr>
              <a:t>TRATAMIENTO</a:t>
            </a:r>
            <a:r>
              <a:rPr sz="900" b="1" spc="-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20" dirty="0">
                <a:solidFill>
                  <a:srgbClr val="231F20"/>
                </a:solidFill>
                <a:latin typeface="Arial"/>
                <a:cs typeface="Arial"/>
              </a:rPr>
              <a:t>(cdt</a:t>
            </a:r>
            <a:r>
              <a:rPr sz="9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5" dirty="0">
                <a:solidFill>
                  <a:srgbClr val="231F20"/>
                </a:solidFill>
                <a:latin typeface="Arial"/>
                <a:cs typeface="Arial"/>
              </a:rPr>
              <a:t>canovanas)	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(787)438-6593	</a:t>
            </a:r>
            <a:r>
              <a:rPr sz="1350" b="1" spc="-30" baseline="6172" dirty="0">
                <a:solidFill>
                  <a:srgbClr val="231F20"/>
                </a:solidFill>
                <a:latin typeface="Arial"/>
                <a:cs typeface="Arial"/>
              </a:rPr>
              <a:t>L-V </a:t>
            </a:r>
            <a:r>
              <a:rPr sz="1350" b="1" spc="22" baseline="6172" dirty="0">
                <a:solidFill>
                  <a:srgbClr val="231F20"/>
                </a:solidFill>
                <a:latin typeface="Arial"/>
                <a:cs typeface="Arial"/>
              </a:rPr>
              <a:t>7:00AM </a:t>
            </a:r>
            <a:r>
              <a:rPr sz="1350" b="1" spc="15" baseline="6172" dirty="0">
                <a:solidFill>
                  <a:srgbClr val="231F20"/>
                </a:solidFill>
                <a:latin typeface="Arial"/>
                <a:cs typeface="Arial"/>
              </a:rPr>
              <a:t>-2:30PM </a:t>
            </a:r>
            <a:r>
              <a:rPr sz="1350" b="1" spc="22" baseline="6172" dirty="0">
                <a:solidFill>
                  <a:srgbClr val="231F20"/>
                </a:solidFill>
                <a:latin typeface="Arial"/>
                <a:cs typeface="Arial"/>
              </a:rPr>
              <a:t>Persona</a:t>
            </a:r>
            <a:r>
              <a:rPr sz="1350" b="1" spc="67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22" baseline="6172" dirty="0">
                <a:solidFill>
                  <a:srgbClr val="231F20"/>
                </a:solidFill>
                <a:latin typeface="Arial"/>
                <a:cs typeface="Arial"/>
              </a:rPr>
              <a:t>contacto:</a:t>
            </a:r>
            <a:endParaRPr sz="1350" baseline="6172">
              <a:latin typeface="Arial"/>
              <a:cs typeface="Arial"/>
            </a:endParaRPr>
          </a:p>
          <a:p>
            <a:pPr marR="1490345" algn="r">
              <a:lnSpc>
                <a:spcPts val="940"/>
              </a:lnSpc>
            </a:pPr>
            <a:r>
              <a:rPr sz="900" b="1" dirty="0">
                <a:solidFill>
                  <a:srgbClr val="231F20"/>
                </a:solidFill>
                <a:latin typeface="Arial"/>
                <a:cs typeface="Arial"/>
              </a:rPr>
              <a:t>Sra.</a:t>
            </a:r>
            <a:r>
              <a:rPr sz="900" b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60" dirty="0">
                <a:solidFill>
                  <a:srgbClr val="231F20"/>
                </a:solidFill>
                <a:latin typeface="Arial"/>
                <a:cs typeface="Arial"/>
              </a:rPr>
              <a:t>María</a:t>
            </a:r>
            <a:r>
              <a:rPr sz="900" b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35" dirty="0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sz="900" b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5" dirty="0">
                <a:solidFill>
                  <a:srgbClr val="231F20"/>
                </a:solidFill>
                <a:latin typeface="Arial"/>
                <a:cs typeface="Arial"/>
              </a:rPr>
              <a:t>los</a:t>
            </a:r>
            <a:r>
              <a:rPr sz="900" b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5" dirty="0">
                <a:solidFill>
                  <a:srgbClr val="231F20"/>
                </a:solidFill>
                <a:latin typeface="Arial"/>
                <a:cs typeface="Arial"/>
              </a:rPr>
              <a:t>Angeles</a:t>
            </a:r>
            <a:r>
              <a:rPr sz="900" b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5" dirty="0">
                <a:solidFill>
                  <a:srgbClr val="231F20"/>
                </a:solidFill>
                <a:latin typeface="Arial"/>
                <a:cs typeface="Arial"/>
              </a:rPr>
              <a:t>Díaz</a:t>
            </a:r>
            <a:endParaRPr sz="900">
              <a:latin typeface="Arial"/>
              <a:cs typeface="Arial"/>
            </a:endParaRPr>
          </a:p>
          <a:p>
            <a:pPr marL="137795" marR="664845">
              <a:lnSpc>
                <a:spcPts val="1900"/>
              </a:lnSpc>
              <a:spcBef>
                <a:spcPts val="105"/>
              </a:spcBef>
              <a:tabLst>
                <a:tab pos="1382395" algn="l"/>
                <a:tab pos="4848860" algn="l"/>
                <a:tab pos="6855459" algn="l"/>
              </a:tabLst>
            </a:pPr>
            <a:r>
              <a:rPr sz="900" b="1" spc="20" dirty="0">
                <a:solidFill>
                  <a:srgbClr val="231F20"/>
                </a:solidFill>
                <a:latin typeface="Arial"/>
                <a:cs typeface="Arial"/>
              </a:rPr>
              <a:t>Carolina	</a:t>
            </a:r>
            <a:r>
              <a:rPr sz="900" b="1" spc="-5" dirty="0">
                <a:solidFill>
                  <a:srgbClr val="231F20"/>
                </a:solidFill>
                <a:latin typeface="Arial"/>
                <a:cs typeface="Arial"/>
              </a:rPr>
              <a:t>CAROLINA </a:t>
            </a:r>
            <a:r>
              <a:rPr sz="900" b="1" spc="-20" dirty="0">
                <a:solidFill>
                  <a:srgbClr val="231F20"/>
                </a:solidFill>
                <a:latin typeface="Arial"/>
                <a:cs typeface="Arial"/>
              </a:rPr>
              <a:t>PEDIATRIC </a:t>
            </a:r>
            <a:r>
              <a:rPr sz="900" b="1" spc="-40" dirty="0">
                <a:solidFill>
                  <a:srgbClr val="231F20"/>
                </a:solidFill>
                <a:latin typeface="Arial"/>
                <a:cs typeface="Arial"/>
              </a:rPr>
              <a:t>CENTER </a:t>
            </a:r>
            <a:r>
              <a:rPr sz="900" b="1" spc="25" dirty="0">
                <a:solidFill>
                  <a:srgbClr val="231F20"/>
                </a:solidFill>
                <a:latin typeface="Arial"/>
                <a:cs typeface="Arial"/>
              </a:rPr>
              <a:t>(dra. </a:t>
            </a:r>
            <a:r>
              <a:rPr sz="900" b="1" spc="5" dirty="0">
                <a:solidFill>
                  <a:srgbClr val="231F20"/>
                </a:solidFill>
                <a:latin typeface="Arial"/>
                <a:cs typeface="Arial"/>
              </a:rPr>
              <a:t>Luz</a:t>
            </a:r>
            <a:r>
              <a:rPr sz="900" b="1" spc="-1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50" dirty="0">
                <a:solidFill>
                  <a:srgbClr val="231F20"/>
                </a:solidFill>
                <a:latin typeface="Arial"/>
                <a:cs typeface="Arial"/>
              </a:rPr>
              <a:t>Mundo</a:t>
            </a:r>
            <a:r>
              <a:rPr sz="9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Rodriguez)	(787)</a:t>
            </a:r>
            <a:r>
              <a:rPr sz="9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776-1570	</a:t>
            </a:r>
            <a:r>
              <a:rPr sz="900" b="1" spc="-85" dirty="0">
                <a:solidFill>
                  <a:srgbClr val="231F20"/>
                </a:solidFill>
                <a:latin typeface="Arial"/>
                <a:cs typeface="Arial"/>
              </a:rPr>
              <a:t>L-J</a:t>
            </a:r>
            <a:r>
              <a:rPr sz="9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231F20"/>
                </a:solidFill>
                <a:latin typeface="Arial"/>
                <a:cs typeface="Arial"/>
              </a:rPr>
              <a:t>8:00</a:t>
            </a:r>
            <a:r>
              <a:rPr sz="9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55" dirty="0">
                <a:solidFill>
                  <a:srgbClr val="231F20"/>
                </a:solidFill>
                <a:latin typeface="Arial"/>
                <a:cs typeface="Arial"/>
              </a:rPr>
              <a:t>AM</a:t>
            </a:r>
            <a:r>
              <a:rPr sz="9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231F20"/>
                </a:solidFill>
                <a:latin typeface="Arial"/>
                <a:cs typeface="Arial"/>
              </a:rPr>
              <a:t>-</a:t>
            </a:r>
            <a:r>
              <a:rPr sz="9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231F20"/>
                </a:solidFill>
                <a:latin typeface="Arial"/>
                <a:cs typeface="Arial"/>
              </a:rPr>
              <a:t>4:00</a:t>
            </a:r>
            <a:r>
              <a:rPr sz="9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50" dirty="0">
                <a:solidFill>
                  <a:srgbClr val="231F20"/>
                </a:solidFill>
                <a:latin typeface="Arial"/>
                <a:cs typeface="Arial"/>
              </a:rPr>
              <a:t>PM</a:t>
            </a:r>
            <a:r>
              <a:rPr sz="9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40" dirty="0">
                <a:solidFill>
                  <a:srgbClr val="231F20"/>
                </a:solidFill>
                <a:latin typeface="Arial"/>
                <a:cs typeface="Arial"/>
              </a:rPr>
              <a:t>V-S</a:t>
            </a:r>
            <a:r>
              <a:rPr sz="9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231F20"/>
                </a:solidFill>
                <a:latin typeface="Arial"/>
                <a:cs typeface="Arial"/>
              </a:rPr>
              <a:t>8:00</a:t>
            </a:r>
            <a:r>
              <a:rPr sz="9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AM-12:00</a:t>
            </a:r>
            <a:r>
              <a:rPr sz="9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40" dirty="0">
                <a:solidFill>
                  <a:srgbClr val="231F20"/>
                </a:solidFill>
                <a:latin typeface="Arial"/>
                <a:cs typeface="Arial"/>
              </a:rPr>
              <a:t>PM </a:t>
            </a:r>
            <a:r>
              <a:rPr sz="900" b="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20" dirty="0">
                <a:solidFill>
                  <a:srgbClr val="231F20"/>
                </a:solidFill>
                <a:latin typeface="Arial"/>
                <a:cs typeface="Arial"/>
              </a:rPr>
              <a:t>Carolina	</a:t>
            </a:r>
            <a:r>
              <a:rPr sz="900" b="1" spc="-10" dirty="0">
                <a:solidFill>
                  <a:srgbClr val="231F20"/>
                </a:solidFill>
                <a:latin typeface="Arial"/>
                <a:cs typeface="Arial"/>
              </a:rPr>
              <a:t>GRUPO </a:t>
            </a:r>
            <a:r>
              <a:rPr sz="900" b="1" spc="-50" dirty="0">
                <a:solidFill>
                  <a:srgbClr val="231F20"/>
                </a:solidFill>
                <a:latin typeface="Arial"/>
                <a:cs typeface="Arial"/>
              </a:rPr>
              <a:t>EMPRESAS </a:t>
            </a:r>
            <a:r>
              <a:rPr sz="900" b="1" spc="-25" dirty="0">
                <a:solidFill>
                  <a:srgbClr val="231F20"/>
                </a:solidFill>
                <a:latin typeface="Arial"/>
                <a:cs typeface="Arial"/>
              </a:rPr>
              <a:t>DE </a:t>
            </a:r>
            <a:r>
              <a:rPr sz="900" b="1" spc="-20" dirty="0">
                <a:solidFill>
                  <a:srgbClr val="231F20"/>
                </a:solidFill>
                <a:latin typeface="Arial"/>
                <a:cs typeface="Arial"/>
              </a:rPr>
              <a:t>SALUD </a:t>
            </a:r>
            <a:r>
              <a:rPr sz="900" b="1" spc="-25" dirty="0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sz="900" b="1" spc="-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5" dirty="0">
                <a:solidFill>
                  <a:srgbClr val="231F20"/>
                </a:solidFill>
                <a:latin typeface="Arial"/>
                <a:cs typeface="Arial"/>
              </a:rPr>
              <a:t>SAN</a:t>
            </a:r>
            <a:r>
              <a:rPr sz="9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20" dirty="0">
                <a:solidFill>
                  <a:srgbClr val="231F20"/>
                </a:solidFill>
                <a:latin typeface="Arial"/>
                <a:cs typeface="Arial"/>
              </a:rPr>
              <a:t>JUAN	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(787)</a:t>
            </a:r>
            <a:r>
              <a:rPr sz="9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767-1365	</a:t>
            </a:r>
            <a:r>
              <a:rPr sz="1350" b="1" spc="-30" baseline="6172" dirty="0">
                <a:solidFill>
                  <a:srgbClr val="231F20"/>
                </a:solidFill>
                <a:latin typeface="Arial"/>
                <a:cs typeface="Arial"/>
              </a:rPr>
              <a:t>L-V</a:t>
            </a:r>
            <a:r>
              <a:rPr sz="1350" b="1" spc="-67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baseline="6172" dirty="0">
                <a:solidFill>
                  <a:srgbClr val="231F20"/>
                </a:solidFill>
                <a:latin typeface="Arial"/>
                <a:cs typeface="Arial"/>
              </a:rPr>
              <a:t>7:00</a:t>
            </a:r>
            <a:r>
              <a:rPr sz="1350" b="1" spc="-67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15" baseline="6172" dirty="0">
                <a:solidFill>
                  <a:srgbClr val="231F20"/>
                </a:solidFill>
                <a:latin typeface="Arial"/>
                <a:cs typeface="Arial"/>
              </a:rPr>
              <a:t>AM-3:00</a:t>
            </a:r>
            <a:r>
              <a:rPr sz="1350" b="1" spc="-67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75" baseline="6172" dirty="0">
                <a:solidFill>
                  <a:srgbClr val="231F20"/>
                </a:solidFill>
                <a:latin typeface="Arial"/>
                <a:cs typeface="Arial"/>
              </a:rPr>
              <a:t>PM</a:t>
            </a:r>
            <a:r>
              <a:rPr sz="1350" b="1" spc="-67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15" baseline="6172" dirty="0">
                <a:solidFill>
                  <a:srgbClr val="231F20"/>
                </a:solidFill>
                <a:latin typeface="Arial"/>
                <a:cs typeface="Arial"/>
              </a:rPr>
              <a:t>Sábado</a:t>
            </a:r>
            <a:r>
              <a:rPr sz="1350" b="1" spc="-67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baseline="6172" dirty="0">
                <a:solidFill>
                  <a:srgbClr val="231F20"/>
                </a:solidFill>
                <a:latin typeface="Arial"/>
                <a:cs typeface="Arial"/>
              </a:rPr>
              <a:t>9:00</a:t>
            </a:r>
            <a:r>
              <a:rPr sz="1350" b="1" spc="-67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15" baseline="6172" dirty="0">
                <a:solidFill>
                  <a:srgbClr val="231F20"/>
                </a:solidFill>
                <a:latin typeface="Arial"/>
                <a:cs typeface="Arial"/>
              </a:rPr>
              <a:t>AM-2:00</a:t>
            </a:r>
            <a:r>
              <a:rPr sz="1350" b="1" spc="-67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60" baseline="6172" dirty="0">
                <a:solidFill>
                  <a:srgbClr val="231F20"/>
                </a:solidFill>
                <a:latin typeface="Arial"/>
                <a:cs typeface="Arial"/>
              </a:rPr>
              <a:t>PM </a:t>
            </a:r>
            <a:r>
              <a:rPr sz="1350" b="1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20" dirty="0">
                <a:solidFill>
                  <a:srgbClr val="231F20"/>
                </a:solidFill>
                <a:latin typeface="Arial"/>
                <a:cs typeface="Arial"/>
              </a:rPr>
              <a:t>Carolina	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VACUNACION</a:t>
            </a:r>
            <a:r>
              <a:rPr sz="9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25" dirty="0">
                <a:solidFill>
                  <a:srgbClr val="231F20"/>
                </a:solidFill>
                <a:latin typeface="Arial"/>
                <a:cs typeface="Arial"/>
              </a:rPr>
              <a:t>AL</a:t>
            </a:r>
            <a:r>
              <a:rPr sz="9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20" dirty="0">
                <a:solidFill>
                  <a:srgbClr val="231F20"/>
                </a:solidFill>
                <a:latin typeface="Arial"/>
                <a:cs typeface="Arial"/>
              </a:rPr>
              <a:t>DIA	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(787)</a:t>
            </a:r>
            <a:r>
              <a:rPr sz="9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701-5860	</a:t>
            </a:r>
            <a:r>
              <a:rPr sz="1350" b="1" spc="-127" baseline="6172" dirty="0">
                <a:solidFill>
                  <a:srgbClr val="231F20"/>
                </a:solidFill>
                <a:latin typeface="Arial"/>
                <a:cs typeface="Arial"/>
              </a:rPr>
              <a:t>L-J</a:t>
            </a:r>
            <a:r>
              <a:rPr sz="1350" b="1" spc="-82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baseline="6172" dirty="0">
                <a:solidFill>
                  <a:srgbClr val="231F20"/>
                </a:solidFill>
                <a:latin typeface="Arial"/>
                <a:cs typeface="Arial"/>
              </a:rPr>
              <a:t>9:00</a:t>
            </a:r>
            <a:r>
              <a:rPr sz="1350" b="1" spc="-82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82" baseline="6172" dirty="0">
                <a:solidFill>
                  <a:srgbClr val="231F20"/>
                </a:solidFill>
                <a:latin typeface="Arial"/>
                <a:cs typeface="Arial"/>
              </a:rPr>
              <a:t>AM</a:t>
            </a:r>
            <a:r>
              <a:rPr sz="1350" b="1" spc="-82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baseline="6172" dirty="0">
                <a:solidFill>
                  <a:srgbClr val="231F20"/>
                </a:solidFill>
                <a:latin typeface="Arial"/>
                <a:cs typeface="Arial"/>
              </a:rPr>
              <a:t>-</a:t>
            </a:r>
            <a:r>
              <a:rPr sz="1350" b="1" spc="-82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baseline="6172" dirty="0">
                <a:solidFill>
                  <a:srgbClr val="231F20"/>
                </a:solidFill>
                <a:latin typeface="Arial"/>
                <a:cs typeface="Arial"/>
              </a:rPr>
              <a:t>2:00</a:t>
            </a:r>
            <a:r>
              <a:rPr sz="1350" b="1" spc="-82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60" baseline="6172" dirty="0">
                <a:solidFill>
                  <a:srgbClr val="231F20"/>
                </a:solidFill>
                <a:latin typeface="Arial"/>
                <a:cs typeface="Arial"/>
              </a:rPr>
              <a:t>PM</a:t>
            </a:r>
            <a:endParaRPr sz="1350" baseline="6172">
              <a:latin typeface="Arial"/>
              <a:cs typeface="Arial"/>
            </a:endParaRPr>
          </a:p>
          <a:p>
            <a:pPr marL="137795">
              <a:lnSpc>
                <a:spcPct val="100000"/>
              </a:lnSpc>
              <a:spcBef>
                <a:spcPts val="620"/>
              </a:spcBef>
              <a:tabLst>
                <a:tab pos="1382395" algn="l"/>
                <a:tab pos="4848860" algn="l"/>
                <a:tab pos="6855459" algn="l"/>
              </a:tabLst>
            </a:pPr>
            <a:r>
              <a:rPr sz="900" b="1" spc="20" dirty="0">
                <a:solidFill>
                  <a:srgbClr val="231F20"/>
                </a:solidFill>
                <a:latin typeface="Arial"/>
                <a:cs typeface="Arial"/>
              </a:rPr>
              <a:t>Carolina	</a:t>
            </a:r>
            <a:r>
              <a:rPr sz="900" b="1" spc="-15" dirty="0">
                <a:solidFill>
                  <a:srgbClr val="231F20"/>
                </a:solidFill>
                <a:latin typeface="Arial"/>
                <a:cs typeface="Arial"/>
              </a:rPr>
              <a:t>VICTOR </a:t>
            </a:r>
            <a:r>
              <a:rPr sz="900" b="1" spc="-50" dirty="0">
                <a:solidFill>
                  <a:srgbClr val="231F20"/>
                </a:solidFill>
                <a:latin typeface="Arial"/>
                <a:cs typeface="Arial"/>
              </a:rPr>
              <a:t>TORRES</a:t>
            </a:r>
            <a:r>
              <a:rPr sz="9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5" dirty="0">
                <a:solidFill>
                  <a:srgbClr val="231F20"/>
                </a:solidFill>
                <a:latin typeface="Arial"/>
                <a:cs typeface="Arial"/>
              </a:rPr>
              <a:t>SANTO</a:t>
            </a:r>
            <a:r>
              <a:rPr sz="9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40" dirty="0">
                <a:solidFill>
                  <a:srgbClr val="231F20"/>
                </a:solidFill>
                <a:latin typeface="Arial"/>
                <a:cs typeface="Arial"/>
              </a:rPr>
              <a:t>DOMINGO	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(787)</a:t>
            </a:r>
            <a:r>
              <a:rPr sz="9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757-5075	</a:t>
            </a:r>
            <a:r>
              <a:rPr sz="1350" b="1" spc="-30" baseline="6172" dirty="0">
                <a:solidFill>
                  <a:srgbClr val="231F20"/>
                </a:solidFill>
                <a:latin typeface="Arial"/>
                <a:cs typeface="Arial"/>
              </a:rPr>
              <a:t>L-V </a:t>
            </a:r>
            <a:r>
              <a:rPr sz="1350" b="1" baseline="6172" dirty="0">
                <a:solidFill>
                  <a:srgbClr val="231F20"/>
                </a:solidFill>
                <a:latin typeface="Arial"/>
                <a:cs typeface="Arial"/>
              </a:rPr>
              <a:t>8:00 </a:t>
            </a:r>
            <a:r>
              <a:rPr sz="1350" b="1" spc="15" baseline="6172" dirty="0">
                <a:solidFill>
                  <a:srgbClr val="231F20"/>
                </a:solidFill>
                <a:latin typeface="Arial"/>
                <a:cs typeface="Arial"/>
              </a:rPr>
              <a:t>AM-1:00</a:t>
            </a:r>
            <a:r>
              <a:rPr sz="1350" b="1" spc="-240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60" baseline="6172" dirty="0">
                <a:solidFill>
                  <a:srgbClr val="231F20"/>
                </a:solidFill>
                <a:latin typeface="Arial"/>
                <a:cs typeface="Arial"/>
              </a:rPr>
              <a:t>PM</a:t>
            </a:r>
            <a:endParaRPr sz="1350" baseline="6172">
              <a:latin typeface="Arial"/>
              <a:cs typeface="Arial"/>
            </a:endParaRPr>
          </a:p>
          <a:p>
            <a:pPr marL="137795" marR="494030">
              <a:lnSpc>
                <a:spcPct val="175900"/>
              </a:lnSpc>
              <a:tabLst>
                <a:tab pos="1382395" algn="l"/>
                <a:tab pos="4848860" algn="l"/>
                <a:tab pos="6855459" algn="l"/>
              </a:tabLst>
            </a:pP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Ceiba	</a:t>
            </a:r>
            <a:r>
              <a:rPr sz="900" b="1" spc="-20" dirty="0">
                <a:solidFill>
                  <a:srgbClr val="231F20"/>
                </a:solidFill>
                <a:latin typeface="Arial"/>
                <a:cs typeface="Arial"/>
              </a:rPr>
              <a:t>CENTRO </a:t>
            </a:r>
            <a:r>
              <a:rPr sz="900" b="1" spc="-5" dirty="0">
                <a:solidFill>
                  <a:srgbClr val="231F20"/>
                </a:solidFill>
                <a:latin typeface="Arial"/>
                <a:cs typeface="Arial"/>
              </a:rPr>
              <a:t>DR. </a:t>
            </a:r>
            <a:r>
              <a:rPr sz="900" b="1" spc="-20" dirty="0">
                <a:solidFill>
                  <a:srgbClr val="231F20"/>
                </a:solidFill>
                <a:latin typeface="Arial"/>
                <a:cs typeface="Arial"/>
              </a:rPr>
              <a:t>ANGEL</a:t>
            </a:r>
            <a:r>
              <a:rPr sz="900" b="1" spc="-85" dirty="0">
                <a:solidFill>
                  <a:srgbClr val="231F20"/>
                </a:solidFill>
                <a:latin typeface="Arial"/>
                <a:cs typeface="Arial"/>
              </a:rPr>
              <a:t> S</a:t>
            </a:r>
            <a:r>
              <a:rPr sz="9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20" dirty="0">
                <a:solidFill>
                  <a:srgbClr val="231F20"/>
                </a:solidFill>
                <a:latin typeface="Arial"/>
                <a:cs typeface="Arial"/>
              </a:rPr>
              <a:t>MUNTANER	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(787)</a:t>
            </a:r>
            <a:r>
              <a:rPr sz="9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885-4446	</a:t>
            </a:r>
            <a:r>
              <a:rPr sz="1350" b="1" spc="60" baseline="12345" dirty="0">
                <a:solidFill>
                  <a:srgbClr val="231F20"/>
                </a:solidFill>
                <a:latin typeface="Arial"/>
                <a:cs typeface="Arial"/>
              </a:rPr>
              <a:t>Martes- </a:t>
            </a:r>
            <a:r>
              <a:rPr sz="1350" b="1" baseline="12345" dirty="0">
                <a:solidFill>
                  <a:srgbClr val="231F20"/>
                </a:solidFill>
                <a:latin typeface="Arial"/>
                <a:cs typeface="Arial"/>
              </a:rPr>
              <a:t>1:00 </a:t>
            </a:r>
            <a:r>
              <a:rPr sz="1350" b="1" spc="37" baseline="12345" dirty="0">
                <a:solidFill>
                  <a:srgbClr val="231F20"/>
                </a:solidFill>
                <a:latin typeface="Arial"/>
                <a:cs typeface="Arial"/>
              </a:rPr>
              <a:t>PM-4:00PM/</a:t>
            </a:r>
            <a:r>
              <a:rPr sz="1350" b="1" spc="-277" baseline="123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-30" baseline="12345" dirty="0">
                <a:solidFill>
                  <a:srgbClr val="231F20"/>
                </a:solidFill>
                <a:latin typeface="Arial"/>
                <a:cs typeface="Arial"/>
              </a:rPr>
              <a:t>Jueves</a:t>
            </a:r>
            <a:r>
              <a:rPr sz="1350" b="1" spc="-75" baseline="123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15" baseline="12345" dirty="0">
                <a:solidFill>
                  <a:srgbClr val="231F20"/>
                </a:solidFill>
                <a:latin typeface="Arial"/>
                <a:cs typeface="Arial"/>
              </a:rPr>
              <a:t>7:00AM-4:00PM </a:t>
            </a:r>
            <a:r>
              <a:rPr sz="1350" b="1" spc="-7" baseline="123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25" dirty="0">
                <a:solidFill>
                  <a:srgbClr val="231F20"/>
                </a:solidFill>
                <a:latin typeface="Arial"/>
                <a:cs typeface="Arial"/>
              </a:rPr>
              <a:t>Culebra	</a:t>
            </a:r>
            <a:r>
              <a:rPr sz="900" b="1" spc="-80" dirty="0">
                <a:solidFill>
                  <a:srgbClr val="231F20"/>
                </a:solidFill>
                <a:latin typeface="Arial"/>
                <a:cs typeface="Arial"/>
              </a:rPr>
              <a:t>CSC</a:t>
            </a:r>
            <a:r>
              <a:rPr sz="900" b="1" spc="-40" dirty="0">
                <a:solidFill>
                  <a:srgbClr val="231F20"/>
                </a:solidFill>
                <a:latin typeface="Arial"/>
                <a:cs typeface="Arial"/>
              </a:rPr>
              <a:t> CULEBRA	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(787)</a:t>
            </a:r>
            <a:r>
              <a:rPr sz="9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742-0001	</a:t>
            </a:r>
            <a:r>
              <a:rPr sz="1350" b="1" spc="-30" baseline="12345" dirty="0">
                <a:solidFill>
                  <a:srgbClr val="231F20"/>
                </a:solidFill>
                <a:latin typeface="Arial"/>
                <a:cs typeface="Arial"/>
              </a:rPr>
              <a:t>L-V </a:t>
            </a:r>
            <a:r>
              <a:rPr sz="1350" b="1" baseline="12345" dirty="0">
                <a:solidFill>
                  <a:srgbClr val="231F20"/>
                </a:solidFill>
                <a:latin typeface="Arial"/>
                <a:cs typeface="Arial"/>
              </a:rPr>
              <a:t>7:00 </a:t>
            </a:r>
            <a:r>
              <a:rPr sz="1350" b="1" spc="15" baseline="12345" dirty="0">
                <a:solidFill>
                  <a:srgbClr val="231F20"/>
                </a:solidFill>
                <a:latin typeface="Arial"/>
                <a:cs typeface="Arial"/>
              </a:rPr>
              <a:t>AM-4:30</a:t>
            </a:r>
            <a:r>
              <a:rPr sz="1350" b="1" spc="-240" baseline="123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60" baseline="12345" dirty="0">
                <a:solidFill>
                  <a:srgbClr val="231F20"/>
                </a:solidFill>
                <a:latin typeface="Arial"/>
                <a:cs typeface="Arial"/>
              </a:rPr>
              <a:t>PM</a:t>
            </a:r>
            <a:endParaRPr sz="1350" baseline="12345">
              <a:latin typeface="Arial"/>
              <a:cs typeface="Arial"/>
            </a:endParaRPr>
          </a:p>
          <a:p>
            <a:pPr marL="137795">
              <a:lnSpc>
                <a:spcPts val="840"/>
              </a:lnSpc>
              <a:spcBef>
                <a:spcPts val="819"/>
              </a:spcBef>
              <a:tabLst>
                <a:tab pos="1382395" algn="l"/>
                <a:tab pos="4848860" algn="l"/>
                <a:tab pos="6855459" algn="l"/>
              </a:tabLst>
            </a:pPr>
            <a:r>
              <a:rPr sz="900" b="1" spc="20" dirty="0">
                <a:solidFill>
                  <a:srgbClr val="231F20"/>
                </a:solidFill>
                <a:latin typeface="Arial"/>
                <a:cs typeface="Arial"/>
              </a:rPr>
              <a:t>Cupey/Trujillo</a:t>
            </a:r>
            <a:r>
              <a:rPr sz="9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25" dirty="0">
                <a:solidFill>
                  <a:srgbClr val="231F20"/>
                </a:solidFill>
                <a:latin typeface="Arial"/>
                <a:cs typeface="Arial"/>
              </a:rPr>
              <a:t>Alto	</a:t>
            </a:r>
            <a:r>
              <a:rPr sz="900" b="1" spc="-10" dirty="0">
                <a:solidFill>
                  <a:srgbClr val="231F20"/>
                </a:solidFill>
                <a:latin typeface="Arial"/>
                <a:cs typeface="Arial"/>
              </a:rPr>
              <a:t>GRUPO 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MEDICO</a:t>
            </a:r>
            <a:r>
              <a:rPr sz="900" b="1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5" dirty="0">
                <a:solidFill>
                  <a:srgbClr val="231F20"/>
                </a:solidFill>
                <a:latin typeface="Arial"/>
                <a:cs typeface="Arial"/>
              </a:rPr>
              <a:t>SAN</a:t>
            </a:r>
            <a:r>
              <a:rPr sz="9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30" dirty="0">
                <a:solidFill>
                  <a:srgbClr val="231F20"/>
                </a:solidFill>
                <a:latin typeface="Arial"/>
                <a:cs typeface="Arial"/>
              </a:rPr>
              <a:t>GERARDO	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(787) 293-2959 </a:t>
            </a:r>
            <a:r>
              <a:rPr sz="900" b="1" spc="135" dirty="0">
                <a:solidFill>
                  <a:srgbClr val="231F20"/>
                </a:solidFill>
                <a:latin typeface="Arial"/>
                <a:cs typeface="Arial"/>
              </a:rPr>
              <a:t>/</a:t>
            </a:r>
            <a:r>
              <a:rPr sz="900" b="1" spc="-1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(787)</a:t>
            </a:r>
            <a:r>
              <a:rPr sz="9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292-1836	</a:t>
            </a:r>
            <a:r>
              <a:rPr sz="1350" b="1" spc="15" baseline="18518" dirty="0">
                <a:solidFill>
                  <a:srgbClr val="231F20"/>
                </a:solidFill>
                <a:latin typeface="Arial"/>
                <a:cs typeface="Arial"/>
              </a:rPr>
              <a:t>Lunes</a:t>
            </a:r>
            <a:r>
              <a:rPr sz="1350" b="1" spc="-75" baseline="18518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44" baseline="18518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1350" b="1" spc="-75" baseline="18518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75" baseline="18518" dirty="0">
                <a:solidFill>
                  <a:srgbClr val="231F20"/>
                </a:solidFill>
                <a:latin typeface="Arial"/>
                <a:cs typeface="Arial"/>
              </a:rPr>
              <a:t>Martes</a:t>
            </a:r>
            <a:r>
              <a:rPr sz="1350" b="1" spc="-75" baseline="18518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baseline="18518" dirty="0">
                <a:solidFill>
                  <a:srgbClr val="231F20"/>
                </a:solidFill>
                <a:latin typeface="Arial"/>
                <a:cs typeface="Arial"/>
              </a:rPr>
              <a:t>8:00</a:t>
            </a:r>
            <a:r>
              <a:rPr sz="1350" b="1" spc="-75" baseline="18518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15" baseline="18518" dirty="0">
                <a:solidFill>
                  <a:srgbClr val="231F20"/>
                </a:solidFill>
                <a:latin typeface="Arial"/>
                <a:cs typeface="Arial"/>
              </a:rPr>
              <a:t>AM-1:00</a:t>
            </a:r>
            <a:r>
              <a:rPr sz="1350" b="1" spc="-75" baseline="18518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75" baseline="18518" dirty="0">
                <a:solidFill>
                  <a:srgbClr val="231F20"/>
                </a:solidFill>
                <a:latin typeface="Arial"/>
                <a:cs typeface="Arial"/>
              </a:rPr>
              <a:t>PM</a:t>
            </a:r>
            <a:r>
              <a:rPr sz="1350" b="1" spc="-75" baseline="18518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30" baseline="18518" dirty="0">
                <a:solidFill>
                  <a:srgbClr val="231F20"/>
                </a:solidFill>
                <a:latin typeface="Arial"/>
                <a:cs typeface="Arial"/>
              </a:rPr>
              <a:t>(Cupey)/Miercoles</a:t>
            </a:r>
            <a:endParaRPr sz="1350" baseline="18518">
              <a:latin typeface="Arial"/>
              <a:cs typeface="Arial"/>
            </a:endParaRPr>
          </a:p>
          <a:p>
            <a:pPr marR="1006475" algn="r">
              <a:lnSpc>
                <a:spcPts val="840"/>
              </a:lnSpc>
            </a:pPr>
            <a:r>
              <a:rPr sz="900" b="1" spc="30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9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20" dirty="0">
                <a:solidFill>
                  <a:srgbClr val="231F20"/>
                </a:solidFill>
                <a:latin typeface="Arial"/>
                <a:cs typeface="Arial"/>
              </a:rPr>
              <a:t>Jueves</a:t>
            </a:r>
            <a:r>
              <a:rPr sz="9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231F20"/>
                </a:solidFill>
                <a:latin typeface="Arial"/>
                <a:cs typeface="Arial"/>
              </a:rPr>
              <a:t>8:00</a:t>
            </a:r>
            <a:r>
              <a:rPr sz="9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AM-1:00</a:t>
            </a:r>
            <a:r>
              <a:rPr sz="9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50" dirty="0">
                <a:solidFill>
                  <a:srgbClr val="231F20"/>
                </a:solidFill>
                <a:latin typeface="Arial"/>
                <a:cs typeface="Arial"/>
              </a:rPr>
              <a:t>PM</a:t>
            </a:r>
            <a:r>
              <a:rPr sz="9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5" dirty="0">
                <a:solidFill>
                  <a:srgbClr val="231F20"/>
                </a:solidFill>
                <a:latin typeface="Arial"/>
                <a:cs typeface="Arial"/>
              </a:rPr>
              <a:t>(Trujillo</a:t>
            </a:r>
            <a:r>
              <a:rPr sz="900" b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5" dirty="0">
                <a:solidFill>
                  <a:srgbClr val="231F20"/>
                </a:solidFill>
                <a:latin typeface="Arial"/>
                <a:cs typeface="Arial"/>
              </a:rPr>
              <a:t>Alto)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400">
              <a:latin typeface="Times New Roman"/>
              <a:cs typeface="Times New Roman"/>
            </a:endParaRPr>
          </a:p>
          <a:p>
            <a:pPr marR="325755" algn="r">
              <a:lnSpc>
                <a:spcPct val="100000"/>
              </a:lnSpc>
            </a:pPr>
            <a:r>
              <a:rPr sz="700" b="1" spc="-190" dirty="0">
                <a:solidFill>
                  <a:srgbClr val="231F20"/>
                </a:solidFill>
                <a:latin typeface="Arial"/>
                <a:cs typeface="Arial"/>
              </a:rPr>
              <a:t>¿Ayuda                            </a:t>
            </a:r>
            <a:r>
              <a:rPr sz="700" b="1" spc="-195" dirty="0">
                <a:solidFill>
                  <a:srgbClr val="231F20"/>
                </a:solidFill>
                <a:latin typeface="Arial"/>
                <a:cs typeface="Arial"/>
              </a:rPr>
              <a:t>con</a:t>
            </a:r>
            <a:r>
              <a:rPr sz="700" b="1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00" b="1" spc="-190" dirty="0">
                <a:solidFill>
                  <a:srgbClr val="231F20"/>
                </a:solidFill>
                <a:latin typeface="Arial"/>
                <a:cs typeface="Arial"/>
              </a:rPr>
              <a:t>su                            </a:t>
            </a:r>
            <a:r>
              <a:rPr sz="700" b="1" spc="-160" dirty="0">
                <a:solidFill>
                  <a:srgbClr val="231F20"/>
                </a:solidFill>
                <a:latin typeface="Arial"/>
                <a:cs typeface="Arial"/>
              </a:rPr>
              <a:t>Plan    </a:t>
            </a:r>
            <a:r>
              <a:rPr sz="700" b="1" spc="-180" dirty="0">
                <a:solidFill>
                  <a:srgbClr val="231F20"/>
                </a:solidFill>
                <a:latin typeface="Arial"/>
                <a:cs typeface="Arial"/>
              </a:rPr>
              <a:t>de         </a:t>
            </a:r>
            <a:r>
              <a:rPr sz="700" b="1" spc="-170" dirty="0">
                <a:solidFill>
                  <a:srgbClr val="231F20"/>
                </a:solidFill>
                <a:latin typeface="Arial"/>
                <a:cs typeface="Arial"/>
              </a:rPr>
              <a:t>Salud     </a:t>
            </a:r>
            <a:r>
              <a:rPr sz="700" b="1" spc="-145" dirty="0">
                <a:solidFill>
                  <a:srgbClr val="231F20"/>
                </a:solidFill>
                <a:latin typeface="Arial"/>
                <a:cs typeface="Arial"/>
              </a:rPr>
              <a:t>del </a:t>
            </a:r>
            <a:r>
              <a:rPr sz="700" b="1" spc="-1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00" b="1" spc="-180" dirty="0">
                <a:solidFill>
                  <a:srgbClr val="231F20"/>
                </a:solidFill>
                <a:latin typeface="Arial"/>
                <a:cs typeface="Arial"/>
              </a:rPr>
              <a:t>Gobierno?</a:t>
            </a:r>
            <a:endParaRPr sz="700">
              <a:latin typeface="Arial"/>
              <a:cs typeface="Arial"/>
            </a:endParaRPr>
          </a:p>
          <a:p>
            <a:pPr marL="374015">
              <a:lnSpc>
                <a:spcPts val="3010"/>
              </a:lnSpc>
              <a:spcBef>
                <a:spcPts val="395"/>
              </a:spcBef>
            </a:pPr>
            <a:r>
              <a:rPr sz="2700" b="1" spc="15" dirty="0">
                <a:solidFill>
                  <a:srgbClr val="FFFFFF"/>
                </a:solidFill>
                <a:latin typeface="Arial"/>
                <a:cs typeface="Arial"/>
              </a:rPr>
              <a:t>Región</a:t>
            </a:r>
            <a:r>
              <a:rPr sz="2700" b="1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00" b="1" spc="120" dirty="0">
                <a:solidFill>
                  <a:srgbClr val="FFFFFF"/>
                </a:solidFill>
                <a:latin typeface="Arial"/>
                <a:cs typeface="Arial"/>
              </a:rPr>
              <a:t>Noreste</a:t>
            </a:r>
            <a:endParaRPr sz="2700">
              <a:latin typeface="Arial"/>
              <a:cs typeface="Arial"/>
            </a:endParaRPr>
          </a:p>
          <a:p>
            <a:pPr marR="304800" algn="r">
              <a:lnSpc>
                <a:spcPts val="480"/>
              </a:lnSpc>
            </a:pPr>
            <a:r>
              <a:rPr sz="600" spc="20" dirty="0">
                <a:solidFill>
                  <a:srgbClr val="231F20"/>
                </a:solidFill>
                <a:latin typeface="Gotham-Book"/>
                <a:cs typeface="Gotham-Book"/>
              </a:rPr>
              <a:t>Línea </a:t>
            </a:r>
            <a:r>
              <a:rPr sz="600" spc="10" dirty="0">
                <a:solidFill>
                  <a:srgbClr val="231F20"/>
                </a:solidFill>
                <a:latin typeface="Gotham-Book"/>
                <a:cs typeface="Gotham-Book"/>
              </a:rPr>
              <a:t>libre </a:t>
            </a:r>
            <a:r>
              <a:rPr sz="600" spc="20" dirty="0">
                <a:solidFill>
                  <a:srgbClr val="231F20"/>
                </a:solidFill>
                <a:latin typeface="Gotham-Book"/>
                <a:cs typeface="Gotham-Book"/>
              </a:rPr>
              <a:t>de</a:t>
            </a:r>
            <a:r>
              <a:rPr sz="600" spc="-35" dirty="0">
                <a:solidFill>
                  <a:srgbClr val="231F20"/>
                </a:solidFill>
                <a:latin typeface="Gotham-Book"/>
                <a:cs typeface="Gotham-Book"/>
              </a:rPr>
              <a:t> </a:t>
            </a:r>
            <a:r>
              <a:rPr sz="600" spc="15" dirty="0">
                <a:solidFill>
                  <a:srgbClr val="231F20"/>
                </a:solidFill>
                <a:latin typeface="Gotham-Book"/>
                <a:cs typeface="Gotham-Book"/>
              </a:rPr>
              <a:t>cargos</a:t>
            </a:r>
            <a:endParaRPr sz="600">
              <a:latin typeface="Gotham-Book"/>
              <a:cs typeface="Gotham-Book"/>
            </a:endParaRPr>
          </a:p>
          <a:p>
            <a:pPr marR="252095" algn="r">
              <a:lnSpc>
                <a:spcPts val="1130"/>
              </a:lnSpc>
            </a:pPr>
            <a:r>
              <a:rPr sz="900" b="1" spc="-5" dirty="0">
                <a:solidFill>
                  <a:srgbClr val="231F20"/>
                </a:solidFill>
                <a:latin typeface="Gotham"/>
                <a:cs typeface="Gotham"/>
              </a:rPr>
              <a:t>1-800-981-</a:t>
            </a:r>
            <a:r>
              <a:rPr sz="900" b="1" spc="-15" dirty="0">
                <a:solidFill>
                  <a:srgbClr val="231F20"/>
                </a:solidFill>
                <a:latin typeface="Gotham"/>
                <a:cs typeface="Gotham"/>
              </a:rPr>
              <a:t>2</a:t>
            </a:r>
            <a:r>
              <a:rPr sz="900" b="1" spc="-25" dirty="0">
                <a:solidFill>
                  <a:srgbClr val="231F20"/>
                </a:solidFill>
                <a:latin typeface="Gotham"/>
                <a:cs typeface="Gotham"/>
              </a:rPr>
              <a:t>7</a:t>
            </a:r>
            <a:r>
              <a:rPr sz="900" b="1" spc="-30" dirty="0">
                <a:solidFill>
                  <a:srgbClr val="231F20"/>
                </a:solidFill>
                <a:latin typeface="Gotham"/>
                <a:cs typeface="Gotham"/>
              </a:rPr>
              <a:t>3</a:t>
            </a:r>
            <a:r>
              <a:rPr sz="900" b="1" spc="-5" dirty="0">
                <a:solidFill>
                  <a:srgbClr val="231F20"/>
                </a:solidFill>
                <a:latin typeface="Gotham"/>
                <a:cs typeface="Gotham"/>
              </a:rPr>
              <a:t>7</a:t>
            </a:r>
            <a:endParaRPr sz="900">
              <a:latin typeface="Gotham"/>
              <a:cs typeface="Gotham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0" y="0"/>
            <a:ext cx="10058400" cy="77347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0"/>
            <a:ext cx="10058400" cy="737513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0" y="5425033"/>
            <a:ext cx="10058400" cy="234736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43414" y="299074"/>
            <a:ext cx="2012505" cy="82919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0" y="2006955"/>
            <a:ext cx="10058400" cy="5765800"/>
          </a:xfrm>
          <a:custGeom>
            <a:avLst/>
            <a:gdLst/>
            <a:ahLst/>
            <a:cxnLst/>
            <a:rect l="l" t="t" r="r" b="b"/>
            <a:pathLst>
              <a:path w="10058400" h="5765800">
                <a:moveTo>
                  <a:pt x="0" y="5765444"/>
                </a:moveTo>
                <a:lnTo>
                  <a:pt x="10058400" y="5765444"/>
                </a:lnTo>
                <a:lnTo>
                  <a:pt x="10058400" y="0"/>
                </a:lnTo>
                <a:lnTo>
                  <a:pt x="0" y="0"/>
                </a:lnTo>
                <a:lnTo>
                  <a:pt x="0" y="576544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0" y="6791083"/>
            <a:ext cx="6486639" cy="80601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 txBox="1"/>
          <p:nvPr/>
        </p:nvSpPr>
        <p:spPr>
          <a:xfrm>
            <a:off x="361900" y="6924902"/>
            <a:ext cx="3295700" cy="471283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lang="en-US" sz="2700" b="1" spc="15" smtClean="0">
                <a:solidFill>
                  <a:srgbClr val="FFFFFF"/>
                </a:solidFill>
                <a:latin typeface="Arial"/>
                <a:cs typeface="Arial"/>
              </a:rPr>
              <a:t>Northeast </a:t>
            </a:r>
            <a:r>
              <a:rPr lang="en-US" sz="2700" b="1" spc="15" dirty="0" smtClean="0">
                <a:solidFill>
                  <a:srgbClr val="FFFFFF"/>
                </a:solidFill>
                <a:latin typeface="Arial"/>
                <a:cs typeface="Arial"/>
              </a:rPr>
              <a:t>Region</a:t>
            </a:r>
            <a:r>
              <a:rPr lang="en-US" sz="2800" dirty="0" smtClean="0"/>
              <a:t> </a:t>
            </a:r>
            <a:endParaRPr lang="en-US" sz="2700" b="1" spc="15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02" name="Title 101"/>
          <p:cNvSpPr>
            <a:spLocks noGrp="1"/>
          </p:cNvSpPr>
          <p:nvPr>
            <p:ph type="title"/>
          </p:nvPr>
        </p:nvSpPr>
        <p:spPr>
          <a:xfrm>
            <a:off x="325551" y="460492"/>
            <a:ext cx="9407296" cy="377026"/>
          </a:xfrm>
        </p:spPr>
        <p:txBody>
          <a:bodyPr/>
          <a:lstStyle/>
          <a:p>
            <a:pPr algn="r"/>
            <a:r>
              <a:rPr lang="en-US" spc="-30" dirty="0" smtClean="0"/>
              <a:t>MONTHLY ACTIVITIES CALENDAR</a:t>
            </a:r>
            <a:endParaRPr lang="en-US" dirty="0"/>
          </a:p>
        </p:txBody>
      </p:sp>
      <p:pic>
        <p:nvPicPr>
          <p:cNvPr id="22" name="Picture 21" descr="logo MMMH ASES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909" y="6705600"/>
            <a:ext cx="2565091" cy="990600"/>
          </a:xfrm>
          <a:prstGeom prst="rect">
            <a:avLst/>
          </a:prstGeom>
        </p:spPr>
      </p:pic>
      <p:graphicFrame>
        <p:nvGraphicFramePr>
          <p:cNvPr id="29" name="object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1730739"/>
              </p:ext>
            </p:extLst>
          </p:nvPr>
        </p:nvGraphicFramePr>
        <p:xfrm>
          <a:off x="-6350" y="1828800"/>
          <a:ext cx="10058398" cy="436558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11350"/>
                <a:gridCol w="1295400"/>
                <a:gridCol w="1524000"/>
                <a:gridCol w="3657600"/>
                <a:gridCol w="1670048"/>
              </a:tblGrid>
              <a:tr h="381000">
                <a:tc>
                  <a:txBody>
                    <a:bodyPr/>
                    <a:lstStyle/>
                    <a:p>
                      <a:pPr marL="135255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lang="en-US" sz="1150" b="1" spc="15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NAME</a:t>
                      </a:r>
                      <a:r>
                        <a:rPr lang="en-US" sz="1150" b="1" spc="15" baseline="0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EVENT</a:t>
                      </a:r>
                      <a:endParaRPr sz="1150" dirty="0">
                        <a:latin typeface="Arial"/>
                        <a:cs typeface="Arial"/>
                      </a:endParaRPr>
                    </a:p>
                  </a:txBody>
                  <a:tcPr marL="0" marR="0" marT="48895" marB="0">
                    <a:solidFill>
                      <a:srgbClr val="F15D22"/>
                    </a:solidFill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lang="en-US" sz="1150" b="1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DAY</a:t>
                      </a:r>
                      <a:endParaRPr sz="1150" b="1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0" marR="0" marT="48895" marB="0">
                    <a:solidFill>
                      <a:srgbClr val="F15D22"/>
                    </a:solidFill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lang="en-US" sz="1150" b="1" spc="-55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TIME</a:t>
                      </a:r>
                      <a:endParaRPr sz="1150" dirty="0">
                        <a:latin typeface="Arial"/>
                        <a:cs typeface="Arial"/>
                      </a:endParaRPr>
                    </a:p>
                  </a:txBody>
                  <a:tcPr marL="0" marR="0" marT="48895" marB="0">
                    <a:solidFill>
                      <a:srgbClr val="F15D22"/>
                    </a:solidFill>
                  </a:tcPr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lang="en-US" sz="1150" b="1" spc="-25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VENUE</a:t>
                      </a:r>
                      <a:endParaRPr sz="1150" dirty="0">
                        <a:latin typeface="Arial"/>
                        <a:cs typeface="Arial"/>
                      </a:endParaRPr>
                    </a:p>
                  </a:txBody>
                  <a:tcPr marL="0" marR="0" marT="48895" marB="0"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15D22"/>
                    </a:solidFill>
                  </a:tcPr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lang="en-US" sz="1150" b="1" dirty="0" smtClean="0">
                          <a:latin typeface="Arial"/>
                          <a:cs typeface="Arial"/>
                        </a:rPr>
                        <a:t>DESCRIPTION</a:t>
                      </a:r>
                      <a:endParaRPr sz="1150" b="1" dirty="0">
                        <a:latin typeface="Arial"/>
                        <a:cs typeface="Arial"/>
                      </a:endParaRPr>
                    </a:p>
                  </a:txBody>
                  <a:tcPr marL="0" marR="0" marT="48895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15D22"/>
                    </a:solidFill>
                  </a:tcPr>
                </a:tc>
              </a:tr>
              <a:tr h="244195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Hand Wash/ Integrated Model</a:t>
                      </a:r>
                    </a:p>
                  </a:txBody>
                  <a:tcPr marL="9525" marR="9525" marT="9525" marB="0"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01/10/2018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10:00AM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Departamento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de la </a:t>
                      </a:r>
                      <a:r>
                        <a:rPr 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Familia-Canóvanas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Mall </a:t>
                      </a:r>
                      <a:r>
                        <a:rPr 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Quintas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de </a:t>
                      </a:r>
                      <a:r>
                        <a:rPr 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Canóvanas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Carr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. 185 </a:t>
                      </a:r>
                      <a:r>
                        <a:rPr 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Canóvanas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, P.R.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lang="en-US" sz="800" dirty="0" smtClean="0">
                          <a:latin typeface="+mj-lt"/>
                          <a:cs typeface="Arial"/>
                        </a:rPr>
                        <a:t>Educational</a:t>
                      </a:r>
                      <a:r>
                        <a:rPr lang="en-US" sz="800" baseline="0" dirty="0" smtClean="0">
                          <a:latin typeface="+mj-lt"/>
                          <a:cs typeface="Arial"/>
                        </a:rPr>
                        <a:t> Activity</a:t>
                      </a:r>
                      <a:endParaRPr sz="800" dirty="0">
                        <a:latin typeface="+mj-lt"/>
                        <a:cs typeface="Arial"/>
                      </a:endParaRPr>
                    </a:p>
                  </a:txBody>
                  <a:tcPr marL="0" marR="0" marT="52704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673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Hand Wash/ Integrated Model</a:t>
                      </a:r>
                    </a:p>
                  </a:txBody>
                  <a:tcPr marL="9525" marR="9525" marT="9525" marB="0"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01/10/2018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10:20AM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Dr. Carlos Martínez / Dr. Edwin La Fontaine-C/ Julian Rivera #557-B  Ceiba, Puerto Rico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lang="en-US" sz="800" dirty="0" smtClean="0">
                          <a:latin typeface="+mj-lt"/>
                          <a:cs typeface="Arial"/>
                        </a:rPr>
                        <a:t>Educational</a:t>
                      </a:r>
                      <a:r>
                        <a:rPr lang="en-US" sz="800" baseline="0" dirty="0" smtClean="0">
                          <a:latin typeface="+mj-lt"/>
                          <a:cs typeface="Arial"/>
                        </a:rPr>
                        <a:t> Activity</a:t>
                      </a:r>
                      <a:endParaRPr lang="en-US" sz="800" dirty="0">
                        <a:latin typeface="+mj-lt"/>
                        <a:cs typeface="Arial"/>
                      </a:endParaRPr>
                    </a:p>
                  </a:txBody>
                  <a:tcPr marL="0" marR="0" marT="1778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754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Food and Water Safety/ Integrated Model </a:t>
                      </a:r>
                      <a:b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</a:b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01/10/2018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10:30AM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N23 Grupo Empresas de Salud-Carolina Shopping Court Suite 201  2do Nivel  Carolina, PR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lang="en-US" sz="800" dirty="0" smtClean="0">
                          <a:latin typeface="+mj-lt"/>
                          <a:cs typeface="Arial"/>
                        </a:rPr>
                        <a:t>Educational</a:t>
                      </a:r>
                      <a:r>
                        <a:rPr lang="en-US" sz="800" baseline="0" dirty="0" smtClean="0">
                          <a:latin typeface="+mj-lt"/>
                          <a:cs typeface="Arial"/>
                        </a:rPr>
                        <a:t> Activity</a:t>
                      </a:r>
                      <a:endParaRPr lang="en-US" sz="800" dirty="0">
                        <a:latin typeface="+mj-lt"/>
                        <a:cs typeface="Arial"/>
                      </a:endParaRPr>
                    </a:p>
                  </a:txBody>
                  <a:tcPr marL="0" marR="0" marT="2413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281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Flu/ Integrated Model</a:t>
                      </a:r>
                    </a:p>
                  </a:txBody>
                  <a:tcPr marL="9525" marR="9525" marT="9525" marB="0"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01/10/2018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10:30AM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Clínica Multidisciplinaria INSPIRA Loíza-Plaza del Norte Shopping Center Carr 3 Loíza, PR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lang="en-US" sz="800" dirty="0" smtClean="0">
                          <a:latin typeface="+mj-lt"/>
                          <a:cs typeface="Arial"/>
                        </a:rPr>
                        <a:t>Educational</a:t>
                      </a:r>
                      <a:r>
                        <a:rPr lang="en-US" sz="800" baseline="0" dirty="0" smtClean="0">
                          <a:latin typeface="+mj-lt"/>
                          <a:cs typeface="Arial"/>
                        </a:rPr>
                        <a:t> Activity</a:t>
                      </a:r>
                      <a:endParaRPr lang="en-US" sz="800" dirty="0">
                        <a:latin typeface="+mj-lt"/>
                        <a:cs typeface="Arial"/>
                      </a:endParaRPr>
                    </a:p>
                  </a:txBody>
                  <a:tcPr marL="0" marR="0" marT="50165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802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Hand Wash/ Integrated Model</a:t>
                      </a:r>
                    </a:p>
                  </a:txBody>
                  <a:tcPr marL="9525" marR="9525" marT="9525" marB="0"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01/10/2018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10:45AM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Clínica Multidisciplinaria INSPIRA Loíza-Plaza del Norte Shopping Center Carr 3 Loíza, PR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lang="en-US" sz="800" dirty="0" smtClean="0">
                          <a:latin typeface="+mj-lt"/>
                          <a:cs typeface="Arial"/>
                        </a:rPr>
                        <a:t>Educational</a:t>
                      </a:r>
                      <a:r>
                        <a:rPr lang="en-US" sz="800" baseline="0" dirty="0" smtClean="0">
                          <a:latin typeface="+mj-lt"/>
                          <a:cs typeface="Arial"/>
                        </a:rPr>
                        <a:t> Activity</a:t>
                      </a:r>
                      <a:endParaRPr lang="en-US" sz="800" dirty="0">
                        <a:latin typeface="+mj-lt"/>
                        <a:cs typeface="Arial"/>
                      </a:endParaRPr>
                    </a:p>
                  </a:txBody>
                  <a:tcPr marL="0" marR="0" marT="34925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Hand Wash/ Integrated Model</a:t>
                      </a:r>
                    </a:p>
                  </a:txBody>
                  <a:tcPr marL="9525" marR="9525" marT="9525" marB="0"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01/11/2018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08:00AM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N-44 Concilio de Salud Integral-Bo. Las Flores, Calle Pimentel #16 Rio Grande, PR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lang="en-US" sz="800" dirty="0" smtClean="0">
                          <a:latin typeface="+mj-lt"/>
                          <a:cs typeface="Arial"/>
                        </a:rPr>
                        <a:t>Educational</a:t>
                      </a:r>
                      <a:r>
                        <a:rPr lang="en-US" sz="800" baseline="0" dirty="0" smtClean="0">
                          <a:latin typeface="+mj-lt"/>
                          <a:cs typeface="Arial"/>
                        </a:rPr>
                        <a:t> Activity</a:t>
                      </a:r>
                      <a:endParaRPr lang="en-US" sz="800" dirty="0">
                        <a:latin typeface="+mj-lt"/>
                        <a:cs typeface="Arial"/>
                      </a:endParaRPr>
                    </a:p>
                  </a:txBody>
                  <a:tcPr marL="0" marR="0" marT="29209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363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Hypertension / Integrated Model</a:t>
                      </a:r>
                    </a:p>
                  </a:txBody>
                  <a:tcPr marL="9525" marR="9525" marT="9525" marB="0"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01/11/2018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08:00AM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Centro CHAI-56 Calle del Carmen W Fajardo, P.R.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lang="en-US" sz="800" dirty="0" smtClean="0">
                          <a:latin typeface="+mj-lt"/>
                          <a:cs typeface="Arial"/>
                        </a:rPr>
                        <a:t>Educational</a:t>
                      </a:r>
                      <a:r>
                        <a:rPr lang="en-US" sz="800" baseline="0" dirty="0" smtClean="0">
                          <a:latin typeface="+mj-lt"/>
                          <a:cs typeface="Arial"/>
                        </a:rPr>
                        <a:t> Activity</a:t>
                      </a:r>
                      <a:endParaRPr lang="en-US" sz="800" dirty="0">
                        <a:latin typeface="+mj-lt"/>
                        <a:cs typeface="Arial"/>
                      </a:endParaRPr>
                    </a:p>
                  </a:txBody>
                  <a:tcPr marL="0" marR="0" marT="13335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053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Women and Diabetes/ Integrated Model</a:t>
                      </a:r>
                    </a:p>
                  </a:txBody>
                  <a:tcPr marL="9525" marR="9525" marT="9525" marB="0"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01/11/2018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08:00AM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N25 CDT-Calle Corchado Final  Canóvanas, P.R.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lang="en-US" sz="800" dirty="0" smtClean="0">
                          <a:latin typeface="+mj-lt"/>
                          <a:cs typeface="Arial"/>
                        </a:rPr>
                        <a:t>Educational</a:t>
                      </a:r>
                      <a:r>
                        <a:rPr lang="en-US" sz="800" baseline="0" dirty="0" smtClean="0">
                          <a:latin typeface="+mj-lt"/>
                          <a:cs typeface="Arial"/>
                        </a:rPr>
                        <a:t> Activity</a:t>
                      </a:r>
                      <a:endParaRPr lang="en-US" sz="800" dirty="0">
                        <a:latin typeface="+mj-lt"/>
                        <a:cs typeface="Arial"/>
                      </a:endParaRPr>
                    </a:p>
                  </a:txBody>
                  <a:tcPr marL="0" marR="0" marT="3683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731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Leptospirosis / Integrated Model</a:t>
                      </a:r>
                    </a:p>
                  </a:txBody>
                  <a:tcPr marL="9525" marR="9525" marT="9525" marB="0"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01/11/2018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08:15AM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N-44 Concilio de Salud Integral-Bo. Las Flores, Calle Pimentel #16 Rio Grande, PR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lang="en-US" sz="800" dirty="0" smtClean="0">
                          <a:latin typeface="+mj-lt"/>
                          <a:cs typeface="Arial"/>
                        </a:rPr>
                        <a:t>Educational</a:t>
                      </a:r>
                      <a:r>
                        <a:rPr lang="en-US" sz="800" baseline="0" dirty="0" smtClean="0">
                          <a:latin typeface="+mj-lt"/>
                          <a:cs typeface="Arial"/>
                        </a:rPr>
                        <a:t> Activity</a:t>
                      </a:r>
                      <a:endParaRPr lang="en-US" sz="800" dirty="0">
                        <a:latin typeface="+mj-lt"/>
                        <a:cs typeface="Arial"/>
                      </a:endParaRPr>
                    </a:p>
                  </a:txBody>
                  <a:tcPr marL="0" marR="0" marT="2413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526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Women and Diabetes/ Integrated Model</a:t>
                      </a:r>
                    </a:p>
                  </a:txBody>
                  <a:tcPr marL="9525" marR="9525" marT="9525" marB="0"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01/11/2018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08:30AM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Centro CHAI-56 Calle del Carmen W   Fajardo, P.R.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lang="en-US" sz="800" dirty="0" smtClean="0">
                          <a:latin typeface="+mj-lt"/>
                          <a:cs typeface="Arial"/>
                        </a:rPr>
                        <a:t>Educational</a:t>
                      </a:r>
                      <a:r>
                        <a:rPr lang="en-US" sz="800" baseline="0" dirty="0" smtClean="0">
                          <a:latin typeface="+mj-lt"/>
                          <a:cs typeface="Arial"/>
                        </a:rPr>
                        <a:t> Activity</a:t>
                      </a:r>
                      <a:endParaRPr lang="en-US" sz="800" dirty="0">
                        <a:latin typeface="+mj-lt"/>
                        <a:cs typeface="Arial"/>
                      </a:endParaRPr>
                    </a:p>
                  </a:txBody>
                  <a:tcPr marL="0" marR="0" marT="31115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217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Women and Diabetes/ Integrated Model</a:t>
                      </a:r>
                    </a:p>
                  </a:txBody>
                  <a:tcPr marL="9525" marR="9525" marT="9525" marB="0"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01/11/2018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09:00AM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N11 Gupo Médico Aliados del Noreste-Urb. Loiza Valley Calle Orquidea # 41 A  Canóvanas, P.R.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lang="en-US" sz="800" dirty="0" smtClean="0">
                          <a:latin typeface="+mj-lt"/>
                          <a:cs typeface="Arial"/>
                        </a:rPr>
                        <a:t>Educational</a:t>
                      </a:r>
                      <a:r>
                        <a:rPr lang="en-US" sz="800" baseline="0" dirty="0" smtClean="0">
                          <a:latin typeface="+mj-lt"/>
                          <a:cs typeface="Arial"/>
                        </a:rPr>
                        <a:t> Activity</a:t>
                      </a:r>
                      <a:endParaRPr lang="en-US" sz="800" dirty="0">
                        <a:latin typeface="+mj-lt"/>
                        <a:cs typeface="Arial"/>
                      </a:endParaRPr>
                    </a:p>
                  </a:txBody>
                  <a:tcPr marL="0" marR="0" marT="57785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673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Hand Wash/ Integrated Model</a:t>
                      </a:r>
                    </a:p>
                  </a:txBody>
                  <a:tcPr marL="9525" marR="9525" marT="9525" marB="0"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01/11/2018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09:00AM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N-50 Dra. Carmen López De la Cruz-Calle 4 L-1 Villas de Rio Grande Rio Grande, PR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lang="en-US" sz="800" dirty="0" smtClean="0">
                          <a:latin typeface="+mj-lt"/>
                          <a:cs typeface="Arial"/>
                        </a:rPr>
                        <a:t>Educational</a:t>
                      </a:r>
                      <a:r>
                        <a:rPr lang="en-US" sz="800" baseline="0" dirty="0" smtClean="0">
                          <a:latin typeface="+mj-lt"/>
                          <a:cs typeface="Arial"/>
                        </a:rPr>
                        <a:t> Activity</a:t>
                      </a:r>
                      <a:endParaRPr lang="en-US" sz="800" dirty="0">
                        <a:latin typeface="+mj-lt"/>
                        <a:cs typeface="Arial"/>
                      </a:endParaRPr>
                    </a:p>
                  </a:txBody>
                  <a:tcPr marL="0" marR="0" marT="4191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351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Hypertension / Integrated Model</a:t>
                      </a:r>
                    </a:p>
                  </a:txBody>
                  <a:tcPr marL="9525" marR="9525" marT="9525" marB="0"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01/11/2018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09:00AM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N50 Hematology Oncology Institute-Fajardo-Ave. Osvaldo Molina # 149 Fajardo, PR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lang="en-US" sz="800" dirty="0" smtClean="0">
                          <a:latin typeface="+mj-lt"/>
                          <a:cs typeface="Arial"/>
                        </a:rPr>
                        <a:t>Educational</a:t>
                      </a:r>
                      <a:r>
                        <a:rPr lang="en-US" sz="800" baseline="0" dirty="0" smtClean="0">
                          <a:latin typeface="+mj-lt"/>
                          <a:cs typeface="Arial"/>
                        </a:rPr>
                        <a:t> Activity</a:t>
                      </a:r>
                      <a:endParaRPr lang="en-US" sz="800" dirty="0">
                        <a:latin typeface="+mj-lt"/>
                        <a:cs typeface="Arial"/>
                      </a:endParaRPr>
                    </a:p>
                  </a:txBody>
                  <a:tcPr marL="0" marR="0" marT="29844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228600" y="6172200"/>
            <a:ext cx="9525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300" b="1" dirty="0" err="1" smtClean="0">
                <a:latin typeface="Arial"/>
                <a:cs typeface="Arial"/>
              </a:rPr>
              <a:t>Activities</a:t>
            </a:r>
            <a:r>
              <a:rPr lang="es-ES_tradnl" sz="1300" b="1" dirty="0" smtClean="0">
                <a:latin typeface="Arial"/>
                <a:cs typeface="Arial"/>
              </a:rPr>
              <a:t> </a:t>
            </a:r>
            <a:r>
              <a:rPr lang="es-ES_tradnl" sz="1300" b="1" dirty="0" err="1" smtClean="0">
                <a:latin typeface="Arial"/>
                <a:cs typeface="Arial"/>
              </a:rPr>
              <a:t>subject</a:t>
            </a:r>
            <a:r>
              <a:rPr lang="es-ES_tradnl" sz="1300" b="1" dirty="0" smtClean="0">
                <a:latin typeface="Arial"/>
                <a:cs typeface="Arial"/>
              </a:rPr>
              <a:t> to </a:t>
            </a:r>
            <a:r>
              <a:rPr lang="es-ES_tradnl" sz="1300" b="1" dirty="0" err="1" smtClean="0">
                <a:latin typeface="Arial"/>
                <a:cs typeface="Arial"/>
              </a:rPr>
              <a:t>change</a:t>
            </a:r>
            <a:r>
              <a:rPr lang="es-ES_tradnl" sz="1300" b="1" dirty="0" smtClean="0">
                <a:latin typeface="Arial"/>
                <a:cs typeface="Arial"/>
              </a:rPr>
              <a:t>. </a:t>
            </a:r>
            <a:r>
              <a:rPr lang="es-ES_tradnl" sz="1300" b="1" dirty="0" err="1" smtClean="0">
                <a:latin typeface="Arial"/>
                <a:cs typeface="Arial"/>
              </a:rPr>
              <a:t>Contact</a:t>
            </a:r>
            <a:r>
              <a:rPr lang="es-ES_tradnl" sz="1300" b="1" dirty="0" smtClean="0">
                <a:latin typeface="Arial"/>
                <a:cs typeface="Arial"/>
              </a:rPr>
              <a:t> </a:t>
            </a:r>
            <a:r>
              <a:rPr lang="es-PR" sz="1400" b="1" dirty="0" err="1" smtClean="0"/>
              <a:t>Enrollee</a:t>
            </a:r>
            <a:r>
              <a:rPr lang="es-PR" sz="1400" b="1" dirty="0" smtClean="0"/>
              <a:t> </a:t>
            </a:r>
            <a:r>
              <a:rPr lang="es-PR" sz="1400" b="1" dirty="0" err="1" smtClean="0"/>
              <a:t>Services</a:t>
            </a:r>
            <a:r>
              <a:rPr lang="es-PR" sz="1400" b="1" dirty="0" smtClean="0"/>
              <a:t> </a:t>
            </a:r>
            <a:r>
              <a:rPr lang="es-PR" sz="1400" b="1" dirty="0" err="1" smtClean="0"/>
              <a:t>for</a:t>
            </a:r>
            <a:r>
              <a:rPr lang="es-PR" sz="1400" b="1" dirty="0" smtClean="0"/>
              <a:t> </a:t>
            </a:r>
            <a:r>
              <a:rPr lang="es-PR" sz="1400" b="1" dirty="0" err="1" smtClean="0"/>
              <a:t>confirmation</a:t>
            </a:r>
            <a:endParaRPr lang="es-ES_tradnl" sz="1300" b="1" dirty="0">
              <a:latin typeface="Arial"/>
              <a:cs typeface="Arial"/>
            </a:endParaRPr>
          </a:p>
          <a:p>
            <a:r>
              <a:rPr lang="es-ES_tradnl" sz="1200" dirty="0">
                <a:latin typeface="Arial"/>
                <a:cs typeface="Arial"/>
              </a:rPr>
              <a:t>1-844-336-3331 </a:t>
            </a:r>
            <a:r>
              <a:rPr lang="es-ES_tradnl" sz="1200" dirty="0" smtClean="0">
                <a:latin typeface="Arial"/>
                <a:cs typeface="Arial"/>
              </a:rPr>
              <a:t>(</a:t>
            </a:r>
            <a:r>
              <a:rPr lang="es-ES_tradnl" sz="1200" dirty="0" err="1" smtClean="0">
                <a:latin typeface="Arial"/>
                <a:cs typeface="Arial"/>
              </a:rPr>
              <a:t>toll</a:t>
            </a:r>
            <a:r>
              <a:rPr lang="es-ES_tradnl" sz="1200" dirty="0" smtClean="0">
                <a:latin typeface="Arial"/>
                <a:cs typeface="Arial"/>
              </a:rPr>
              <a:t> free), 787</a:t>
            </a:r>
            <a:r>
              <a:rPr lang="es-ES_tradnl" sz="1200" dirty="0">
                <a:latin typeface="Arial"/>
                <a:cs typeface="Arial"/>
              </a:rPr>
              <a:t>-999-4411 TTY </a:t>
            </a:r>
            <a:r>
              <a:rPr lang="es-ES_tradnl" sz="1200" dirty="0" smtClean="0">
                <a:latin typeface="Arial"/>
                <a:cs typeface="Arial"/>
              </a:rPr>
              <a:t>(</a:t>
            </a:r>
            <a:r>
              <a:rPr lang="es-ES_tradnl" sz="1200" dirty="0" err="1" smtClean="0">
                <a:latin typeface="Arial"/>
                <a:cs typeface="Arial"/>
              </a:rPr>
              <a:t>hearing</a:t>
            </a:r>
            <a:r>
              <a:rPr lang="es-ES_tradnl" sz="1200" dirty="0" smtClean="0">
                <a:latin typeface="Arial"/>
                <a:cs typeface="Arial"/>
              </a:rPr>
              <a:t> </a:t>
            </a:r>
            <a:r>
              <a:rPr lang="es-ES_tradnl" sz="1200" dirty="0" err="1" smtClean="0">
                <a:latin typeface="Arial"/>
                <a:cs typeface="Arial"/>
              </a:rPr>
              <a:t>impaired</a:t>
            </a:r>
            <a:r>
              <a:rPr lang="es-ES_tradnl" sz="1200" dirty="0" smtClean="0">
                <a:latin typeface="Arial"/>
                <a:cs typeface="Arial"/>
              </a:rPr>
              <a:t>)</a:t>
            </a:r>
            <a:r>
              <a:rPr lang="es-ES_tradnl" sz="1200" dirty="0">
                <a:latin typeface="Arial"/>
                <a:cs typeface="Arial"/>
              </a:rPr>
              <a:t> </a:t>
            </a:r>
            <a:r>
              <a:rPr lang="es-ES_tradnl" sz="1200" dirty="0" smtClean="0">
                <a:latin typeface="Arial"/>
                <a:cs typeface="Arial"/>
              </a:rPr>
              <a:t>de </a:t>
            </a:r>
            <a:r>
              <a:rPr lang="es-ES_tradnl" sz="1200" dirty="0" err="1" smtClean="0">
                <a:latin typeface="Arial"/>
                <a:cs typeface="Arial"/>
              </a:rPr>
              <a:t>Monday</a:t>
            </a:r>
            <a:r>
              <a:rPr lang="es-ES_tradnl" sz="1200" dirty="0" smtClean="0">
                <a:latin typeface="Arial"/>
                <a:cs typeface="Arial"/>
              </a:rPr>
              <a:t> </a:t>
            </a:r>
            <a:r>
              <a:rPr lang="es-ES_tradnl" sz="1200" dirty="0" err="1" smtClean="0">
                <a:latin typeface="Arial"/>
                <a:cs typeface="Arial"/>
              </a:rPr>
              <a:t>through</a:t>
            </a:r>
            <a:r>
              <a:rPr lang="es-ES_tradnl" sz="1200" dirty="0" smtClean="0">
                <a:latin typeface="Arial"/>
                <a:cs typeface="Arial"/>
              </a:rPr>
              <a:t> Friday </a:t>
            </a:r>
            <a:r>
              <a:rPr lang="es-ES_tradnl" sz="1200" dirty="0">
                <a:latin typeface="Arial"/>
                <a:cs typeface="Arial"/>
              </a:rPr>
              <a:t>7:00 a.m. </a:t>
            </a:r>
            <a:r>
              <a:rPr lang="es-ES_tradnl" sz="1200" dirty="0" smtClean="0">
                <a:latin typeface="Arial"/>
                <a:cs typeface="Arial"/>
              </a:rPr>
              <a:t>to  </a:t>
            </a:r>
            <a:r>
              <a:rPr lang="es-ES_tradnl" sz="1200" dirty="0">
                <a:latin typeface="Arial"/>
                <a:cs typeface="Arial"/>
              </a:rPr>
              <a:t>7:00 p.m.</a:t>
            </a:r>
          </a:p>
          <a:p>
            <a:endParaRPr lang="en-US" sz="1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345915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1723872"/>
            <a:ext cx="10058400" cy="28321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35255">
              <a:lnSpc>
                <a:spcPct val="100000"/>
              </a:lnSpc>
              <a:spcBef>
                <a:spcPts val="185"/>
              </a:spcBef>
              <a:tabLst>
                <a:tab pos="1382395" algn="l"/>
                <a:tab pos="4844415" algn="l"/>
                <a:tab pos="6835775" algn="l"/>
              </a:tabLst>
            </a:pPr>
            <a:r>
              <a:rPr sz="1150" b="1" spc="15" dirty="0">
                <a:solidFill>
                  <a:srgbClr val="231F20"/>
                </a:solidFill>
                <a:latin typeface="Arial"/>
                <a:cs typeface="Arial"/>
              </a:rPr>
              <a:t>MUNICIPIO	</a:t>
            </a:r>
            <a:r>
              <a:rPr sz="1150" b="1" spc="-20" dirty="0">
                <a:solidFill>
                  <a:srgbClr val="231F20"/>
                </a:solidFill>
                <a:latin typeface="Arial"/>
                <a:cs typeface="Arial"/>
              </a:rPr>
              <a:t>NOMBRE </a:t>
            </a:r>
            <a:r>
              <a:rPr sz="1150" b="1" spc="-60" dirty="0">
                <a:solidFill>
                  <a:srgbClr val="231F20"/>
                </a:solidFill>
                <a:latin typeface="Arial"/>
                <a:cs typeface="Arial"/>
              </a:rPr>
              <a:t>DE </a:t>
            </a:r>
            <a:r>
              <a:rPr sz="1150" b="1" spc="-55" dirty="0">
                <a:solidFill>
                  <a:srgbClr val="231F20"/>
                </a:solidFill>
                <a:latin typeface="Arial"/>
                <a:cs typeface="Arial"/>
              </a:rPr>
              <a:t>LA </a:t>
            </a:r>
            <a:r>
              <a:rPr sz="1150" b="1" spc="-30" dirty="0">
                <a:solidFill>
                  <a:srgbClr val="231F20"/>
                </a:solidFill>
                <a:latin typeface="Arial"/>
                <a:cs typeface="Arial"/>
              </a:rPr>
              <a:t>CLINICA </a:t>
            </a:r>
            <a:r>
              <a:rPr sz="1150" b="1" spc="155" dirty="0">
                <a:solidFill>
                  <a:srgbClr val="231F20"/>
                </a:solidFill>
                <a:latin typeface="Arial"/>
                <a:cs typeface="Arial"/>
              </a:rPr>
              <a:t>/</a:t>
            </a:r>
            <a:r>
              <a:rPr sz="1150" b="1" spc="-1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50" b="1" spc="-20" dirty="0">
                <a:solidFill>
                  <a:srgbClr val="231F20"/>
                </a:solidFill>
                <a:latin typeface="Arial"/>
                <a:cs typeface="Arial"/>
              </a:rPr>
              <a:t>TIPO </a:t>
            </a:r>
            <a:r>
              <a:rPr sz="1150" b="1" spc="-60" dirty="0">
                <a:solidFill>
                  <a:srgbClr val="231F20"/>
                </a:solidFill>
                <a:latin typeface="Arial"/>
                <a:cs typeface="Arial"/>
              </a:rPr>
              <a:t>DE </a:t>
            </a:r>
            <a:r>
              <a:rPr sz="1150" b="1" spc="-35" dirty="0">
                <a:solidFill>
                  <a:srgbClr val="231F20"/>
                </a:solidFill>
                <a:latin typeface="Arial"/>
                <a:cs typeface="Arial"/>
              </a:rPr>
              <a:t>FACILIDAD	</a:t>
            </a:r>
            <a:r>
              <a:rPr sz="1150" b="1" spc="-55" dirty="0">
                <a:solidFill>
                  <a:srgbClr val="231F20"/>
                </a:solidFill>
                <a:latin typeface="Arial"/>
                <a:cs typeface="Arial"/>
              </a:rPr>
              <a:t>TELÉFONO	</a:t>
            </a:r>
            <a:r>
              <a:rPr sz="1150" b="1" spc="-25" dirty="0">
                <a:solidFill>
                  <a:srgbClr val="231F20"/>
                </a:solidFill>
                <a:latin typeface="Arial"/>
                <a:cs typeface="Arial"/>
              </a:rPr>
              <a:t>HORARIO</a:t>
            </a:r>
            <a:endParaRPr sz="115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265770" y="1711523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0"/>
                </a:moveTo>
                <a:lnTo>
                  <a:pt x="0" y="12349"/>
                </a:lnTo>
              </a:path>
            </a:pathLst>
          </a:custGeom>
          <a:ln w="11010">
            <a:solidFill>
              <a:srgbClr val="F15D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22259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F15D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268234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F15D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293212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F15D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316492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F15D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341451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F15D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374408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F15D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398538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F15D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422668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F15D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446798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F15D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469831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F15D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730192" y="1711523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0"/>
                </a:moveTo>
                <a:lnTo>
                  <a:pt x="0" y="12349"/>
                </a:lnTo>
              </a:path>
            </a:pathLst>
          </a:custGeom>
          <a:ln w="11010">
            <a:solidFill>
              <a:srgbClr val="F15D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721636" y="1711523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0"/>
                </a:moveTo>
                <a:lnTo>
                  <a:pt x="0" y="12349"/>
                </a:lnTo>
              </a:path>
            </a:pathLst>
          </a:custGeom>
          <a:ln w="11010">
            <a:solidFill>
              <a:srgbClr val="F15D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6791058"/>
            <a:ext cx="6486652" cy="8060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0" y="1952370"/>
            <a:ext cx="10058400" cy="5820410"/>
          </a:xfrm>
          <a:prstGeom prst="rect">
            <a:avLst/>
          </a:prstGeom>
        </p:spPr>
        <p:txBody>
          <a:bodyPr vert="horz" wrap="square" lIns="0" tIns="82550" rIns="0" bIns="0" rtlCol="0">
            <a:spAutoFit/>
          </a:bodyPr>
          <a:lstStyle/>
          <a:p>
            <a:pPr marL="137795">
              <a:lnSpc>
                <a:spcPct val="100000"/>
              </a:lnSpc>
              <a:spcBef>
                <a:spcPts val="650"/>
              </a:spcBef>
              <a:tabLst>
                <a:tab pos="1382395" algn="l"/>
                <a:tab pos="4848860" algn="l"/>
                <a:tab pos="6855459" algn="l"/>
              </a:tabLst>
            </a:pPr>
            <a:r>
              <a:rPr sz="900" b="1" spc="35" dirty="0">
                <a:solidFill>
                  <a:srgbClr val="231F20"/>
                </a:solidFill>
                <a:latin typeface="Arial"/>
                <a:cs typeface="Arial"/>
              </a:rPr>
              <a:t>Bayamon	</a:t>
            </a:r>
            <a:r>
              <a:rPr sz="900" b="1" spc="-20" dirty="0">
                <a:solidFill>
                  <a:srgbClr val="231F20"/>
                </a:solidFill>
                <a:latin typeface="Arial"/>
                <a:cs typeface="Arial"/>
              </a:rPr>
              <a:t>CENTRO </a:t>
            </a:r>
            <a:r>
              <a:rPr sz="900" b="1" spc="-25" dirty="0">
                <a:solidFill>
                  <a:srgbClr val="231F20"/>
                </a:solidFill>
                <a:latin typeface="Arial"/>
                <a:cs typeface="Arial"/>
              </a:rPr>
              <a:t>DE </a:t>
            </a:r>
            <a:r>
              <a:rPr sz="900" b="1" spc="-35" dirty="0">
                <a:solidFill>
                  <a:srgbClr val="231F20"/>
                </a:solidFill>
                <a:latin typeface="Arial"/>
                <a:cs typeface="Arial"/>
              </a:rPr>
              <a:t>SERVICIOS</a:t>
            </a:r>
            <a:r>
              <a:rPr sz="900" b="1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25" dirty="0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sz="9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20" dirty="0">
                <a:solidFill>
                  <a:srgbClr val="231F20"/>
                </a:solidFill>
                <a:latin typeface="Arial"/>
                <a:cs typeface="Arial"/>
              </a:rPr>
              <a:t>SALUD	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(787)</a:t>
            </a:r>
            <a:r>
              <a:rPr sz="9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520-8449	</a:t>
            </a:r>
            <a:r>
              <a:rPr sz="900" b="1" spc="-20" dirty="0">
                <a:solidFill>
                  <a:srgbClr val="231F20"/>
                </a:solidFill>
                <a:latin typeface="Arial"/>
                <a:cs typeface="Arial"/>
              </a:rPr>
              <a:t>L-V</a:t>
            </a:r>
            <a:r>
              <a:rPr sz="900" b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231F20"/>
                </a:solidFill>
                <a:latin typeface="Arial"/>
                <a:cs typeface="Arial"/>
              </a:rPr>
              <a:t>8:00</a:t>
            </a:r>
            <a:r>
              <a:rPr sz="900" b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30" dirty="0">
                <a:solidFill>
                  <a:srgbClr val="231F20"/>
                </a:solidFill>
                <a:latin typeface="Arial"/>
                <a:cs typeface="Arial"/>
              </a:rPr>
              <a:t>AM-</a:t>
            </a:r>
            <a:r>
              <a:rPr sz="900" b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231F20"/>
                </a:solidFill>
                <a:latin typeface="Arial"/>
                <a:cs typeface="Arial"/>
              </a:rPr>
              <a:t>4:00</a:t>
            </a:r>
            <a:r>
              <a:rPr sz="900" b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40" dirty="0">
                <a:solidFill>
                  <a:srgbClr val="231F20"/>
                </a:solidFill>
                <a:latin typeface="Arial"/>
                <a:cs typeface="Arial"/>
              </a:rPr>
              <a:t>PM</a:t>
            </a:r>
            <a:endParaRPr sz="900">
              <a:latin typeface="Arial"/>
              <a:cs typeface="Arial"/>
            </a:endParaRPr>
          </a:p>
          <a:p>
            <a:pPr marL="137795">
              <a:lnSpc>
                <a:spcPts val="990"/>
              </a:lnSpc>
              <a:spcBef>
                <a:spcPts val="715"/>
              </a:spcBef>
              <a:tabLst>
                <a:tab pos="1382395" algn="l"/>
                <a:tab pos="4848860" algn="l"/>
                <a:tab pos="6855459" algn="l"/>
              </a:tabLst>
            </a:pPr>
            <a:r>
              <a:rPr sz="1350" b="1" spc="52" baseline="6172" dirty="0">
                <a:solidFill>
                  <a:srgbClr val="231F20"/>
                </a:solidFill>
                <a:latin typeface="Arial"/>
                <a:cs typeface="Arial"/>
              </a:rPr>
              <a:t>Bayamon	</a:t>
            </a:r>
            <a:r>
              <a:rPr sz="1350" b="1" spc="-30" baseline="6172" dirty="0">
                <a:solidFill>
                  <a:srgbClr val="231F20"/>
                </a:solidFill>
                <a:latin typeface="Arial"/>
                <a:cs typeface="Arial"/>
              </a:rPr>
              <a:t>CENTRO </a:t>
            </a:r>
            <a:r>
              <a:rPr sz="1350" b="1" spc="-22" baseline="6172" dirty="0">
                <a:solidFill>
                  <a:srgbClr val="231F20"/>
                </a:solidFill>
                <a:latin typeface="Arial"/>
                <a:cs typeface="Arial"/>
              </a:rPr>
              <a:t>PEDIATRICO </a:t>
            </a:r>
            <a:r>
              <a:rPr sz="1350" b="1" spc="-37" baseline="6172" dirty="0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sz="1350" b="1" spc="-120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15" baseline="6172" dirty="0">
                <a:solidFill>
                  <a:srgbClr val="231F20"/>
                </a:solidFill>
                <a:latin typeface="Arial"/>
                <a:cs typeface="Arial"/>
              </a:rPr>
              <a:t>RIO</a:t>
            </a:r>
            <a:r>
              <a:rPr sz="1350" b="1" spc="-60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67" baseline="6172" dirty="0">
                <a:solidFill>
                  <a:srgbClr val="231F20"/>
                </a:solidFill>
                <a:latin typeface="Arial"/>
                <a:cs typeface="Arial"/>
              </a:rPr>
              <a:t>HONDO	</a:t>
            </a:r>
            <a:r>
              <a:rPr sz="1350" b="1" spc="15" baseline="6172" dirty="0">
                <a:solidFill>
                  <a:srgbClr val="231F20"/>
                </a:solidFill>
                <a:latin typeface="Arial"/>
                <a:cs typeface="Arial"/>
              </a:rPr>
              <a:t>(787)780-1908	</a:t>
            </a:r>
            <a:r>
              <a:rPr sz="900" b="1" spc="30" dirty="0">
                <a:solidFill>
                  <a:srgbClr val="231F20"/>
                </a:solidFill>
                <a:latin typeface="Arial"/>
                <a:cs typeface="Arial"/>
              </a:rPr>
              <a:t>Dr.</a:t>
            </a:r>
            <a:r>
              <a:rPr sz="900" b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65" dirty="0">
                <a:solidFill>
                  <a:srgbClr val="231F20"/>
                </a:solidFill>
                <a:latin typeface="Arial"/>
                <a:cs typeface="Arial"/>
              </a:rPr>
              <a:t>Martín</a:t>
            </a:r>
            <a:r>
              <a:rPr sz="900" b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45" dirty="0">
                <a:solidFill>
                  <a:srgbClr val="231F20"/>
                </a:solidFill>
                <a:latin typeface="Arial"/>
                <a:cs typeface="Arial"/>
              </a:rPr>
              <a:t>Martinó-</a:t>
            </a:r>
            <a:r>
              <a:rPr sz="900" b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5" dirty="0">
                <a:solidFill>
                  <a:srgbClr val="231F20"/>
                </a:solidFill>
                <a:latin typeface="Arial"/>
                <a:cs typeface="Arial"/>
              </a:rPr>
              <a:t>L,M,M-7:30AM-4:00PM</a:t>
            </a:r>
            <a:endParaRPr sz="900">
              <a:latin typeface="Arial"/>
              <a:cs typeface="Arial"/>
            </a:endParaRPr>
          </a:p>
          <a:p>
            <a:pPr marR="419734" algn="r">
              <a:lnSpc>
                <a:spcPts val="900"/>
              </a:lnSpc>
            </a:pPr>
            <a:r>
              <a:rPr sz="900" b="1" spc="-5" dirty="0">
                <a:solidFill>
                  <a:srgbClr val="231F20"/>
                </a:solidFill>
                <a:latin typeface="Arial"/>
                <a:cs typeface="Arial"/>
              </a:rPr>
              <a:t>V- 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8:00-12:00PM/Vacunación-L-V</a:t>
            </a:r>
            <a:r>
              <a:rPr sz="900" b="1" spc="-1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7:30AM-11:00AM</a:t>
            </a:r>
            <a:endParaRPr sz="900">
              <a:latin typeface="Arial"/>
              <a:cs typeface="Arial"/>
            </a:endParaRPr>
          </a:p>
          <a:p>
            <a:pPr marL="6855459">
              <a:lnSpc>
                <a:spcPts val="990"/>
              </a:lnSpc>
            </a:pPr>
            <a:r>
              <a:rPr sz="900" b="1" spc="30" dirty="0">
                <a:solidFill>
                  <a:srgbClr val="231F20"/>
                </a:solidFill>
                <a:latin typeface="Arial"/>
                <a:cs typeface="Arial"/>
              </a:rPr>
              <a:t>Dr.</a:t>
            </a:r>
            <a:r>
              <a:rPr sz="9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50" dirty="0">
                <a:solidFill>
                  <a:srgbClr val="231F20"/>
                </a:solidFill>
                <a:latin typeface="Arial"/>
                <a:cs typeface="Arial"/>
              </a:rPr>
              <a:t>José</a:t>
            </a:r>
            <a:r>
              <a:rPr sz="9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40" dirty="0">
                <a:solidFill>
                  <a:srgbClr val="231F20"/>
                </a:solidFill>
                <a:latin typeface="Arial"/>
                <a:cs typeface="Arial"/>
              </a:rPr>
              <a:t>Martinó(orden</a:t>
            </a:r>
            <a:r>
              <a:rPr sz="9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35" dirty="0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sz="9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20" dirty="0">
                <a:solidFill>
                  <a:srgbClr val="231F20"/>
                </a:solidFill>
                <a:latin typeface="Arial"/>
                <a:cs typeface="Arial"/>
              </a:rPr>
              <a:t>llegada)</a:t>
            </a:r>
            <a:r>
              <a:rPr sz="9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231F20"/>
                </a:solidFill>
                <a:latin typeface="Arial"/>
                <a:cs typeface="Arial"/>
              </a:rPr>
              <a:t>L-V-8:30AM-2:00PM</a:t>
            </a:r>
            <a:endParaRPr sz="900">
              <a:latin typeface="Arial"/>
              <a:cs typeface="Arial"/>
            </a:endParaRPr>
          </a:p>
          <a:p>
            <a:pPr marL="137795" marR="2037714">
              <a:lnSpc>
                <a:spcPct val="185000"/>
              </a:lnSpc>
              <a:tabLst>
                <a:tab pos="1382395" algn="l"/>
                <a:tab pos="4848860" algn="l"/>
                <a:tab pos="6855459" algn="l"/>
              </a:tabLst>
            </a:pPr>
            <a:r>
              <a:rPr sz="900" b="1" spc="35" dirty="0">
                <a:solidFill>
                  <a:srgbClr val="231F20"/>
                </a:solidFill>
                <a:latin typeface="Arial"/>
                <a:cs typeface="Arial"/>
              </a:rPr>
              <a:t>Bayamon	</a:t>
            </a:r>
            <a:r>
              <a:rPr sz="900" b="1" spc="-5" dirty="0">
                <a:solidFill>
                  <a:srgbClr val="231F20"/>
                </a:solidFill>
                <a:latin typeface="Arial"/>
                <a:cs typeface="Arial"/>
              </a:rPr>
              <a:t>CLINICA </a:t>
            </a:r>
            <a:r>
              <a:rPr sz="900" b="1" spc="-25" dirty="0">
                <a:solidFill>
                  <a:srgbClr val="231F20"/>
                </a:solidFill>
                <a:latin typeface="Arial"/>
                <a:cs typeface="Arial"/>
              </a:rPr>
              <a:t>DE 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VACUNACION </a:t>
            </a:r>
            <a:r>
              <a:rPr sz="900" b="1" spc="-20" dirty="0">
                <a:solidFill>
                  <a:srgbClr val="231F20"/>
                </a:solidFill>
                <a:latin typeface="Arial"/>
                <a:cs typeface="Arial"/>
              </a:rPr>
              <a:t>CDT</a:t>
            </a:r>
            <a:r>
              <a:rPr sz="900" b="1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10" dirty="0">
                <a:solidFill>
                  <a:srgbClr val="231F20"/>
                </a:solidFill>
                <a:latin typeface="Arial"/>
                <a:cs typeface="Arial"/>
              </a:rPr>
              <a:t>GMSP,</a:t>
            </a:r>
            <a:r>
              <a:rPr sz="9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25" dirty="0">
                <a:solidFill>
                  <a:srgbClr val="231F20"/>
                </a:solidFill>
                <a:latin typeface="Arial"/>
                <a:cs typeface="Arial"/>
              </a:rPr>
              <a:t>INC	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(787)</a:t>
            </a:r>
            <a:r>
              <a:rPr sz="9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625-6129	</a:t>
            </a:r>
            <a:r>
              <a:rPr sz="1350" b="1" spc="-30" baseline="-12345" dirty="0">
                <a:solidFill>
                  <a:srgbClr val="231F20"/>
                </a:solidFill>
                <a:latin typeface="Arial"/>
                <a:cs typeface="Arial"/>
              </a:rPr>
              <a:t>L-V </a:t>
            </a:r>
            <a:r>
              <a:rPr sz="1350" b="1" baseline="-12345" dirty="0">
                <a:solidFill>
                  <a:srgbClr val="231F20"/>
                </a:solidFill>
                <a:latin typeface="Arial"/>
                <a:cs typeface="Arial"/>
              </a:rPr>
              <a:t>7:00</a:t>
            </a:r>
            <a:r>
              <a:rPr sz="1350" b="1" spc="-150" baseline="-123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15" baseline="-12345" dirty="0">
                <a:solidFill>
                  <a:srgbClr val="231F20"/>
                </a:solidFill>
                <a:latin typeface="Arial"/>
                <a:cs typeface="Arial"/>
              </a:rPr>
              <a:t>AM-2:00</a:t>
            </a:r>
            <a:r>
              <a:rPr sz="1350" b="1" spc="-89" baseline="-123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60" baseline="-12345" dirty="0">
                <a:solidFill>
                  <a:srgbClr val="231F20"/>
                </a:solidFill>
                <a:latin typeface="Arial"/>
                <a:cs typeface="Arial"/>
              </a:rPr>
              <a:t>PM </a:t>
            </a:r>
            <a:r>
              <a:rPr sz="1350" b="1" baseline="-123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52" baseline="6172" dirty="0">
                <a:solidFill>
                  <a:srgbClr val="231F20"/>
                </a:solidFill>
                <a:latin typeface="Arial"/>
                <a:cs typeface="Arial"/>
              </a:rPr>
              <a:t>Bayamon	</a:t>
            </a:r>
            <a:r>
              <a:rPr sz="1350" b="1" spc="22" baseline="6172" dirty="0">
                <a:solidFill>
                  <a:srgbClr val="231F20"/>
                </a:solidFill>
                <a:latin typeface="Arial"/>
                <a:cs typeface="Arial"/>
              </a:rPr>
              <a:t>NEW VISION</a:t>
            </a:r>
            <a:r>
              <a:rPr sz="1350" b="1" spc="-120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-7" baseline="6172" dirty="0">
                <a:solidFill>
                  <a:srgbClr val="231F20"/>
                </a:solidFill>
                <a:latin typeface="Arial"/>
                <a:cs typeface="Arial"/>
              </a:rPr>
              <a:t>MEDICAL</a:t>
            </a:r>
            <a:r>
              <a:rPr sz="1350" b="1" spc="-60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-7" baseline="6172" dirty="0">
                <a:solidFill>
                  <a:srgbClr val="231F20"/>
                </a:solidFill>
                <a:latin typeface="Arial"/>
                <a:cs typeface="Arial"/>
              </a:rPr>
              <a:t>DIAGNOSTIC	</a:t>
            </a:r>
            <a:r>
              <a:rPr sz="1350" b="1" spc="15" baseline="6172" dirty="0">
                <a:solidFill>
                  <a:srgbClr val="231F20"/>
                </a:solidFill>
                <a:latin typeface="Arial"/>
                <a:cs typeface="Arial"/>
              </a:rPr>
              <a:t>(787)778-5311</a:t>
            </a:r>
            <a:r>
              <a:rPr sz="1350" b="1" spc="-60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82" baseline="6172" dirty="0">
                <a:solidFill>
                  <a:srgbClr val="231F20"/>
                </a:solidFill>
                <a:latin typeface="Arial"/>
                <a:cs typeface="Arial"/>
              </a:rPr>
              <a:t>ext</a:t>
            </a:r>
            <a:r>
              <a:rPr sz="1350" b="1" spc="-60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30" baseline="6172" dirty="0">
                <a:solidFill>
                  <a:srgbClr val="231F20"/>
                </a:solidFill>
                <a:latin typeface="Arial"/>
                <a:cs typeface="Arial"/>
              </a:rPr>
              <a:t>213	</a:t>
            </a:r>
            <a:r>
              <a:rPr sz="900" b="1" spc="-20" dirty="0">
                <a:solidFill>
                  <a:srgbClr val="231F20"/>
                </a:solidFill>
                <a:latin typeface="Arial"/>
                <a:cs typeface="Arial"/>
              </a:rPr>
              <a:t>L-V</a:t>
            </a:r>
            <a:r>
              <a:rPr sz="900" b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231F20"/>
                </a:solidFill>
                <a:latin typeface="Arial"/>
                <a:cs typeface="Arial"/>
              </a:rPr>
              <a:t>7:00</a:t>
            </a:r>
            <a:r>
              <a:rPr sz="900" b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30" dirty="0">
                <a:solidFill>
                  <a:srgbClr val="231F20"/>
                </a:solidFill>
                <a:latin typeface="Arial"/>
                <a:cs typeface="Arial"/>
              </a:rPr>
              <a:t>AM-</a:t>
            </a:r>
            <a:r>
              <a:rPr sz="900" b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231F20"/>
                </a:solidFill>
                <a:latin typeface="Arial"/>
                <a:cs typeface="Arial"/>
              </a:rPr>
              <a:t>3:00</a:t>
            </a:r>
            <a:r>
              <a:rPr sz="900" b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40" dirty="0">
                <a:solidFill>
                  <a:srgbClr val="231F20"/>
                </a:solidFill>
                <a:latin typeface="Arial"/>
                <a:cs typeface="Arial"/>
              </a:rPr>
              <a:t>PM</a:t>
            </a:r>
            <a:endParaRPr sz="900">
              <a:latin typeface="Arial"/>
              <a:cs typeface="Arial"/>
            </a:endParaRPr>
          </a:p>
          <a:p>
            <a:pPr marL="137795">
              <a:lnSpc>
                <a:spcPct val="100000"/>
              </a:lnSpc>
              <a:spcBef>
                <a:spcPts val="720"/>
              </a:spcBef>
              <a:tabLst>
                <a:tab pos="1382395" algn="l"/>
                <a:tab pos="4848860" algn="l"/>
                <a:tab pos="6855459" algn="l"/>
              </a:tabLst>
            </a:pPr>
            <a:r>
              <a:rPr sz="900" b="1" spc="15" dirty="0">
                <a:solidFill>
                  <a:srgbClr val="231F20"/>
                </a:solidFill>
                <a:latin typeface="Arial"/>
                <a:cs typeface="Arial"/>
              </a:rPr>
              <a:t>Canovanas	</a:t>
            </a:r>
            <a:r>
              <a:rPr sz="900" b="1" spc="5" dirty="0">
                <a:solidFill>
                  <a:srgbClr val="231F20"/>
                </a:solidFill>
                <a:latin typeface="Arial"/>
                <a:cs typeface="Arial"/>
              </a:rPr>
              <a:t>S.M.</a:t>
            </a:r>
            <a:r>
              <a:rPr sz="9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5" dirty="0">
                <a:solidFill>
                  <a:srgbClr val="231F20"/>
                </a:solidFill>
                <a:latin typeface="Arial"/>
                <a:cs typeface="Arial"/>
              </a:rPr>
              <a:t>MEDICAL</a:t>
            </a:r>
            <a:r>
              <a:rPr sz="9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60" dirty="0">
                <a:solidFill>
                  <a:srgbClr val="231F20"/>
                </a:solidFill>
                <a:latin typeface="Arial"/>
                <a:cs typeface="Arial"/>
              </a:rPr>
              <a:t>SERVICES	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(787) 876-5000 </a:t>
            </a:r>
            <a:r>
              <a:rPr sz="900" b="1" spc="135" dirty="0">
                <a:solidFill>
                  <a:srgbClr val="231F20"/>
                </a:solidFill>
                <a:latin typeface="Arial"/>
                <a:cs typeface="Arial"/>
              </a:rPr>
              <a:t>/</a:t>
            </a:r>
            <a:r>
              <a:rPr sz="900" b="1" spc="-11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(787)</a:t>
            </a:r>
            <a:r>
              <a:rPr sz="9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957-0740	</a:t>
            </a:r>
            <a:r>
              <a:rPr sz="900" b="1" spc="-20" dirty="0">
                <a:solidFill>
                  <a:srgbClr val="231F20"/>
                </a:solidFill>
                <a:latin typeface="Arial"/>
                <a:cs typeface="Arial"/>
              </a:rPr>
              <a:t>L-V</a:t>
            </a:r>
            <a:r>
              <a:rPr sz="900" b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231F20"/>
                </a:solidFill>
                <a:latin typeface="Arial"/>
                <a:cs typeface="Arial"/>
              </a:rPr>
              <a:t>7:00</a:t>
            </a:r>
            <a:r>
              <a:rPr sz="900" b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30" dirty="0">
                <a:solidFill>
                  <a:srgbClr val="231F20"/>
                </a:solidFill>
                <a:latin typeface="Arial"/>
                <a:cs typeface="Arial"/>
              </a:rPr>
              <a:t>AM-</a:t>
            </a:r>
            <a:r>
              <a:rPr sz="900" b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231F20"/>
                </a:solidFill>
                <a:latin typeface="Arial"/>
                <a:cs typeface="Arial"/>
              </a:rPr>
              <a:t>3:00</a:t>
            </a:r>
            <a:r>
              <a:rPr sz="900" b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40" dirty="0">
                <a:solidFill>
                  <a:srgbClr val="231F20"/>
                </a:solidFill>
                <a:latin typeface="Arial"/>
                <a:cs typeface="Arial"/>
              </a:rPr>
              <a:t>PM</a:t>
            </a:r>
            <a:endParaRPr sz="900">
              <a:latin typeface="Arial"/>
              <a:cs typeface="Arial"/>
            </a:endParaRPr>
          </a:p>
          <a:p>
            <a:pPr marL="137795">
              <a:lnSpc>
                <a:spcPts val="940"/>
              </a:lnSpc>
              <a:spcBef>
                <a:spcPts val="815"/>
              </a:spcBef>
              <a:tabLst>
                <a:tab pos="1382395" algn="l"/>
                <a:tab pos="4848860" algn="l"/>
                <a:tab pos="6855459" algn="l"/>
              </a:tabLst>
            </a:pPr>
            <a:r>
              <a:rPr sz="900" b="1" spc="15" dirty="0">
                <a:solidFill>
                  <a:srgbClr val="231F20"/>
                </a:solidFill>
                <a:latin typeface="Arial"/>
                <a:cs typeface="Arial"/>
              </a:rPr>
              <a:t>Canóvanas	</a:t>
            </a:r>
            <a:r>
              <a:rPr sz="900" b="1" spc="-20" dirty="0">
                <a:solidFill>
                  <a:srgbClr val="231F20"/>
                </a:solidFill>
                <a:latin typeface="Arial"/>
                <a:cs typeface="Arial"/>
              </a:rPr>
              <a:t>CENTRO </a:t>
            </a:r>
            <a:r>
              <a:rPr sz="900" b="1" dirty="0">
                <a:solidFill>
                  <a:srgbClr val="231F20"/>
                </a:solidFill>
                <a:latin typeface="Arial"/>
                <a:cs typeface="Arial"/>
              </a:rPr>
              <a:t>DIAGNOSTICO </a:t>
            </a:r>
            <a:r>
              <a:rPr sz="900" b="1" spc="-15" dirty="0">
                <a:solidFill>
                  <a:srgbClr val="231F20"/>
                </a:solidFill>
                <a:latin typeface="Arial"/>
                <a:cs typeface="Arial"/>
              </a:rPr>
              <a:t>Y </a:t>
            </a:r>
            <a:r>
              <a:rPr sz="900" b="1" dirty="0">
                <a:solidFill>
                  <a:srgbClr val="231F20"/>
                </a:solidFill>
                <a:latin typeface="Arial"/>
                <a:cs typeface="Arial"/>
              </a:rPr>
              <a:t>TRATAMIENTO</a:t>
            </a:r>
            <a:r>
              <a:rPr sz="900" b="1" spc="-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20" dirty="0">
                <a:solidFill>
                  <a:srgbClr val="231F20"/>
                </a:solidFill>
                <a:latin typeface="Arial"/>
                <a:cs typeface="Arial"/>
              </a:rPr>
              <a:t>(cdt</a:t>
            </a:r>
            <a:r>
              <a:rPr sz="9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5" dirty="0">
                <a:solidFill>
                  <a:srgbClr val="231F20"/>
                </a:solidFill>
                <a:latin typeface="Arial"/>
                <a:cs typeface="Arial"/>
              </a:rPr>
              <a:t>canovanas)	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(787)438-6593	</a:t>
            </a:r>
            <a:r>
              <a:rPr sz="1350" b="1" spc="-30" baseline="6172" dirty="0">
                <a:solidFill>
                  <a:srgbClr val="231F20"/>
                </a:solidFill>
                <a:latin typeface="Arial"/>
                <a:cs typeface="Arial"/>
              </a:rPr>
              <a:t>L-V </a:t>
            </a:r>
            <a:r>
              <a:rPr sz="1350" b="1" spc="22" baseline="6172" dirty="0">
                <a:solidFill>
                  <a:srgbClr val="231F20"/>
                </a:solidFill>
                <a:latin typeface="Arial"/>
                <a:cs typeface="Arial"/>
              </a:rPr>
              <a:t>7:00AM </a:t>
            </a:r>
            <a:r>
              <a:rPr sz="1350" b="1" spc="15" baseline="6172" dirty="0">
                <a:solidFill>
                  <a:srgbClr val="231F20"/>
                </a:solidFill>
                <a:latin typeface="Arial"/>
                <a:cs typeface="Arial"/>
              </a:rPr>
              <a:t>-2:30PM </a:t>
            </a:r>
            <a:r>
              <a:rPr sz="1350" b="1" spc="22" baseline="6172" dirty="0">
                <a:solidFill>
                  <a:srgbClr val="231F20"/>
                </a:solidFill>
                <a:latin typeface="Arial"/>
                <a:cs typeface="Arial"/>
              </a:rPr>
              <a:t>Persona</a:t>
            </a:r>
            <a:r>
              <a:rPr sz="1350" b="1" spc="67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22" baseline="6172" dirty="0">
                <a:solidFill>
                  <a:srgbClr val="231F20"/>
                </a:solidFill>
                <a:latin typeface="Arial"/>
                <a:cs typeface="Arial"/>
              </a:rPr>
              <a:t>contacto:</a:t>
            </a:r>
            <a:endParaRPr sz="1350" baseline="6172">
              <a:latin typeface="Arial"/>
              <a:cs typeface="Arial"/>
            </a:endParaRPr>
          </a:p>
          <a:p>
            <a:pPr marR="1490345" algn="r">
              <a:lnSpc>
                <a:spcPts val="940"/>
              </a:lnSpc>
            </a:pPr>
            <a:r>
              <a:rPr sz="900" b="1" dirty="0">
                <a:solidFill>
                  <a:srgbClr val="231F20"/>
                </a:solidFill>
                <a:latin typeface="Arial"/>
                <a:cs typeface="Arial"/>
              </a:rPr>
              <a:t>Sra.</a:t>
            </a:r>
            <a:r>
              <a:rPr sz="900" b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60" dirty="0">
                <a:solidFill>
                  <a:srgbClr val="231F20"/>
                </a:solidFill>
                <a:latin typeface="Arial"/>
                <a:cs typeface="Arial"/>
              </a:rPr>
              <a:t>María</a:t>
            </a:r>
            <a:r>
              <a:rPr sz="900" b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35" dirty="0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sz="900" b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5" dirty="0">
                <a:solidFill>
                  <a:srgbClr val="231F20"/>
                </a:solidFill>
                <a:latin typeface="Arial"/>
                <a:cs typeface="Arial"/>
              </a:rPr>
              <a:t>los</a:t>
            </a:r>
            <a:r>
              <a:rPr sz="900" b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5" dirty="0">
                <a:solidFill>
                  <a:srgbClr val="231F20"/>
                </a:solidFill>
                <a:latin typeface="Arial"/>
                <a:cs typeface="Arial"/>
              </a:rPr>
              <a:t>Angeles</a:t>
            </a:r>
            <a:r>
              <a:rPr sz="900" b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5" dirty="0">
                <a:solidFill>
                  <a:srgbClr val="231F20"/>
                </a:solidFill>
                <a:latin typeface="Arial"/>
                <a:cs typeface="Arial"/>
              </a:rPr>
              <a:t>Díaz</a:t>
            </a:r>
            <a:endParaRPr sz="900">
              <a:latin typeface="Arial"/>
              <a:cs typeface="Arial"/>
            </a:endParaRPr>
          </a:p>
          <a:p>
            <a:pPr marL="137795" marR="664845">
              <a:lnSpc>
                <a:spcPts val="1900"/>
              </a:lnSpc>
              <a:spcBef>
                <a:spcPts val="105"/>
              </a:spcBef>
              <a:tabLst>
                <a:tab pos="1382395" algn="l"/>
                <a:tab pos="4848860" algn="l"/>
                <a:tab pos="6855459" algn="l"/>
              </a:tabLst>
            </a:pPr>
            <a:r>
              <a:rPr sz="900" b="1" spc="20" dirty="0">
                <a:solidFill>
                  <a:srgbClr val="231F20"/>
                </a:solidFill>
                <a:latin typeface="Arial"/>
                <a:cs typeface="Arial"/>
              </a:rPr>
              <a:t>Carolina	</a:t>
            </a:r>
            <a:r>
              <a:rPr sz="900" b="1" spc="-5" dirty="0">
                <a:solidFill>
                  <a:srgbClr val="231F20"/>
                </a:solidFill>
                <a:latin typeface="Arial"/>
                <a:cs typeface="Arial"/>
              </a:rPr>
              <a:t>CAROLINA </a:t>
            </a:r>
            <a:r>
              <a:rPr sz="900" b="1" spc="-20" dirty="0">
                <a:solidFill>
                  <a:srgbClr val="231F20"/>
                </a:solidFill>
                <a:latin typeface="Arial"/>
                <a:cs typeface="Arial"/>
              </a:rPr>
              <a:t>PEDIATRIC </a:t>
            </a:r>
            <a:r>
              <a:rPr sz="900" b="1" spc="-40" dirty="0">
                <a:solidFill>
                  <a:srgbClr val="231F20"/>
                </a:solidFill>
                <a:latin typeface="Arial"/>
                <a:cs typeface="Arial"/>
              </a:rPr>
              <a:t>CENTER </a:t>
            </a:r>
            <a:r>
              <a:rPr sz="900" b="1" spc="25" dirty="0">
                <a:solidFill>
                  <a:srgbClr val="231F20"/>
                </a:solidFill>
                <a:latin typeface="Arial"/>
                <a:cs typeface="Arial"/>
              </a:rPr>
              <a:t>(dra. </a:t>
            </a:r>
            <a:r>
              <a:rPr sz="900" b="1" spc="5" dirty="0">
                <a:solidFill>
                  <a:srgbClr val="231F20"/>
                </a:solidFill>
                <a:latin typeface="Arial"/>
                <a:cs typeface="Arial"/>
              </a:rPr>
              <a:t>Luz</a:t>
            </a:r>
            <a:r>
              <a:rPr sz="900" b="1" spc="-1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50" dirty="0">
                <a:solidFill>
                  <a:srgbClr val="231F20"/>
                </a:solidFill>
                <a:latin typeface="Arial"/>
                <a:cs typeface="Arial"/>
              </a:rPr>
              <a:t>Mundo</a:t>
            </a:r>
            <a:r>
              <a:rPr sz="9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Rodriguez)	(787)</a:t>
            </a:r>
            <a:r>
              <a:rPr sz="9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776-1570	</a:t>
            </a:r>
            <a:r>
              <a:rPr sz="900" b="1" spc="-85" dirty="0">
                <a:solidFill>
                  <a:srgbClr val="231F20"/>
                </a:solidFill>
                <a:latin typeface="Arial"/>
                <a:cs typeface="Arial"/>
              </a:rPr>
              <a:t>L-J</a:t>
            </a:r>
            <a:r>
              <a:rPr sz="9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231F20"/>
                </a:solidFill>
                <a:latin typeface="Arial"/>
                <a:cs typeface="Arial"/>
              </a:rPr>
              <a:t>8:00</a:t>
            </a:r>
            <a:r>
              <a:rPr sz="9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55" dirty="0">
                <a:solidFill>
                  <a:srgbClr val="231F20"/>
                </a:solidFill>
                <a:latin typeface="Arial"/>
                <a:cs typeface="Arial"/>
              </a:rPr>
              <a:t>AM</a:t>
            </a:r>
            <a:r>
              <a:rPr sz="9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231F20"/>
                </a:solidFill>
                <a:latin typeface="Arial"/>
                <a:cs typeface="Arial"/>
              </a:rPr>
              <a:t>-</a:t>
            </a:r>
            <a:r>
              <a:rPr sz="9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231F20"/>
                </a:solidFill>
                <a:latin typeface="Arial"/>
                <a:cs typeface="Arial"/>
              </a:rPr>
              <a:t>4:00</a:t>
            </a:r>
            <a:r>
              <a:rPr sz="9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50" dirty="0">
                <a:solidFill>
                  <a:srgbClr val="231F20"/>
                </a:solidFill>
                <a:latin typeface="Arial"/>
                <a:cs typeface="Arial"/>
              </a:rPr>
              <a:t>PM</a:t>
            </a:r>
            <a:r>
              <a:rPr sz="9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40" dirty="0">
                <a:solidFill>
                  <a:srgbClr val="231F20"/>
                </a:solidFill>
                <a:latin typeface="Arial"/>
                <a:cs typeface="Arial"/>
              </a:rPr>
              <a:t>V-S</a:t>
            </a:r>
            <a:r>
              <a:rPr sz="9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231F20"/>
                </a:solidFill>
                <a:latin typeface="Arial"/>
                <a:cs typeface="Arial"/>
              </a:rPr>
              <a:t>8:00</a:t>
            </a:r>
            <a:r>
              <a:rPr sz="9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AM-12:00</a:t>
            </a:r>
            <a:r>
              <a:rPr sz="9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40" dirty="0">
                <a:solidFill>
                  <a:srgbClr val="231F20"/>
                </a:solidFill>
                <a:latin typeface="Arial"/>
                <a:cs typeface="Arial"/>
              </a:rPr>
              <a:t>PM </a:t>
            </a:r>
            <a:r>
              <a:rPr sz="900" b="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20" dirty="0">
                <a:solidFill>
                  <a:srgbClr val="231F20"/>
                </a:solidFill>
                <a:latin typeface="Arial"/>
                <a:cs typeface="Arial"/>
              </a:rPr>
              <a:t>Carolina	</a:t>
            </a:r>
            <a:r>
              <a:rPr sz="900" b="1" spc="-10" dirty="0">
                <a:solidFill>
                  <a:srgbClr val="231F20"/>
                </a:solidFill>
                <a:latin typeface="Arial"/>
                <a:cs typeface="Arial"/>
              </a:rPr>
              <a:t>GRUPO </a:t>
            </a:r>
            <a:r>
              <a:rPr sz="900" b="1" spc="-50" dirty="0">
                <a:solidFill>
                  <a:srgbClr val="231F20"/>
                </a:solidFill>
                <a:latin typeface="Arial"/>
                <a:cs typeface="Arial"/>
              </a:rPr>
              <a:t>EMPRESAS </a:t>
            </a:r>
            <a:r>
              <a:rPr sz="900" b="1" spc="-25" dirty="0">
                <a:solidFill>
                  <a:srgbClr val="231F20"/>
                </a:solidFill>
                <a:latin typeface="Arial"/>
                <a:cs typeface="Arial"/>
              </a:rPr>
              <a:t>DE </a:t>
            </a:r>
            <a:r>
              <a:rPr sz="900" b="1" spc="-20" dirty="0">
                <a:solidFill>
                  <a:srgbClr val="231F20"/>
                </a:solidFill>
                <a:latin typeface="Arial"/>
                <a:cs typeface="Arial"/>
              </a:rPr>
              <a:t>SALUD </a:t>
            </a:r>
            <a:r>
              <a:rPr sz="900" b="1" spc="-25" dirty="0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sz="900" b="1" spc="-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5" dirty="0">
                <a:solidFill>
                  <a:srgbClr val="231F20"/>
                </a:solidFill>
                <a:latin typeface="Arial"/>
                <a:cs typeface="Arial"/>
              </a:rPr>
              <a:t>SAN</a:t>
            </a:r>
            <a:r>
              <a:rPr sz="9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20" dirty="0">
                <a:solidFill>
                  <a:srgbClr val="231F20"/>
                </a:solidFill>
                <a:latin typeface="Arial"/>
                <a:cs typeface="Arial"/>
              </a:rPr>
              <a:t>JUAN	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(787)</a:t>
            </a:r>
            <a:r>
              <a:rPr sz="9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767-1365	</a:t>
            </a:r>
            <a:r>
              <a:rPr sz="1350" b="1" spc="-30" baseline="6172" dirty="0">
                <a:solidFill>
                  <a:srgbClr val="231F20"/>
                </a:solidFill>
                <a:latin typeface="Arial"/>
                <a:cs typeface="Arial"/>
              </a:rPr>
              <a:t>L-V</a:t>
            </a:r>
            <a:r>
              <a:rPr sz="1350" b="1" spc="-67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baseline="6172" dirty="0">
                <a:solidFill>
                  <a:srgbClr val="231F20"/>
                </a:solidFill>
                <a:latin typeface="Arial"/>
                <a:cs typeface="Arial"/>
              </a:rPr>
              <a:t>7:00</a:t>
            </a:r>
            <a:r>
              <a:rPr sz="1350" b="1" spc="-67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15" baseline="6172" dirty="0">
                <a:solidFill>
                  <a:srgbClr val="231F20"/>
                </a:solidFill>
                <a:latin typeface="Arial"/>
                <a:cs typeface="Arial"/>
              </a:rPr>
              <a:t>AM-3:00</a:t>
            </a:r>
            <a:r>
              <a:rPr sz="1350" b="1" spc="-67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75" baseline="6172" dirty="0">
                <a:solidFill>
                  <a:srgbClr val="231F20"/>
                </a:solidFill>
                <a:latin typeface="Arial"/>
                <a:cs typeface="Arial"/>
              </a:rPr>
              <a:t>PM</a:t>
            </a:r>
            <a:r>
              <a:rPr sz="1350" b="1" spc="-67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15" baseline="6172" dirty="0">
                <a:solidFill>
                  <a:srgbClr val="231F20"/>
                </a:solidFill>
                <a:latin typeface="Arial"/>
                <a:cs typeface="Arial"/>
              </a:rPr>
              <a:t>Sábado</a:t>
            </a:r>
            <a:r>
              <a:rPr sz="1350" b="1" spc="-67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baseline="6172" dirty="0">
                <a:solidFill>
                  <a:srgbClr val="231F20"/>
                </a:solidFill>
                <a:latin typeface="Arial"/>
                <a:cs typeface="Arial"/>
              </a:rPr>
              <a:t>9:00</a:t>
            </a:r>
            <a:r>
              <a:rPr sz="1350" b="1" spc="-67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15" baseline="6172" dirty="0">
                <a:solidFill>
                  <a:srgbClr val="231F20"/>
                </a:solidFill>
                <a:latin typeface="Arial"/>
                <a:cs typeface="Arial"/>
              </a:rPr>
              <a:t>AM-2:00</a:t>
            </a:r>
            <a:r>
              <a:rPr sz="1350" b="1" spc="-67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60" baseline="6172" dirty="0">
                <a:solidFill>
                  <a:srgbClr val="231F20"/>
                </a:solidFill>
                <a:latin typeface="Arial"/>
                <a:cs typeface="Arial"/>
              </a:rPr>
              <a:t>PM </a:t>
            </a:r>
            <a:r>
              <a:rPr sz="1350" b="1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20" dirty="0">
                <a:solidFill>
                  <a:srgbClr val="231F20"/>
                </a:solidFill>
                <a:latin typeface="Arial"/>
                <a:cs typeface="Arial"/>
              </a:rPr>
              <a:t>Carolina	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VACUNACION</a:t>
            </a:r>
            <a:r>
              <a:rPr sz="9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25" dirty="0">
                <a:solidFill>
                  <a:srgbClr val="231F20"/>
                </a:solidFill>
                <a:latin typeface="Arial"/>
                <a:cs typeface="Arial"/>
              </a:rPr>
              <a:t>AL</a:t>
            </a:r>
            <a:r>
              <a:rPr sz="9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20" dirty="0">
                <a:solidFill>
                  <a:srgbClr val="231F20"/>
                </a:solidFill>
                <a:latin typeface="Arial"/>
                <a:cs typeface="Arial"/>
              </a:rPr>
              <a:t>DIA	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(787)</a:t>
            </a:r>
            <a:r>
              <a:rPr sz="9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701-5860	</a:t>
            </a:r>
            <a:r>
              <a:rPr sz="1350" b="1" spc="-127" baseline="6172" dirty="0">
                <a:solidFill>
                  <a:srgbClr val="231F20"/>
                </a:solidFill>
                <a:latin typeface="Arial"/>
                <a:cs typeface="Arial"/>
              </a:rPr>
              <a:t>L-J</a:t>
            </a:r>
            <a:r>
              <a:rPr sz="1350" b="1" spc="-82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baseline="6172" dirty="0">
                <a:solidFill>
                  <a:srgbClr val="231F20"/>
                </a:solidFill>
                <a:latin typeface="Arial"/>
                <a:cs typeface="Arial"/>
              </a:rPr>
              <a:t>9:00</a:t>
            </a:r>
            <a:r>
              <a:rPr sz="1350" b="1" spc="-82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82" baseline="6172" dirty="0">
                <a:solidFill>
                  <a:srgbClr val="231F20"/>
                </a:solidFill>
                <a:latin typeface="Arial"/>
                <a:cs typeface="Arial"/>
              </a:rPr>
              <a:t>AM</a:t>
            </a:r>
            <a:r>
              <a:rPr sz="1350" b="1" spc="-82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baseline="6172" dirty="0">
                <a:solidFill>
                  <a:srgbClr val="231F20"/>
                </a:solidFill>
                <a:latin typeface="Arial"/>
                <a:cs typeface="Arial"/>
              </a:rPr>
              <a:t>-</a:t>
            </a:r>
            <a:r>
              <a:rPr sz="1350" b="1" spc="-82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baseline="6172" dirty="0">
                <a:solidFill>
                  <a:srgbClr val="231F20"/>
                </a:solidFill>
                <a:latin typeface="Arial"/>
                <a:cs typeface="Arial"/>
              </a:rPr>
              <a:t>2:00</a:t>
            </a:r>
            <a:r>
              <a:rPr sz="1350" b="1" spc="-82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60" baseline="6172" dirty="0">
                <a:solidFill>
                  <a:srgbClr val="231F20"/>
                </a:solidFill>
                <a:latin typeface="Arial"/>
                <a:cs typeface="Arial"/>
              </a:rPr>
              <a:t>PM</a:t>
            </a:r>
            <a:endParaRPr sz="1350" baseline="6172">
              <a:latin typeface="Arial"/>
              <a:cs typeface="Arial"/>
            </a:endParaRPr>
          </a:p>
          <a:p>
            <a:pPr marL="137795">
              <a:lnSpc>
                <a:spcPct val="100000"/>
              </a:lnSpc>
              <a:spcBef>
                <a:spcPts val="620"/>
              </a:spcBef>
              <a:tabLst>
                <a:tab pos="1382395" algn="l"/>
                <a:tab pos="4848860" algn="l"/>
                <a:tab pos="6855459" algn="l"/>
              </a:tabLst>
            </a:pPr>
            <a:r>
              <a:rPr sz="900" b="1" spc="20" dirty="0">
                <a:solidFill>
                  <a:srgbClr val="231F20"/>
                </a:solidFill>
                <a:latin typeface="Arial"/>
                <a:cs typeface="Arial"/>
              </a:rPr>
              <a:t>Carolina	</a:t>
            </a:r>
            <a:r>
              <a:rPr sz="900" b="1" spc="-15" dirty="0">
                <a:solidFill>
                  <a:srgbClr val="231F20"/>
                </a:solidFill>
                <a:latin typeface="Arial"/>
                <a:cs typeface="Arial"/>
              </a:rPr>
              <a:t>VICTOR </a:t>
            </a:r>
            <a:r>
              <a:rPr sz="900" b="1" spc="-50" dirty="0">
                <a:solidFill>
                  <a:srgbClr val="231F20"/>
                </a:solidFill>
                <a:latin typeface="Arial"/>
                <a:cs typeface="Arial"/>
              </a:rPr>
              <a:t>TORRES</a:t>
            </a:r>
            <a:r>
              <a:rPr sz="9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5" dirty="0">
                <a:solidFill>
                  <a:srgbClr val="231F20"/>
                </a:solidFill>
                <a:latin typeface="Arial"/>
                <a:cs typeface="Arial"/>
              </a:rPr>
              <a:t>SANTO</a:t>
            </a:r>
            <a:r>
              <a:rPr sz="9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40" dirty="0">
                <a:solidFill>
                  <a:srgbClr val="231F20"/>
                </a:solidFill>
                <a:latin typeface="Arial"/>
                <a:cs typeface="Arial"/>
              </a:rPr>
              <a:t>DOMINGO	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(787)</a:t>
            </a:r>
            <a:r>
              <a:rPr sz="9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757-5075	</a:t>
            </a:r>
            <a:r>
              <a:rPr sz="1350" b="1" spc="-30" baseline="6172" dirty="0">
                <a:solidFill>
                  <a:srgbClr val="231F20"/>
                </a:solidFill>
                <a:latin typeface="Arial"/>
                <a:cs typeface="Arial"/>
              </a:rPr>
              <a:t>L-V </a:t>
            </a:r>
            <a:r>
              <a:rPr sz="1350" b="1" baseline="6172" dirty="0">
                <a:solidFill>
                  <a:srgbClr val="231F20"/>
                </a:solidFill>
                <a:latin typeface="Arial"/>
                <a:cs typeface="Arial"/>
              </a:rPr>
              <a:t>8:00 </a:t>
            </a:r>
            <a:r>
              <a:rPr sz="1350" b="1" spc="15" baseline="6172" dirty="0">
                <a:solidFill>
                  <a:srgbClr val="231F20"/>
                </a:solidFill>
                <a:latin typeface="Arial"/>
                <a:cs typeface="Arial"/>
              </a:rPr>
              <a:t>AM-1:00</a:t>
            </a:r>
            <a:r>
              <a:rPr sz="1350" b="1" spc="-240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60" baseline="6172" dirty="0">
                <a:solidFill>
                  <a:srgbClr val="231F20"/>
                </a:solidFill>
                <a:latin typeface="Arial"/>
                <a:cs typeface="Arial"/>
              </a:rPr>
              <a:t>PM</a:t>
            </a:r>
            <a:endParaRPr sz="1350" baseline="6172">
              <a:latin typeface="Arial"/>
              <a:cs typeface="Arial"/>
            </a:endParaRPr>
          </a:p>
          <a:p>
            <a:pPr marL="137795" marR="494030">
              <a:lnSpc>
                <a:spcPct val="175900"/>
              </a:lnSpc>
              <a:tabLst>
                <a:tab pos="1382395" algn="l"/>
                <a:tab pos="4848860" algn="l"/>
                <a:tab pos="6855459" algn="l"/>
              </a:tabLst>
            </a:pP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Ceiba	</a:t>
            </a:r>
            <a:r>
              <a:rPr sz="900" b="1" spc="-20" dirty="0">
                <a:solidFill>
                  <a:srgbClr val="231F20"/>
                </a:solidFill>
                <a:latin typeface="Arial"/>
                <a:cs typeface="Arial"/>
              </a:rPr>
              <a:t>CENTRO </a:t>
            </a:r>
            <a:r>
              <a:rPr sz="900" b="1" spc="-5" dirty="0">
                <a:solidFill>
                  <a:srgbClr val="231F20"/>
                </a:solidFill>
                <a:latin typeface="Arial"/>
                <a:cs typeface="Arial"/>
              </a:rPr>
              <a:t>DR. </a:t>
            </a:r>
            <a:r>
              <a:rPr sz="900" b="1" spc="-20" dirty="0">
                <a:solidFill>
                  <a:srgbClr val="231F20"/>
                </a:solidFill>
                <a:latin typeface="Arial"/>
                <a:cs typeface="Arial"/>
              </a:rPr>
              <a:t>ANGEL</a:t>
            </a:r>
            <a:r>
              <a:rPr sz="900" b="1" spc="-85" dirty="0">
                <a:solidFill>
                  <a:srgbClr val="231F20"/>
                </a:solidFill>
                <a:latin typeface="Arial"/>
                <a:cs typeface="Arial"/>
              </a:rPr>
              <a:t> S</a:t>
            </a:r>
            <a:r>
              <a:rPr sz="9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20" dirty="0">
                <a:solidFill>
                  <a:srgbClr val="231F20"/>
                </a:solidFill>
                <a:latin typeface="Arial"/>
                <a:cs typeface="Arial"/>
              </a:rPr>
              <a:t>MUNTANER	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(787)</a:t>
            </a:r>
            <a:r>
              <a:rPr sz="9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885-4446	</a:t>
            </a:r>
            <a:r>
              <a:rPr sz="1350" b="1" spc="60" baseline="12345" dirty="0">
                <a:solidFill>
                  <a:srgbClr val="231F20"/>
                </a:solidFill>
                <a:latin typeface="Arial"/>
                <a:cs typeface="Arial"/>
              </a:rPr>
              <a:t>Martes- </a:t>
            </a:r>
            <a:r>
              <a:rPr sz="1350" b="1" baseline="12345" dirty="0">
                <a:solidFill>
                  <a:srgbClr val="231F20"/>
                </a:solidFill>
                <a:latin typeface="Arial"/>
                <a:cs typeface="Arial"/>
              </a:rPr>
              <a:t>1:00 </a:t>
            </a:r>
            <a:r>
              <a:rPr sz="1350" b="1" spc="37" baseline="12345" dirty="0">
                <a:solidFill>
                  <a:srgbClr val="231F20"/>
                </a:solidFill>
                <a:latin typeface="Arial"/>
                <a:cs typeface="Arial"/>
              </a:rPr>
              <a:t>PM-4:00PM/</a:t>
            </a:r>
            <a:r>
              <a:rPr sz="1350" b="1" spc="-277" baseline="123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-30" baseline="12345" dirty="0">
                <a:solidFill>
                  <a:srgbClr val="231F20"/>
                </a:solidFill>
                <a:latin typeface="Arial"/>
                <a:cs typeface="Arial"/>
              </a:rPr>
              <a:t>Jueves</a:t>
            </a:r>
            <a:r>
              <a:rPr sz="1350" b="1" spc="-75" baseline="123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15" baseline="12345" dirty="0">
                <a:solidFill>
                  <a:srgbClr val="231F20"/>
                </a:solidFill>
                <a:latin typeface="Arial"/>
                <a:cs typeface="Arial"/>
              </a:rPr>
              <a:t>7:00AM-4:00PM </a:t>
            </a:r>
            <a:r>
              <a:rPr sz="1350" b="1" spc="-7" baseline="123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25" dirty="0">
                <a:solidFill>
                  <a:srgbClr val="231F20"/>
                </a:solidFill>
                <a:latin typeface="Arial"/>
                <a:cs typeface="Arial"/>
              </a:rPr>
              <a:t>Culebra	</a:t>
            </a:r>
            <a:r>
              <a:rPr sz="900" b="1" spc="-80" dirty="0">
                <a:solidFill>
                  <a:srgbClr val="231F20"/>
                </a:solidFill>
                <a:latin typeface="Arial"/>
                <a:cs typeface="Arial"/>
              </a:rPr>
              <a:t>CSC</a:t>
            </a:r>
            <a:r>
              <a:rPr sz="900" b="1" spc="-40" dirty="0">
                <a:solidFill>
                  <a:srgbClr val="231F20"/>
                </a:solidFill>
                <a:latin typeface="Arial"/>
                <a:cs typeface="Arial"/>
              </a:rPr>
              <a:t> CULEBRA	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(787)</a:t>
            </a:r>
            <a:r>
              <a:rPr sz="9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742-0001	</a:t>
            </a:r>
            <a:r>
              <a:rPr sz="1350" b="1" spc="-30" baseline="12345" dirty="0">
                <a:solidFill>
                  <a:srgbClr val="231F20"/>
                </a:solidFill>
                <a:latin typeface="Arial"/>
                <a:cs typeface="Arial"/>
              </a:rPr>
              <a:t>L-V </a:t>
            </a:r>
            <a:r>
              <a:rPr sz="1350" b="1" baseline="12345" dirty="0">
                <a:solidFill>
                  <a:srgbClr val="231F20"/>
                </a:solidFill>
                <a:latin typeface="Arial"/>
                <a:cs typeface="Arial"/>
              </a:rPr>
              <a:t>7:00 </a:t>
            </a:r>
            <a:r>
              <a:rPr sz="1350" b="1" spc="15" baseline="12345" dirty="0">
                <a:solidFill>
                  <a:srgbClr val="231F20"/>
                </a:solidFill>
                <a:latin typeface="Arial"/>
                <a:cs typeface="Arial"/>
              </a:rPr>
              <a:t>AM-4:30</a:t>
            </a:r>
            <a:r>
              <a:rPr sz="1350" b="1" spc="-240" baseline="123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60" baseline="12345" dirty="0">
                <a:solidFill>
                  <a:srgbClr val="231F20"/>
                </a:solidFill>
                <a:latin typeface="Arial"/>
                <a:cs typeface="Arial"/>
              </a:rPr>
              <a:t>PM</a:t>
            </a:r>
            <a:endParaRPr sz="1350" baseline="12345">
              <a:latin typeface="Arial"/>
              <a:cs typeface="Arial"/>
            </a:endParaRPr>
          </a:p>
          <a:p>
            <a:pPr marL="137795">
              <a:lnSpc>
                <a:spcPts val="840"/>
              </a:lnSpc>
              <a:spcBef>
                <a:spcPts val="819"/>
              </a:spcBef>
              <a:tabLst>
                <a:tab pos="1382395" algn="l"/>
                <a:tab pos="4848860" algn="l"/>
                <a:tab pos="6855459" algn="l"/>
              </a:tabLst>
            </a:pPr>
            <a:r>
              <a:rPr sz="900" b="1" spc="20" dirty="0">
                <a:solidFill>
                  <a:srgbClr val="231F20"/>
                </a:solidFill>
                <a:latin typeface="Arial"/>
                <a:cs typeface="Arial"/>
              </a:rPr>
              <a:t>Cupey/Trujillo</a:t>
            </a:r>
            <a:r>
              <a:rPr sz="9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25" dirty="0">
                <a:solidFill>
                  <a:srgbClr val="231F20"/>
                </a:solidFill>
                <a:latin typeface="Arial"/>
                <a:cs typeface="Arial"/>
              </a:rPr>
              <a:t>Alto	</a:t>
            </a:r>
            <a:r>
              <a:rPr sz="900" b="1" spc="-10" dirty="0">
                <a:solidFill>
                  <a:srgbClr val="231F20"/>
                </a:solidFill>
                <a:latin typeface="Arial"/>
                <a:cs typeface="Arial"/>
              </a:rPr>
              <a:t>GRUPO 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MEDICO</a:t>
            </a:r>
            <a:r>
              <a:rPr sz="900" b="1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5" dirty="0">
                <a:solidFill>
                  <a:srgbClr val="231F20"/>
                </a:solidFill>
                <a:latin typeface="Arial"/>
                <a:cs typeface="Arial"/>
              </a:rPr>
              <a:t>SAN</a:t>
            </a:r>
            <a:r>
              <a:rPr sz="9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30" dirty="0">
                <a:solidFill>
                  <a:srgbClr val="231F20"/>
                </a:solidFill>
                <a:latin typeface="Arial"/>
                <a:cs typeface="Arial"/>
              </a:rPr>
              <a:t>GERARDO	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(787) 293-2959 </a:t>
            </a:r>
            <a:r>
              <a:rPr sz="900" b="1" spc="135" dirty="0">
                <a:solidFill>
                  <a:srgbClr val="231F20"/>
                </a:solidFill>
                <a:latin typeface="Arial"/>
                <a:cs typeface="Arial"/>
              </a:rPr>
              <a:t>/</a:t>
            </a:r>
            <a:r>
              <a:rPr sz="900" b="1" spc="-1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(787)</a:t>
            </a:r>
            <a:r>
              <a:rPr sz="9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292-1836	</a:t>
            </a:r>
            <a:r>
              <a:rPr sz="1350" b="1" spc="15" baseline="18518" dirty="0">
                <a:solidFill>
                  <a:srgbClr val="231F20"/>
                </a:solidFill>
                <a:latin typeface="Arial"/>
                <a:cs typeface="Arial"/>
              </a:rPr>
              <a:t>Lunes</a:t>
            </a:r>
            <a:r>
              <a:rPr sz="1350" b="1" spc="-75" baseline="18518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44" baseline="18518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1350" b="1" spc="-75" baseline="18518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75" baseline="18518" dirty="0">
                <a:solidFill>
                  <a:srgbClr val="231F20"/>
                </a:solidFill>
                <a:latin typeface="Arial"/>
                <a:cs typeface="Arial"/>
              </a:rPr>
              <a:t>Martes</a:t>
            </a:r>
            <a:r>
              <a:rPr sz="1350" b="1" spc="-75" baseline="18518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baseline="18518" dirty="0">
                <a:solidFill>
                  <a:srgbClr val="231F20"/>
                </a:solidFill>
                <a:latin typeface="Arial"/>
                <a:cs typeface="Arial"/>
              </a:rPr>
              <a:t>8:00</a:t>
            </a:r>
            <a:r>
              <a:rPr sz="1350" b="1" spc="-75" baseline="18518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15" baseline="18518" dirty="0">
                <a:solidFill>
                  <a:srgbClr val="231F20"/>
                </a:solidFill>
                <a:latin typeface="Arial"/>
                <a:cs typeface="Arial"/>
              </a:rPr>
              <a:t>AM-1:00</a:t>
            </a:r>
            <a:r>
              <a:rPr sz="1350" b="1" spc="-75" baseline="18518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75" baseline="18518" dirty="0">
                <a:solidFill>
                  <a:srgbClr val="231F20"/>
                </a:solidFill>
                <a:latin typeface="Arial"/>
                <a:cs typeface="Arial"/>
              </a:rPr>
              <a:t>PM</a:t>
            </a:r>
            <a:r>
              <a:rPr sz="1350" b="1" spc="-75" baseline="18518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30" baseline="18518" dirty="0">
                <a:solidFill>
                  <a:srgbClr val="231F20"/>
                </a:solidFill>
                <a:latin typeface="Arial"/>
                <a:cs typeface="Arial"/>
              </a:rPr>
              <a:t>(Cupey)/Miercoles</a:t>
            </a:r>
            <a:endParaRPr sz="1350" baseline="18518">
              <a:latin typeface="Arial"/>
              <a:cs typeface="Arial"/>
            </a:endParaRPr>
          </a:p>
          <a:p>
            <a:pPr marR="1006475" algn="r">
              <a:lnSpc>
                <a:spcPts val="840"/>
              </a:lnSpc>
            </a:pPr>
            <a:r>
              <a:rPr sz="900" b="1" spc="30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9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20" dirty="0">
                <a:solidFill>
                  <a:srgbClr val="231F20"/>
                </a:solidFill>
                <a:latin typeface="Arial"/>
                <a:cs typeface="Arial"/>
              </a:rPr>
              <a:t>Jueves</a:t>
            </a:r>
            <a:r>
              <a:rPr sz="9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231F20"/>
                </a:solidFill>
                <a:latin typeface="Arial"/>
                <a:cs typeface="Arial"/>
              </a:rPr>
              <a:t>8:00</a:t>
            </a:r>
            <a:r>
              <a:rPr sz="9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AM-1:00</a:t>
            </a:r>
            <a:r>
              <a:rPr sz="9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50" dirty="0">
                <a:solidFill>
                  <a:srgbClr val="231F20"/>
                </a:solidFill>
                <a:latin typeface="Arial"/>
                <a:cs typeface="Arial"/>
              </a:rPr>
              <a:t>PM</a:t>
            </a:r>
            <a:r>
              <a:rPr sz="9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5" dirty="0">
                <a:solidFill>
                  <a:srgbClr val="231F20"/>
                </a:solidFill>
                <a:latin typeface="Arial"/>
                <a:cs typeface="Arial"/>
              </a:rPr>
              <a:t>(Trujillo</a:t>
            </a:r>
            <a:r>
              <a:rPr sz="900" b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5" dirty="0">
                <a:solidFill>
                  <a:srgbClr val="231F20"/>
                </a:solidFill>
                <a:latin typeface="Arial"/>
                <a:cs typeface="Arial"/>
              </a:rPr>
              <a:t>Alto)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400">
              <a:latin typeface="Times New Roman"/>
              <a:cs typeface="Times New Roman"/>
            </a:endParaRPr>
          </a:p>
          <a:p>
            <a:pPr marR="325755" algn="r">
              <a:lnSpc>
                <a:spcPct val="100000"/>
              </a:lnSpc>
            </a:pPr>
            <a:r>
              <a:rPr sz="700" b="1" spc="-190" dirty="0">
                <a:solidFill>
                  <a:srgbClr val="231F20"/>
                </a:solidFill>
                <a:latin typeface="Arial"/>
                <a:cs typeface="Arial"/>
              </a:rPr>
              <a:t>¿Ayuda                            </a:t>
            </a:r>
            <a:r>
              <a:rPr sz="700" b="1" spc="-195" dirty="0">
                <a:solidFill>
                  <a:srgbClr val="231F20"/>
                </a:solidFill>
                <a:latin typeface="Arial"/>
                <a:cs typeface="Arial"/>
              </a:rPr>
              <a:t>con</a:t>
            </a:r>
            <a:r>
              <a:rPr sz="700" b="1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00" b="1" spc="-190" dirty="0">
                <a:solidFill>
                  <a:srgbClr val="231F20"/>
                </a:solidFill>
                <a:latin typeface="Arial"/>
                <a:cs typeface="Arial"/>
              </a:rPr>
              <a:t>su                            </a:t>
            </a:r>
            <a:r>
              <a:rPr sz="700" b="1" spc="-160" dirty="0">
                <a:solidFill>
                  <a:srgbClr val="231F20"/>
                </a:solidFill>
                <a:latin typeface="Arial"/>
                <a:cs typeface="Arial"/>
              </a:rPr>
              <a:t>Plan    </a:t>
            </a:r>
            <a:r>
              <a:rPr sz="700" b="1" spc="-180" dirty="0">
                <a:solidFill>
                  <a:srgbClr val="231F20"/>
                </a:solidFill>
                <a:latin typeface="Arial"/>
                <a:cs typeface="Arial"/>
              </a:rPr>
              <a:t>de         </a:t>
            </a:r>
            <a:r>
              <a:rPr sz="700" b="1" spc="-170" dirty="0">
                <a:solidFill>
                  <a:srgbClr val="231F20"/>
                </a:solidFill>
                <a:latin typeface="Arial"/>
                <a:cs typeface="Arial"/>
              </a:rPr>
              <a:t>Salud     </a:t>
            </a:r>
            <a:r>
              <a:rPr sz="700" b="1" spc="-145" dirty="0">
                <a:solidFill>
                  <a:srgbClr val="231F20"/>
                </a:solidFill>
                <a:latin typeface="Arial"/>
                <a:cs typeface="Arial"/>
              </a:rPr>
              <a:t>del </a:t>
            </a:r>
            <a:r>
              <a:rPr sz="700" b="1" spc="-1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00" b="1" spc="-180" dirty="0">
                <a:solidFill>
                  <a:srgbClr val="231F20"/>
                </a:solidFill>
                <a:latin typeface="Arial"/>
                <a:cs typeface="Arial"/>
              </a:rPr>
              <a:t>Gobierno?</a:t>
            </a:r>
            <a:endParaRPr sz="700">
              <a:latin typeface="Arial"/>
              <a:cs typeface="Arial"/>
            </a:endParaRPr>
          </a:p>
          <a:p>
            <a:pPr marL="374015">
              <a:lnSpc>
                <a:spcPts val="3010"/>
              </a:lnSpc>
              <a:spcBef>
                <a:spcPts val="395"/>
              </a:spcBef>
            </a:pPr>
            <a:r>
              <a:rPr sz="2700" b="1" spc="15" dirty="0">
                <a:solidFill>
                  <a:srgbClr val="FFFFFF"/>
                </a:solidFill>
                <a:latin typeface="Arial"/>
                <a:cs typeface="Arial"/>
              </a:rPr>
              <a:t>Región</a:t>
            </a:r>
            <a:r>
              <a:rPr sz="2700" b="1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00" b="1" spc="120" dirty="0">
                <a:solidFill>
                  <a:srgbClr val="FFFFFF"/>
                </a:solidFill>
                <a:latin typeface="Arial"/>
                <a:cs typeface="Arial"/>
              </a:rPr>
              <a:t>Noreste</a:t>
            </a:r>
            <a:endParaRPr sz="2700">
              <a:latin typeface="Arial"/>
              <a:cs typeface="Arial"/>
            </a:endParaRPr>
          </a:p>
          <a:p>
            <a:pPr marR="304800" algn="r">
              <a:lnSpc>
                <a:spcPts val="480"/>
              </a:lnSpc>
            </a:pPr>
            <a:r>
              <a:rPr sz="600" spc="20" dirty="0">
                <a:solidFill>
                  <a:srgbClr val="231F20"/>
                </a:solidFill>
                <a:latin typeface="Gotham-Book"/>
                <a:cs typeface="Gotham-Book"/>
              </a:rPr>
              <a:t>Línea </a:t>
            </a:r>
            <a:r>
              <a:rPr sz="600" spc="10" dirty="0">
                <a:solidFill>
                  <a:srgbClr val="231F20"/>
                </a:solidFill>
                <a:latin typeface="Gotham-Book"/>
                <a:cs typeface="Gotham-Book"/>
              </a:rPr>
              <a:t>libre </a:t>
            </a:r>
            <a:r>
              <a:rPr sz="600" spc="20" dirty="0">
                <a:solidFill>
                  <a:srgbClr val="231F20"/>
                </a:solidFill>
                <a:latin typeface="Gotham-Book"/>
                <a:cs typeface="Gotham-Book"/>
              </a:rPr>
              <a:t>de</a:t>
            </a:r>
            <a:r>
              <a:rPr sz="600" spc="-35" dirty="0">
                <a:solidFill>
                  <a:srgbClr val="231F20"/>
                </a:solidFill>
                <a:latin typeface="Gotham-Book"/>
                <a:cs typeface="Gotham-Book"/>
              </a:rPr>
              <a:t> </a:t>
            </a:r>
            <a:r>
              <a:rPr sz="600" spc="15" dirty="0">
                <a:solidFill>
                  <a:srgbClr val="231F20"/>
                </a:solidFill>
                <a:latin typeface="Gotham-Book"/>
                <a:cs typeface="Gotham-Book"/>
              </a:rPr>
              <a:t>cargos</a:t>
            </a:r>
            <a:endParaRPr sz="600">
              <a:latin typeface="Gotham-Book"/>
              <a:cs typeface="Gotham-Book"/>
            </a:endParaRPr>
          </a:p>
          <a:p>
            <a:pPr marR="252095" algn="r">
              <a:lnSpc>
                <a:spcPts val="1130"/>
              </a:lnSpc>
            </a:pPr>
            <a:r>
              <a:rPr sz="900" b="1" spc="-5" dirty="0">
                <a:solidFill>
                  <a:srgbClr val="231F20"/>
                </a:solidFill>
                <a:latin typeface="Gotham"/>
                <a:cs typeface="Gotham"/>
              </a:rPr>
              <a:t>1-800-981-</a:t>
            </a:r>
            <a:r>
              <a:rPr sz="900" b="1" spc="-15" dirty="0">
                <a:solidFill>
                  <a:srgbClr val="231F20"/>
                </a:solidFill>
                <a:latin typeface="Gotham"/>
                <a:cs typeface="Gotham"/>
              </a:rPr>
              <a:t>2</a:t>
            </a:r>
            <a:r>
              <a:rPr sz="900" b="1" spc="-25" dirty="0">
                <a:solidFill>
                  <a:srgbClr val="231F20"/>
                </a:solidFill>
                <a:latin typeface="Gotham"/>
                <a:cs typeface="Gotham"/>
              </a:rPr>
              <a:t>7</a:t>
            </a:r>
            <a:r>
              <a:rPr sz="900" b="1" spc="-30" dirty="0">
                <a:solidFill>
                  <a:srgbClr val="231F20"/>
                </a:solidFill>
                <a:latin typeface="Gotham"/>
                <a:cs typeface="Gotham"/>
              </a:rPr>
              <a:t>3</a:t>
            </a:r>
            <a:r>
              <a:rPr sz="900" b="1" spc="-5" dirty="0">
                <a:solidFill>
                  <a:srgbClr val="231F20"/>
                </a:solidFill>
                <a:latin typeface="Gotham"/>
                <a:cs typeface="Gotham"/>
              </a:rPr>
              <a:t>7</a:t>
            </a:r>
            <a:endParaRPr sz="900">
              <a:latin typeface="Gotham"/>
              <a:cs typeface="Gotham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0" y="0"/>
            <a:ext cx="10058400" cy="77347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0"/>
            <a:ext cx="10058400" cy="737513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0" y="5425033"/>
            <a:ext cx="10058400" cy="234736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43414" y="299074"/>
            <a:ext cx="2012505" cy="82919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0" y="2006955"/>
            <a:ext cx="10058400" cy="5765800"/>
          </a:xfrm>
          <a:custGeom>
            <a:avLst/>
            <a:gdLst/>
            <a:ahLst/>
            <a:cxnLst/>
            <a:rect l="l" t="t" r="r" b="b"/>
            <a:pathLst>
              <a:path w="10058400" h="5765800">
                <a:moveTo>
                  <a:pt x="0" y="5765444"/>
                </a:moveTo>
                <a:lnTo>
                  <a:pt x="10058400" y="5765444"/>
                </a:lnTo>
                <a:lnTo>
                  <a:pt x="10058400" y="0"/>
                </a:lnTo>
                <a:lnTo>
                  <a:pt x="0" y="0"/>
                </a:lnTo>
                <a:lnTo>
                  <a:pt x="0" y="576544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0" y="6791083"/>
            <a:ext cx="6486639" cy="80601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 txBox="1"/>
          <p:nvPr/>
        </p:nvSpPr>
        <p:spPr>
          <a:xfrm>
            <a:off x="361900" y="6924902"/>
            <a:ext cx="3295700" cy="471283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lang="en-US" sz="2700" b="1" spc="15" smtClean="0">
                <a:solidFill>
                  <a:srgbClr val="FFFFFF"/>
                </a:solidFill>
                <a:latin typeface="Arial"/>
                <a:cs typeface="Arial"/>
              </a:rPr>
              <a:t>Northeast </a:t>
            </a:r>
            <a:r>
              <a:rPr lang="en-US" sz="2700" b="1" spc="15" dirty="0" smtClean="0">
                <a:solidFill>
                  <a:srgbClr val="FFFFFF"/>
                </a:solidFill>
                <a:latin typeface="Arial"/>
                <a:cs typeface="Arial"/>
              </a:rPr>
              <a:t>Region</a:t>
            </a:r>
            <a:r>
              <a:rPr lang="en-US" sz="2800" dirty="0" smtClean="0"/>
              <a:t> </a:t>
            </a:r>
            <a:endParaRPr lang="en-US" sz="2700" b="1" spc="15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02" name="Title 101"/>
          <p:cNvSpPr>
            <a:spLocks noGrp="1"/>
          </p:cNvSpPr>
          <p:nvPr>
            <p:ph type="title"/>
          </p:nvPr>
        </p:nvSpPr>
        <p:spPr>
          <a:xfrm>
            <a:off x="325551" y="460492"/>
            <a:ext cx="9407296" cy="377026"/>
          </a:xfrm>
        </p:spPr>
        <p:txBody>
          <a:bodyPr/>
          <a:lstStyle/>
          <a:p>
            <a:pPr algn="r"/>
            <a:r>
              <a:rPr lang="en-US" spc="-30" dirty="0" smtClean="0"/>
              <a:t>MONTHLY ACTIVITIES CALENDAR</a:t>
            </a:r>
            <a:endParaRPr lang="en-US" dirty="0"/>
          </a:p>
        </p:txBody>
      </p:sp>
      <p:pic>
        <p:nvPicPr>
          <p:cNvPr id="22" name="Picture 21" descr="logo MMMH ASES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909" y="6705600"/>
            <a:ext cx="2565091" cy="990600"/>
          </a:xfrm>
          <a:prstGeom prst="rect">
            <a:avLst/>
          </a:prstGeom>
        </p:spPr>
      </p:pic>
      <p:graphicFrame>
        <p:nvGraphicFramePr>
          <p:cNvPr id="29" name="object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2211817"/>
              </p:ext>
            </p:extLst>
          </p:nvPr>
        </p:nvGraphicFramePr>
        <p:xfrm>
          <a:off x="-6350" y="1828800"/>
          <a:ext cx="10058398" cy="435641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11350"/>
                <a:gridCol w="1295400"/>
                <a:gridCol w="1524000"/>
                <a:gridCol w="3657600"/>
                <a:gridCol w="1670048"/>
              </a:tblGrid>
              <a:tr h="381000">
                <a:tc>
                  <a:txBody>
                    <a:bodyPr/>
                    <a:lstStyle/>
                    <a:p>
                      <a:pPr marL="135255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lang="en-US" sz="1150" b="1" spc="15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NAME</a:t>
                      </a:r>
                      <a:r>
                        <a:rPr lang="en-US" sz="1150" b="1" spc="15" baseline="0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EVENT</a:t>
                      </a:r>
                      <a:endParaRPr sz="1150" dirty="0">
                        <a:latin typeface="Arial"/>
                        <a:cs typeface="Arial"/>
                      </a:endParaRPr>
                    </a:p>
                  </a:txBody>
                  <a:tcPr marL="0" marR="0" marT="48895" marB="0">
                    <a:solidFill>
                      <a:srgbClr val="F15D22"/>
                    </a:solidFill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lang="en-US" sz="1150" b="1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DAY</a:t>
                      </a:r>
                      <a:endParaRPr sz="1150" b="1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0" marR="0" marT="48895" marB="0">
                    <a:solidFill>
                      <a:srgbClr val="F15D22"/>
                    </a:solidFill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lang="en-US" sz="1150" b="1" spc="-55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TIME</a:t>
                      </a:r>
                      <a:endParaRPr sz="1150" dirty="0">
                        <a:latin typeface="Arial"/>
                        <a:cs typeface="Arial"/>
                      </a:endParaRPr>
                    </a:p>
                  </a:txBody>
                  <a:tcPr marL="0" marR="0" marT="48895" marB="0">
                    <a:solidFill>
                      <a:srgbClr val="F15D22"/>
                    </a:solidFill>
                  </a:tcPr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lang="en-US" sz="1150" b="1" spc="-25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VENUE</a:t>
                      </a:r>
                      <a:endParaRPr sz="1150" dirty="0">
                        <a:latin typeface="Arial"/>
                        <a:cs typeface="Arial"/>
                      </a:endParaRPr>
                    </a:p>
                  </a:txBody>
                  <a:tcPr marL="0" marR="0" marT="48895" marB="0"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15D22"/>
                    </a:solidFill>
                  </a:tcPr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lang="en-US" sz="1150" b="1" dirty="0" smtClean="0">
                          <a:latin typeface="Arial"/>
                          <a:cs typeface="Arial"/>
                        </a:rPr>
                        <a:t>DESCRIPTION</a:t>
                      </a:r>
                      <a:endParaRPr sz="1150" b="1" dirty="0">
                        <a:latin typeface="Arial"/>
                        <a:cs typeface="Arial"/>
                      </a:endParaRPr>
                    </a:p>
                  </a:txBody>
                  <a:tcPr marL="0" marR="0" marT="48895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15D22"/>
                    </a:solidFill>
                  </a:tcPr>
                </a:tc>
              </a:tr>
              <a:tr h="244195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Leptospirosis / Integrated Model</a:t>
                      </a:r>
                    </a:p>
                  </a:txBody>
                  <a:tcPr marL="9525" marR="9525" marT="9525" marB="0"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01/11/2018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09:15AM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N-50 Dra. Carmen López De la Cruz-Calle 4 L-1 Villas de Rio Grande Rio Grande, PR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lang="en-US" sz="800" dirty="0" smtClean="0">
                          <a:latin typeface="+mj-lt"/>
                          <a:cs typeface="Arial"/>
                        </a:rPr>
                        <a:t>Educational</a:t>
                      </a:r>
                      <a:r>
                        <a:rPr lang="en-US" sz="800" baseline="0" dirty="0" smtClean="0">
                          <a:latin typeface="+mj-lt"/>
                          <a:cs typeface="Arial"/>
                        </a:rPr>
                        <a:t> Activity</a:t>
                      </a:r>
                      <a:endParaRPr sz="800" dirty="0">
                        <a:latin typeface="+mj-lt"/>
                        <a:cs typeface="Arial"/>
                      </a:endParaRPr>
                    </a:p>
                  </a:txBody>
                  <a:tcPr marL="0" marR="0" marT="52704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673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Hand Wash/ Integrated Model</a:t>
                      </a:r>
                    </a:p>
                  </a:txBody>
                  <a:tcPr marL="9525" marR="9525" marT="9525" marB="0"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01/11/2018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09:30AM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N50 Hematology Oncology Institute-Fajardo-Ave. Osvaldo Molina # 149 Fajardo, PR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lang="en-US" sz="800" dirty="0" smtClean="0">
                          <a:latin typeface="+mj-lt"/>
                          <a:cs typeface="Arial"/>
                        </a:rPr>
                        <a:t>Educational</a:t>
                      </a:r>
                      <a:r>
                        <a:rPr lang="en-US" sz="800" baseline="0" dirty="0" smtClean="0">
                          <a:latin typeface="+mj-lt"/>
                          <a:cs typeface="Arial"/>
                        </a:rPr>
                        <a:t> Activity</a:t>
                      </a:r>
                      <a:endParaRPr lang="en-US" sz="800" dirty="0">
                        <a:latin typeface="+mj-lt"/>
                        <a:cs typeface="Arial"/>
                      </a:endParaRPr>
                    </a:p>
                  </a:txBody>
                  <a:tcPr marL="0" marR="0" marT="1778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754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Hand Wash/ Integrated Model</a:t>
                      </a:r>
                    </a:p>
                  </a:txBody>
                  <a:tcPr marL="9525" marR="9525" marT="9525" marB="0"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01/11/2018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10:00AM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Medicaid-Urb. Villas de Río Grande P1 Calle 8  Rio Grande, PR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lang="en-US" sz="800" dirty="0" smtClean="0">
                          <a:latin typeface="+mj-lt"/>
                          <a:cs typeface="Arial"/>
                        </a:rPr>
                        <a:t>Educational</a:t>
                      </a:r>
                      <a:r>
                        <a:rPr lang="en-US" sz="800" baseline="0" dirty="0" smtClean="0">
                          <a:latin typeface="+mj-lt"/>
                          <a:cs typeface="Arial"/>
                        </a:rPr>
                        <a:t> Activity</a:t>
                      </a:r>
                      <a:endParaRPr lang="en-US" sz="800" dirty="0">
                        <a:latin typeface="+mj-lt"/>
                        <a:cs typeface="Arial"/>
                      </a:endParaRPr>
                    </a:p>
                  </a:txBody>
                  <a:tcPr marL="0" marR="0" marT="2413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281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Hand Wash/ Integrated Model</a:t>
                      </a:r>
                    </a:p>
                  </a:txBody>
                  <a:tcPr marL="9525" marR="9525" marT="9525" marB="0"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01/11/2018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10:00AM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Medicaid-Calle Corchado Final Canóvanas, PR 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lang="en-US" sz="800" dirty="0" smtClean="0">
                          <a:latin typeface="+mj-lt"/>
                          <a:cs typeface="Arial"/>
                        </a:rPr>
                        <a:t>Educational</a:t>
                      </a:r>
                      <a:r>
                        <a:rPr lang="en-US" sz="800" baseline="0" dirty="0" smtClean="0">
                          <a:latin typeface="+mj-lt"/>
                          <a:cs typeface="Arial"/>
                        </a:rPr>
                        <a:t> Activity</a:t>
                      </a:r>
                      <a:endParaRPr lang="en-US" sz="800" dirty="0">
                        <a:latin typeface="+mj-lt"/>
                        <a:cs typeface="Arial"/>
                      </a:endParaRPr>
                    </a:p>
                  </a:txBody>
                  <a:tcPr marL="0" marR="0" marT="50165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802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Prevention of Suicide/ Integrated Model</a:t>
                      </a:r>
                      <a:b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</a:b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01/11/2018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10:00AM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Medicaid-Fajardo Market Square Al lado de Papa John's Fajardo Fajardo, PR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lang="en-US" sz="800" dirty="0" smtClean="0">
                          <a:latin typeface="+mj-lt"/>
                          <a:cs typeface="Arial"/>
                        </a:rPr>
                        <a:t>Educational</a:t>
                      </a:r>
                      <a:r>
                        <a:rPr lang="en-US" sz="800" baseline="0" dirty="0" smtClean="0">
                          <a:latin typeface="+mj-lt"/>
                          <a:cs typeface="Arial"/>
                        </a:rPr>
                        <a:t> Activity</a:t>
                      </a:r>
                      <a:endParaRPr lang="en-US" sz="800" dirty="0">
                        <a:latin typeface="+mj-lt"/>
                        <a:cs typeface="Arial"/>
                      </a:endParaRPr>
                    </a:p>
                  </a:txBody>
                  <a:tcPr marL="0" marR="0" marT="34925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Flu/ Integrated Model</a:t>
                      </a:r>
                    </a:p>
                  </a:txBody>
                  <a:tcPr marL="9525" marR="9525" marT="9525" marB="0"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01/11/2018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10:15AM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Medicaid-Urb. Villas de Río Grande P1 Calle 8  Rio Grande, PR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lang="en-US" sz="800" dirty="0" smtClean="0">
                          <a:latin typeface="+mj-lt"/>
                          <a:cs typeface="Arial"/>
                        </a:rPr>
                        <a:t>Educational</a:t>
                      </a:r>
                      <a:r>
                        <a:rPr lang="en-US" sz="800" baseline="0" dirty="0" smtClean="0">
                          <a:latin typeface="+mj-lt"/>
                          <a:cs typeface="Arial"/>
                        </a:rPr>
                        <a:t> Activity</a:t>
                      </a:r>
                      <a:endParaRPr lang="en-US" sz="800" dirty="0">
                        <a:latin typeface="+mj-lt"/>
                        <a:cs typeface="Arial"/>
                      </a:endParaRPr>
                    </a:p>
                  </a:txBody>
                  <a:tcPr marL="0" marR="0" marT="29209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363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Women and Diabetes/ Integrated Model</a:t>
                      </a:r>
                    </a:p>
                  </a:txBody>
                  <a:tcPr marL="9525" marR="9525" marT="9525" marB="0"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01/11/2018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10:30AM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Medicaid-Fajardo Market Square Al lado de Papa John's Fajardo Fajardo, PR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lang="en-US" sz="800" dirty="0" smtClean="0">
                          <a:latin typeface="+mj-lt"/>
                          <a:cs typeface="Arial"/>
                        </a:rPr>
                        <a:t>Educational</a:t>
                      </a:r>
                      <a:r>
                        <a:rPr lang="en-US" sz="800" baseline="0" dirty="0" smtClean="0">
                          <a:latin typeface="+mj-lt"/>
                          <a:cs typeface="Arial"/>
                        </a:rPr>
                        <a:t> Activity</a:t>
                      </a:r>
                      <a:endParaRPr lang="en-US" sz="800" dirty="0">
                        <a:latin typeface="+mj-lt"/>
                        <a:cs typeface="Arial"/>
                      </a:endParaRPr>
                    </a:p>
                  </a:txBody>
                  <a:tcPr marL="0" marR="0" marT="13335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053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Hand Wash/ Integrated Model</a:t>
                      </a:r>
                    </a:p>
                  </a:txBody>
                  <a:tcPr marL="9525" marR="9525" marT="9525" marB="0"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01/11/2018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11:00AM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Departamento de la Familia-Centro Industrial Las Flores  Carr. 3 Al lado Parque Ovidio De Jesús 1er piso Rio Grande, PR 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lang="en-US" sz="800" dirty="0" smtClean="0">
                          <a:latin typeface="+mj-lt"/>
                          <a:cs typeface="Arial"/>
                        </a:rPr>
                        <a:t>Educational</a:t>
                      </a:r>
                      <a:r>
                        <a:rPr lang="en-US" sz="800" baseline="0" dirty="0" smtClean="0">
                          <a:latin typeface="+mj-lt"/>
                          <a:cs typeface="Arial"/>
                        </a:rPr>
                        <a:t> Activity</a:t>
                      </a:r>
                      <a:endParaRPr lang="en-US" sz="800" dirty="0">
                        <a:latin typeface="+mj-lt"/>
                        <a:cs typeface="Arial"/>
                      </a:endParaRPr>
                    </a:p>
                  </a:txBody>
                  <a:tcPr marL="0" marR="0" marT="3683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731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Flu/ Integrated Model</a:t>
                      </a:r>
                    </a:p>
                  </a:txBody>
                  <a:tcPr marL="9525" marR="9525" marT="9525" marB="0"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01/11/2018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11:15AM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Departamento de la Familia-Centro Industrial Las Flores  Carr. 3 Al lado Parque Ovidio De Jesús 1er piso Rio Grande, PR 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lang="en-US" sz="800" dirty="0" smtClean="0">
                          <a:latin typeface="+mj-lt"/>
                          <a:cs typeface="Arial"/>
                        </a:rPr>
                        <a:t>Educational</a:t>
                      </a:r>
                      <a:r>
                        <a:rPr lang="en-US" sz="800" baseline="0" dirty="0" smtClean="0">
                          <a:latin typeface="+mj-lt"/>
                          <a:cs typeface="Arial"/>
                        </a:rPr>
                        <a:t> Activity</a:t>
                      </a:r>
                      <a:endParaRPr lang="en-US" sz="800" dirty="0">
                        <a:latin typeface="+mj-lt"/>
                        <a:cs typeface="Arial"/>
                      </a:endParaRPr>
                    </a:p>
                  </a:txBody>
                  <a:tcPr marL="0" marR="0" marT="2413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526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Women and Diabetes/ Integrated Model</a:t>
                      </a:r>
                    </a:p>
                  </a:txBody>
                  <a:tcPr marL="9525" marR="9525" marT="9525" marB="0"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01/15/2018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08:00AM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N20 NEOMED Center-Urb. Lago Alto Calle Carite #130  Trujillo Alto, PR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lang="en-US" sz="800" dirty="0" smtClean="0">
                          <a:latin typeface="+mj-lt"/>
                          <a:cs typeface="Arial"/>
                        </a:rPr>
                        <a:t>Educational</a:t>
                      </a:r>
                      <a:r>
                        <a:rPr lang="en-US" sz="800" baseline="0" dirty="0" smtClean="0">
                          <a:latin typeface="+mj-lt"/>
                          <a:cs typeface="Arial"/>
                        </a:rPr>
                        <a:t> Activity</a:t>
                      </a:r>
                      <a:endParaRPr lang="en-US" sz="800" dirty="0">
                        <a:latin typeface="+mj-lt"/>
                        <a:cs typeface="Arial"/>
                      </a:endParaRPr>
                    </a:p>
                  </a:txBody>
                  <a:tcPr marL="0" marR="0" marT="31115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217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Prevention of Suicide/ Integrated Model</a:t>
                      </a:r>
                      <a:b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</a:b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01/15/2018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08:20AM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N20 NEOMED Center-Urb. Lago Alto Calle Carite #130  Trujillo Alto, PR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lang="en-US" sz="800" dirty="0" smtClean="0">
                          <a:latin typeface="+mj-lt"/>
                          <a:cs typeface="Arial"/>
                        </a:rPr>
                        <a:t>Educational</a:t>
                      </a:r>
                      <a:r>
                        <a:rPr lang="en-US" sz="800" baseline="0" dirty="0" smtClean="0">
                          <a:latin typeface="+mj-lt"/>
                          <a:cs typeface="Arial"/>
                        </a:rPr>
                        <a:t> Activity</a:t>
                      </a:r>
                      <a:endParaRPr lang="en-US" sz="800" dirty="0">
                        <a:latin typeface="+mj-lt"/>
                        <a:cs typeface="Arial"/>
                      </a:endParaRPr>
                    </a:p>
                  </a:txBody>
                  <a:tcPr marL="0" marR="0" marT="57785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673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Leptospirosis / Integrated Model</a:t>
                      </a:r>
                    </a:p>
                  </a:txBody>
                  <a:tcPr marL="9525" marR="9525" marT="9525" marB="0"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01/15/2018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08:30AM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Hospital UPR Dr. Federico Trilla-Carretera 3 Km 8.3 Ave 65 Infanterria  Carolina, PR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lang="en-US" sz="800" dirty="0" smtClean="0">
                          <a:latin typeface="+mj-lt"/>
                          <a:cs typeface="Arial"/>
                        </a:rPr>
                        <a:t>Educational</a:t>
                      </a:r>
                      <a:r>
                        <a:rPr lang="en-US" sz="800" baseline="0" dirty="0" smtClean="0">
                          <a:latin typeface="+mj-lt"/>
                          <a:cs typeface="Arial"/>
                        </a:rPr>
                        <a:t> Activity</a:t>
                      </a:r>
                      <a:endParaRPr lang="en-US" sz="800" dirty="0">
                        <a:latin typeface="+mj-lt"/>
                        <a:cs typeface="Arial"/>
                      </a:endParaRPr>
                    </a:p>
                  </a:txBody>
                  <a:tcPr marL="0" marR="0" marT="4191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351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Women and Diabetes/ Integrated Model</a:t>
                      </a:r>
                    </a:p>
                  </a:txBody>
                  <a:tcPr marL="9525" marR="9525" marT="9525" marB="0"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01/15/2018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09:00AM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N01 Grupo Médico San Gerardo-</a:t>
                      </a:r>
                      <a:r>
                        <a:rPr 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Ave.Muñoz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Rivera #28 Trujillo Alto PR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lang="en-US" sz="800" dirty="0" smtClean="0">
                          <a:latin typeface="+mj-lt"/>
                          <a:cs typeface="Arial"/>
                        </a:rPr>
                        <a:t>Educational</a:t>
                      </a:r>
                      <a:r>
                        <a:rPr lang="en-US" sz="800" baseline="0" dirty="0" smtClean="0">
                          <a:latin typeface="+mj-lt"/>
                          <a:cs typeface="Arial"/>
                        </a:rPr>
                        <a:t> Activity</a:t>
                      </a:r>
                      <a:endParaRPr lang="en-US" sz="800" dirty="0">
                        <a:latin typeface="+mj-lt"/>
                        <a:cs typeface="Arial"/>
                      </a:endParaRPr>
                    </a:p>
                  </a:txBody>
                  <a:tcPr marL="0" marR="0" marT="29844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228600" y="6172200"/>
            <a:ext cx="9525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300" b="1" dirty="0" err="1" smtClean="0">
                <a:latin typeface="Arial"/>
                <a:cs typeface="Arial"/>
              </a:rPr>
              <a:t>Activities</a:t>
            </a:r>
            <a:r>
              <a:rPr lang="es-ES_tradnl" sz="1300" b="1" dirty="0" smtClean="0">
                <a:latin typeface="Arial"/>
                <a:cs typeface="Arial"/>
              </a:rPr>
              <a:t> </a:t>
            </a:r>
            <a:r>
              <a:rPr lang="es-ES_tradnl" sz="1300" b="1" dirty="0" err="1" smtClean="0">
                <a:latin typeface="Arial"/>
                <a:cs typeface="Arial"/>
              </a:rPr>
              <a:t>subject</a:t>
            </a:r>
            <a:r>
              <a:rPr lang="es-ES_tradnl" sz="1300" b="1" dirty="0" smtClean="0">
                <a:latin typeface="Arial"/>
                <a:cs typeface="Arial"/>
              </a:rPr>
              <a:t> to </a:t>
            </a:r>
            <a:r>
              <a:rPr lang="es-ES_tradnl" sz="1300" b="1" dirty="0" err="1" smtClean="0">
                <a:latin typeface="Arial"/>
                <a:cs typeface="Arial"/>
              </a:rPr>
              <a:t>change</a:t>
            </a:r>
            <a:r>
              <a:rPr lang="es-ES_tradnl" sz="1300" b="1" dirty="0" smtClean="0">
                <a:latin typeface="Arial"/>
                <a:cs typeface="Arial"/>
              </a:rPr>
              <a:t>. </a:t>
            </a:r>
            <a:r>
              <a:rPr lang="es-ES_tradnl" sz="1300" b="1" dirty="0" err="1" smtClean="0">
                <a:latin typeface="Arial"/>
                <a:cs typeface="Arial"/>
              </a:rPr>
              <a:t>Contact</a:t>
            </a:r>
            <a:r>
              <a:rPr lang="es-ES_tradnl" sz="1300" b="1" dirty="0" smtClean="0">
                <a:latin typeface="Arial"/>
                <a:cs typeface="Arial"/>
              </a:rPr>
              <a:t> </a:t>
            </a:r>
            <a:r>
              <a:rPr lang="es-PR" sz="1400" b="1" dirty="0" err="1" smtClean="0"/>
              <a:t>Enrollee</a:t>
            </a:r>
            <a:r>
              <a:rPr lang="es-PR" sz="1400" b="1" dirty="0" smtClean="0"/>
              <a:t> </a:t>
            </a:r>
            <a:r>
              <a:rPr lang="es-PR" sz="1400" b="1" dirty="0" err="1" smtClean="0"/>
              <a:t>Services</a:t>
            </a:r>
            <a:r>
              <a:rPr lang="es-PR" sz="1400" b="1" dirty="0" smtClean="0"/>
              <a:t> </a:t>
            </a:r>
            <a:r>
              <a:rPr lang="es-PR" sz="1400" b="1" dirty="0" err="1" smtClean="0"/>
              <a:t>for</a:t>
            </a:r>
            <a:r>
              <a:rPr lang="es-PR" sz="1400" b="1" dirty="0" smtClean="0"/>
              <a:t> </a:t>
            </a:r>
            <a:r>
              <a:rPr lang="es-PR" sz="1400" b="1" dirty="0" err="1" smtClean="0"/>
              <a:t>confirmation</a:t>
            </a:r>
            <a:endParaRPr lang="es-ES_tradnl" sz="1300" b="1" dirty="0">
              <a:latin typeface="Arial"/>
              <a:cs typeface="Arial"/>
            </a:endParaRPr>
          </a:p>
          <a:p>
            <a:r>
              <a:rPr lang="es-ES_tradnl" sz="1200" dirty="0">
                <a:latin typeface="Arial"/>
                <a:cs typeface="Arial"/>
              </a:rPr>
              <a:t>1-844-336-3331 </a:t>
            </a:r>
            <a:r>
              <a:rPr lang="es-ES_tradnl" sz="1200" dirty="0" smtClean="0">
                <a:latin typeface="Arial"/>
                <a:cs typeface="Arial"/>
              </a:rPr>
              <a:t>(</a:t>
            </a:r>
            <a:r>
              <a:rPr lang="es-ES_tradnl" sz="1200" dirty="0" err="1" smtClean="0">
                <a:latin typeface="Arial"/>
                <a:cs typeface="Arial"/>
              </a:rPr>
              <a:t>toll</a:t>
            </a:r>
            <a:r>
              <a:rPr lang="es-ES_tradnl" sz="1200" dirty="0" smtClean="0">
                <a:latin typeface="Arial"/>
                <a:cs typeface="Arial"/>
              </a:rPr>
              <a:t> free), 787</a:t>
            </a:r>
            <a:r>
              <a:rPr lang="es-ES_tradnl" sz="1200" dirty="0">
                <a:latin typeface="Arial"/>
                <a:cs typeface="Arial"/>
              </a:rPr>
              <a:t>-999-4411 TTY </a:t>
            </a:r>
            <a:r>
              <a:rPr lang="es-ES_tradnl" sz="1200" dirty="0" smtClean="0">
                <a:latin typeface="Arial"/>
                <a:cs typeface="Arial"/>
              </a:rPr>
              <a:t>(</a:t>
            </a:r>
            <a:r>
              <a:rPr lang="es-ES_tradnl" sz="1200" dirty="0" err="1" smtClean="0">
                <a:latin typeface="Arial"/>
                <a:cs typeface="Arial"/>
              </a:rPr>
              <a:t>hearing</a:t>
            </a:r>
            <a:r>
              <a:rPr lang="es-ES_tradnl" sz="1200" dirty="0" smtClean="0">
                <a:latin typeface="Arial"/>
                <a:cs typeface="Arial"/>
              </a:rPr>
              <a:t> </a:t>
            </a:r>
            <a:r>
              <a:rPr lang="es-ES_tradnl" sz="1200" dirty="0" err="1" smtClean="0">
                <a:latin typeface="Arial"/>
                <a:cs typeface="Arial"/>
              </a:rPr>
              <a:t>impaired</a:t>
            </a:r>
            <a:r>
              <a:rPr lang="es-ES_tradnl" sz="1200" dirty="0" smtClean="0">
                <a:latin typeface="Arial"/>
                <a:cs typeface="Arial"/>
              </a:rPr>
              <a:t>)</a:t>
            </a:r>
            <a:r>
              <a:rPr lang="es-ES_tradnl" sz="1200" dirty="0">
                <a:latin typeface="Arial"/>
                <a:cs typeface="Arial"/>
              </a:rPr>
              <a:t> </a:t>
            </a:r>
            <a:r>
              <a:rPr lang="es-ES_tradnl" sz="1200" dirty="0" smtClean="0">
                <a:latin typeface="Arial"/>
                <a:cs typeface="Arial"/>
              </a:rPr>
              <a:t>de </a:t>
            </a:r>
            <a:r>
              <a:rPr lang="es-ES_tradnl" sz="1200" dirty="0" err="1" smtClean="0">
                <a:latin typeface="Arial"/>
                <a:cs typeface="Arial"/>
              </a:rPr>
              <a:t>Monday</a:t>
            </a:r>
            <a:r>
              <a:rPr lang="es-ES_tradnl" sz="1200" dirty="0" smtClean="0">
                <a:latin typeface="Arial"/>
                <a:cs typeface="Arial"/>
              </a:rPr>
              <a:t> </a:t>
            </a:r>
            <a:r>
              <a:rPr lang="es-ES_tradnl" sz="1200" dirty="0" err="1" smtClean="0">
                <a:latin typeface="Arial"/>
                <a:cs typeface="Arial"/>
              </a:rPr>
              <a:t>through</a:t>
            </a:r>
            <a:r>
              <a:rPr lang="es-ES_tradnl" sz="1200" dirty="0" smtClean="0">
                <a:latin typeface="Arial"/>
                <a:cs typeface="Arial"/>
              </a:rPr>
              <a:t> Friday </a:t>
            </a:r>
            <a:r>
              <a:rPr lang="es-ES_tradnl" sz="1200" dirty="0">
                <a:latin typeface="Arial"/>
                <a:cs typeface="Arial"/>
              </a:rPr>
              <a:t>7:00 a.m. </a:t>
            </a:r>
            <a:r>
              <a:rPr lang="es-ES_tradnl" sz="1200" dirty="0" smtClean="0">
                <a:latin typeface="Arial"/>
                <a:cs typeface="Arial"/>
              </a:rPr>
              <a:t>to  </a:t>
            </a:r>
            <a:r>
              <a:rPr lang="es-ES_tradnl" sz="1200" dirty="0">
                <a:latin typeface="Arial"/>
                <a:cs typeface="Arial"/>
              </a:rPr>
              <a:t>7:00 p.m.</a:t>
            </a:r>
          </a:p>
          <a:p>
            <a:endParaRPr lang="en-US" sz="1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567543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1723872"/>
            <a:ext cx="10058400" cy="28321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35255">
              <a:lnSpc>
                <a:spcPct val="100000"/>
              </a:lnSpc>
              <a:spcBef>
                <a:spcPts val="185"/>
              </a:spcBef>
              <a:tabLst>
                <a:tab pos="1382395" algn="l"/>
                <a:tab pos="4844415" algn="l"/>
                <a:tab pos="6835775" algn="l"/>
              </a:tabLst>
            </a:pPr>
            <a:r>
              <a:rPr sz="1150" b="1" spc="15" dirty="0">
                <a:solidFill>
                  <a:srgbClr val="231F20"/>
                </a:solidFill>
                <a:latin typeface="Arial"/>
                <a:cs typeface="Arial"/>
              </a:rPr>
              <a:t>MUNICIPIO	</a:t>
            </a:r>
            <a:r>
              <a:rPr sz="1150" b="1" spc="-20" dirty="0">
                <a:solidFill>
                  <a:srgbClr val="231F20"/>
                </a:solidFill>
                <a:latin typeface="Arial"/>
                <a:cs typeface="Arial"/>
              </a:rPr>
              <a:t>NOMBRE </a:t>
            </a:r>
            <a:r>
              <a:rPr sz="1150" b="1" spc="-60" dirty="0">
                <a:solidFill>
                  <a:srgbClr val="231F20"/>
                </a:solidFill>
                <a:latin typeface="Arial"/>
                <a:cs typeface="Arial"/>
              </a:rPr>
              <a:t>DE </a:t>
            </a:r>
            <a:r>
              <a:rPr sz="1150" b="1" spc="-55" dirty="0">
                <a:solidFill>
                  <a:srgbClr val="231F20"/>
                </a:solidFill>
                <a:latin typeface="Arial"/>
                <a:cs typeface="Arial"/>
              </a:rPr>
              <a:t>LA </a:t>
            </a:r>
            <a:r>
              <a:rPr sz="1150" b="1" spc="-30" dirty="0">
                <a:solidFill>
                  <a:srgbClr val="231F20"/>
                </a:solidFill>
                <a:latin typeface="Arial"/>
                <a:cs typeface="Arial"/>
              </a:rPr>
              <a:t>CLINICA </a:t>
            </a:r>
            <a:r>
              <a:rPr sz="1150" b="1" spc="155" dirty="0">
                <a:solidFill>
                  <a:srgbClr val="231F20"/>
                </a:solidFill>
                <a:latin typeface="Arial"/>
                <a:cs typeface="Arial"/>
              </a:rPr>
              <a:t>/</a:t>
            </a:r>
            <a:r>
              <a:rPr sz="1150" b="1" spc="-1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50" b="1" spc="-20" dirty="0">
                <a:solidFill>
                  <a:srgbClr val="231F20"/>
                </a:solidFill>
                <a:latin typeface="Arial"/>
                <a:cs typeface="Arial"/>
              </a:rPr>
              <a:t>TIPO </a:t>
            </a:r>
            <a:r>
              <a:rPr sz="1150" b="1" spc="-60" dirty="0">
                <a:solidFill>
                  <a:srgbClr val="231F20"/>
                </a:solidFill>
                <a:latin typeface="Arial"/>
                <a:cs typeface="Arial"/>
              </a:rPr>
              <a:t>DE </a:t>
            </a:r>
            <a:r>
              <a:rPr sz="1150" b="1" spc="-35" dirty="0">
                <a:solidFill>
                  <a:srgbClr val="231F20"/>
                </a:solidFill>
                <a:latin typeface="Arial"/>
                <a:cs typeface="Arial"/>
              </a:rPr>
              <a:t>FACILIDAD	</a:t>
            </a:r>
            <a:r>
              <a:rPr sz="1150" b="1" spc="-55" dirty="0">
                <a:solidFill>
                  <a:srgbClr val="231F20"/>
                </a:solidFill>
                <a:latin typeface="Arial"/>
                <a:cs typeface="Arial"/>
              </a:rPr>
              <a:t>TELÉFONO	</a:t>
            </a:r>
            <a:r>
              <a:rPr sz="1150" b="1" spc="-25" dirty="0">
                <a:solidFill>
                  <a:srgbClr val="231F20"/>
                </a:solidFill>
                <a:latin typeface="Arial"/>
                <a:cs typeface="Arial"/>
              </a:rPr>
              <a:t>HORARIO</a:t>
            </a:r>
            <a:endParaRPr sz="115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265770" y="1711523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0"/>
                </a:moveTo>
                <a:lnTo>
                  <a:pt x="0" y="12349"/>
                </a:lnTo>
              </a:path>
            </a:pathLst>
          </a:custGeom>
          <a:ln w="11010">
            <a:solidFill>
              <a:srgbClr val="F15D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22259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F15D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268234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F15D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293212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F15D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316492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F15D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341451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F15D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374408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F15D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398538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F15D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422668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F15D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446798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F15D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469831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F15D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730192" y="1711523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0"/>
                </a:moveTo>
                <a:lnTo>
                  <a:pt x="0" y="12349"/>
                </a:lnTo>
              </a:path>
            </a:pathLst>
          </a:custGeom>
          <a:ln w="11010">
            <a:solidFill>
              <a:srgbClr val="F15D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721636" y="1711523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0"/>
                </a:moveTo>
                <a:lnTo>
                  <a:pt x="0" y="12349"/>
                </a:lnTo>
              </a:path>
            </a:pathLst>
          </a:custGeom>
          <a:ln w="11010">
            <a:solidFill>
              <a:srgbClr val="F15D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6791058"/>
            <a:ext cx="6486652" cy="8060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0" y="1952370"/>
            <a:ext cx="10058400" cy="5820410"/>
          </a:xfrm>
          <a:prstGeom prst="rect">
            <a:avLst/>
          </a:prstGeom>
        </p:spPr>
        <p:txBody>
          <a:bodyPr vert="horz" wrap="square" lIns="0" tIns="82550" rIns="0" bIns="0" rtlCol="0">
            <a:spAutoFit/>
          </a:bodyPr>
          <a:lstStyle/>
          <a:p>
            <a:pPr marL="137795">
              <a:lnSpc>
                <a:spcPct val="100000"/>
              </a:lnSpc>
              <a:spcBef>
                <a:spcPts val="650"/>
              </a:spcBef>
              <a:tabLst>
                <a:tab pos="1382395" algn="l"/>
                <a:tab pos="4848860" algn="l"/>
                <a:tab pos="6855459" algn="l"/>
              </a:tabLst>
            </a:pPr>
            <a:r>
              <a:rPr sz="900" b="1" spc="35" dirty="0">
                <a:solidFill>
                  <a:srgbClr val="231F20"/>
                </a:solidFill>
                <a:latin typeface="Arial"/>
                <a:cs typeface="Arial"/>
              </a:rPr>
              <a:t>Bayamon	</a:t>
            </a:r>
            <a:r>
              <a:rPr sz="900" b="1" spc="-20" dirty="0">
                <a:solidFill>
                  <a:srgbClr val="231F20"/>
                </a:solidFill>
                <a:latin typeface="Arial"/>
                <a:cs typeface="Arial"/>
              </a:rPr>
              <a:t>CENTRO </a:t>
            </a:r>
            <a:r>
              <a:rPr sz="900" b="1" spc="-25" dirty="0">
                <a:solidFill>
                  <a:srgbClr val="231F20"/>
                </a:solidFill>
                <a:latin typeface="Arial"/>
                <a:cs typeface="Arial"/>
              </a:rPr>
              <a:t>DE </a:t>
            </a:r>
            <a:r>
              <a:rPr sz="900" b="1" spc="-35" dirty="0">
                <a:solidFill>
                  <a:srgbClr val="231F20"/>
                </a:solidFill>
                <a:latin typeface="Arial"/>
                <a:cs typeface="Arial"/>
              </a:rPr>
              <a:t>SERVICIOS</a:t>
            </a:r>
            <a:r>
              <a:rPr sz="900" b="1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25" dirty="0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sz="9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20" dirty="0">
                <a:solidFill>
                  <a:srgbClr val="231F20"/>
                </a:solidFill>
                <a:latin typeface="Arial"/>
                <a:cs typeface="Arial"/>
              </a:rPr>
              <a:t>SALUD	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(787)</a:t>
            </a:r>
            <a:r>
              <a:rPr sz="9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520-8449	</a:t>
            </a:r>
            <a:r>
              <a:rPr sz="900" b="1" spc="-20" dirty="0">
                <a:solidFill>
                  <a:srgbClr val="231F20"/>
                </a:solidFill>
                <a:latin typeface="Arial"/>
                <a:cs typeface="Arial"/>
              </a:rPr>
              <a:t>L-V</a:t>
            </a:r>
            <a:r>
              <a:rPr sz="900" b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231F20"/>
                </a:solidFill>
                <a:latin typeface="Arial"/>
                <a:cs typeface="Arial"/>
              </a:rPr>
              <a:t>8:00</a:t>
            </a:r>
            <a:r>
              <a:rPr sz="900" b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30" dirty="0">
                <a:solidFill>
                  <a:srgbClr val="231F20"/>
                </a:solidFill>
                <a:latin typeface="Arial"/>
                <a:cs typeface="Arial"/>
              </a:rPr>
              <a:t>AM-</a:t>
            </a:r>
            <a:r>
              <a:rPr sz="900" b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231F20"/>
                </a:solidFill>
                <a:latin typeface="Arial"/>
                <a:cs typeface="Arial"/>
              </a:rPr>
              <a:t>4:00</a:t>
            </a:r>
            <a:r>
              <a:rPr sz="900" b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40" dirty="0">
                <a:solidFill>
                  <a:srgbClr val="231F20"/>
                </a:solidFill>
                <a:latin typeface="Arial"/>
                <a:cs typeface="Arial"/>
              </a:rPr>
              <a:t>PM</a:t>
            </a:r>
            <a:endParaRPr sz="900">
              <a:latin typeface="Arial"/>
              <a:cs typeface="Arial"/>
            </a:endParaRPr>
          </a:p>
          <a:p>
            <a:pPr marL="137795">
              <a:lnSpc>
                <a:spcPts val="990"/>
              </a:lnSpc>
              <a:spcBef>
                <a:spcPts val="715"/>
              </a:spcBef>
              <a:tabLst>
                <a:tab pos="1382395" algn="l"/>
                <a:tab pos="4848860" algn="l"/>
                <a:tab pos="6855459" algn="l"/>
              </a:tabLst>
            </a:pPr>
            <a:r>
              <a:rPr sz="1350" b="1" spc="52" baseline="6172" dirty="0">
                <a:solidFill>
                  <a:srgbClr val="231F20"/>
                </a:solidFill>
                <a:latin typeface="Arial"/>
                <a:cs typeface="Arial"/>
              </a:rPr>
              <a:t>Bayamon	</a:t>
            </a:r>
            <a:r>
              <a:rPr sz="1350" b="1" spc="-30" baseline="6172" dirty="0">
                <a:solidFill>
                  <a:srgbClr val="231F20"/>
                </a:solidFill>
                <a:latin typeface="Arial"/>
                <a:cs typeface="Arial"/>
              </a:rPr>
              <a:t>CENTRO </a:t>
            </a:r>
            <a:r>
              <a:rPr sz="1350" b="1" spc="-22" baseline="6172" dirty="0">
                <a:solidFill>
                  <a:srgbClr val="231F20"/>
                </a:solidFill>
                <a:latin typeface="Arial"/>
                <a:cs typeface="Arial"/>
              </a:rPr>
              <a:t>PEDIATRICO </a:t>
            </a:r>
            <a:r>
              <a:rPr sz="1350" b="1" spc="-37" baseline="6172" dirty="0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sz="1350" b="1" spc="-120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15" baseline="6172" dirty="0">
                <a:solidFill>
                  <a:srgbClr val="231F20"/>
                </a:solidFill>
                <a:latin typeface="Arial"/>
                <a:cs typeface="Arial"/>
              </a:rPr>
              <a:t>RIO</a:t>
            </a:r>
            <a:r>
              <a:rPr sz="1350" b="1" spc="-60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67" baseline="6172" dirty="0">
                <a:solidFill>
                  <a:srgbClr val="231F20"/>
                </a:solidFill>
                <a:latin typeface="Arial"/>
                <a:cs typeface="Arial"/>
              </a:rPr>
              <a:t>HONDO	</a:t>
            </a:r>
            <a:r>
              <a:rPr sz="1350" b="1" spc="15" baseline="6172" dirty="0">
                <a:solidFill>
                  <a:srgbClr val="231F20"/>
                </a:solidFill>
                <a:latin typeface="Arial"/>
                <a:cs typeface="Arial"/>
              </a:rPr>
              <a:t>(787)780-1908	</a:t>
            </a:r>
            <a:r>
              <a:rPr sz="900" b="1" spc="30" dirty="0">
                <a:solidFill>
                  <a:srgbClr val="231F20"/>
                </a:solidFill>
                <a:latin typeface="Arial"/>
                <a:cs typeface="Arial"/>
              </a:rPr>
              <a:t>Dr.</a:t>
            </a:r>
            <a:r>
              <a:rPr sz="900" b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65" dirty="0">
                <a:solidFill>
                  <a:srgbClr val="231F20"/>
                </a:solidFill>
                <a:latin typeface="Arial"/>
                <a:cs typeface="Arial"/>
              </a:rPr>
              <a:t>Martín</a:t>
            </a:r>
            <a:r>
              <a:rPr sz="900" b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45" dirty="0">
                <a:solidFill>
                  <a:srgbClr val="231F20"/>
                </a:solidFill>
                <a:latin typeface="Arial"/>
                <a:cs typeface="Arial"/>
              </a:rPr>
              <a:t>Martinó-</a:t>
            </a:r>
            <a:r>
              <a:rPr sz="900" b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5" dirty="0">
                <a:solidFill>
                  <a:srgbClr val="231F20"/>
                </a:solidFill>
                <a:latin typeface="Arial"/>
                <a:cs typeface="Arial"/>
              </a:rPr>
              <a:t>L,M,M-7:30AM-4:00PM</a:t>
            </a:r>
            <a:endParaRPr sz="900">
              <a:latin typeface="Arial"/>
              <a:cs typeface="Arial"/>
            </a:endParaRPr>
          </a:p>
          <a:p>
            <a:pPr marR="419734" algn="r">
              <a:lnSpc>
                <a:spcPts val="900"/>
              </a:lnSpc>
            </a:pPr>
            <a:r>
              <a:rPr sz="900" b="1" spc="-5" dirty="0">
                <a:solidFill>
                  <a:srgbClr val="231F20"/>
                </a:solidFill>
                <a:latin typeface="Arial"/>
                <a:cs typeface="Arial"/>
              </a:rPr>
              <a:t>V- 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8:00-12:00PM/Vacunación-L-V</a:t>
            </a:r>
            <a:r>
              <a:rPr sz="900" b="1" spc="-1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7:30AM-11:00AM</a:t>
            </a:r>
            <a:endParaRPr sz="900">
              <a:latin typeface="Arial"/>
              <a:cs typeface="Arial"/>
            </a:endParaRPr>
          </a:p>
          <a:p>
            <a:pPr marL="6855459">
              <a:lnSpc>
                <a:spcPts val="990"/>
              </a:lnSpc>
            </a:pPr>
            <a:r>
              <a:rPr sz="900" b="1" spc="30" dirty="0">
                <a:solidFill>
                  <a:srgbClr val="231F20"/>
                </a:solidFill>
                <a:latin typeface="Arial"/>
                <a:cs typeface="Arial"/>
              </a:rPr>
              <a:t>Dr.</a:t>
            </a:r>
            <a:r>
              <a:rPr sz="9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50" dirty="0">
                <a:solidFill>
                  <a:srgbClr val="231F20"/>
                </a:solidFill>
                <a:latin typeface="Arial"/>
                <a:cs typeface="Arial"/>
              </a:rPr>
              <a:t>José</a:t>
            </a:r>
            <a:r>
              <a:rPr sz="9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40" dirty="0">
                <a:solidFill>
                  <a:srgbClr val="231F20"/>
                </a:solidFill>
                <a:latin typeface="Arial"/>
                <a:cs typeface="Arial"/>
              </a:rPr>
              <a:t>Martinó(orden</a:t>
            </a:r>
            <a:r>
              <a:rPr sz="9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35" dirty="0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sz="9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20" dirty="0">
                <a:solidFill>
                  <a:srgbClr val="231F20"/>
                </a:solidFill>
                <a:latin typeface="Arial"/>
                <a:cs typeface="Arial"/>
              </a:rPr>
              <a:t>llegada)</a:t>
            </a:r>
            <a:r>
              <a:rPr sz="9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231F20"/>
                </a:solidFill>
                <a:latin typeface="Arial"/>
                <a:cs typeface="Arial"/>
              </a:rPr>
              <a:t>L-V-8:30AM-2:00PM</a:t>
            </a:r>
            <a:endParaRPr sz="900">
              <a:latin typeface="Arial"/>
              <a:cs typeface="Arial"/>
            </a:endParaRPr>
          </a:p>
          <a:p>
            <a:pPr marL="137795" marR="2037714">
              <a:lnSpc>
                <a:spcPct val="185000"/>
              </a:lnSpc>
              <a:tabLst>
                <a:tab pos="1382395" algn="l"/>
                <a:tab pos="4848860" algn="l"/>
                <a:tab pos="6855459" algn="l"/>
              </a:tabLst>
            </a:pPr>
            <a:r>
              <a:rPr sz="900" b="1" spc="35" dirty="0">
                <a:solidFill>
                  <a:srgbClr val="231F20"/>
                </a:solidFill>
                <a:latin typeface="Arial"/>
                <a:cs typeface="Arial"/>
              </a:rPr>
              <a:t>Bayamon	</a:t>
            </a:r>
            <a:r>
              <a:rPr sz="900" b="1" spc="-5" dirty="0">
                <a:solidFill>
                  <a:srgbClr val="231F20"/>
                </a:solidFill>
                <a:latin typeface="Arial"/>
                <a:cs typeface="Arial"/>
              </a:rPr>
              <a:t>CLINICA </a:t>
            </a:r>
            <a:r>
              <a:rPr sz="900" b="1" spc="-25" dirty="0">
                <a:solidFill>
                  <a:srgbClr val="231F20"/>
                </a:solidFill>
                <a:latin typeface="Arial"/>
                <a:cs typeface="Arial"/>
              </a:rPr>
              <a:t>DE 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VACUNACION </a:t>
            </a:r>
            <a:r>
              <a:rPr sz="900" b="1" spc="-20" dirty="0">
                <a:solidFill>
                  <a:srgbClr val="231F20"/>
                </a:solidFill>
                <a:latin typeface="Arial"/>
                <a:cs typeface="Arial"/>
              </a:rPr>
              <a:t>CDT</a:t>
            </a:r>
            <a:r>
              <a:rPr sz="900" b="1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10" dirty="0">
                <a:solidFill>
                  <a:srgbClr val="231F20"/>
                </a:solidFill>
                <a:latin typeface="Arial"/>
                <a:cs typeface="Arial"/>
              </a:rPr>
              <a:t>GMSP,</a:t>
            </a:r>
            <a:r>
              <a:rPr sz="9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25" dirty="0">
                <a:solidFill>
                  <a:srgbClr val="231F20"/>
                </a:solidFill>
                <a:latin typeface="Arial"/>
                <a:cs typeface="Arial"/>
              </a:rPr>
              <a:t>INC	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(787)</a:t>
            </a:r>
            <a:r>
              <a:rPr sz="9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625-6129	</a:t>
            </a:r>
            <a:r>
              <a:rPr sz="1350" b="1" spc="-30" baseline="-12345" dirty="0">
                <a:solidFill>
                  <a:srgbClr val="231F20"/>
                </a:solidFill>
                <a:latin typeface="Arial"/>
                <a:cs typeface="Arial"/>
              </a:rPr>
              <a:t>L-V </a:t>
            </a:r>
            <a:r>
              <a:rPr sz="1350" b="1" baseline="-12345" dirty="0">
                <a:solidFill>
                  <a:srgbClr val="231F20"/>
                </a:solidFill>
                <a:latin typeface="Arial"/>
                <a:cs typeface="Arial"/>
              </a:rPr>
              <a:t>7:00</a:t>
            </a:r>
            <a:r>
              <a:rPr sz="1350" b="1" spc="-150" baseline="-123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15" baseline="-12345" dirty="0">
                <a:solidFill>
                  <a:srgbClr val="231F20"/>
                </a:solidFill>
                <a:latin typeface="Arial"/>
                <a:cs typeface="Arial"/>
              </a:rPr>
              <a:t>AM-2:00</a:t>
            </a:r>
            <a:r>
              <a:rPr sz="1350" b="1" spc="-89" baseline="-123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60" baseline="-12345" dirty="0">
                <a:solidFill>
                  <a:srgbClr val="231F20"/>
                </a:solidFill>
                <a:latin typeface="Arial"/>
                <a:cs typeface="Arial"/>
              </a:rPr>
              <a:t>PM </a:t>
            </a:r>
            <a:r>
              <a:rPr sz="1350" b="1" baseline="-123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52" baseline="6172" dirty="0">
                <a:solidFill>
                  <a:srgbClr val="231F20"/>
                </a:solidFill>
                <a:latin typeface="Arial"/>
                <a:cs typeface="Arial"/>
              </a:rPr>
              <a:t>Bayamon	</a:t>
            </a:r>
            <a:r>
              <a:rPr sz="1350" b="1" spc="22" baseline="6172" dirty="0">
                <a:solidFill>
                  <a:srgbClr val="231F20"/>
                </a:solidFill>
                <a:latin typeface="Arial"/>
                <a:cs typeface="Arial"/>
              </a:rPr>
              <a:t>NEW VISION</a:t>
            </a:r>
            <a:r>
              <a:rPr sz="1350" b="1" spc="-120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-7" baseline="6172" dirty="0">
                <a:solidFill>
                  <a:srgbClr val="231F20"/>
                </a:solidFill>
                <a:latin typeface="Arial"/>
                <a:cs typeface="Arial"/>
              </a:rPr>
              <a:t>MEDICAL</a:t>
            </a:r>
            <a:r>
              <a:rPr sz="1350" b="1" spc="-60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-7" baseline="6172" dirty="0">
                <a:solidFill>
                  <a:srgbClr val="231F20"/>
                </a:solidFill>
                <a:latin typeface="Arial"/>
                <a:cs typeface="Arial"/>
              </a:rPr>
              <a:t>DIAGNOSTIC	</a:t>
            </a:r>
            <a:r>
              <a:rPr sz="1350" b="1" spc="15" baseline="6172" dirty="0">
                <a:solidFill>
                  <a:srgbClr val="231F20"/>
                </a:solidFill>
                <a:latin typeface="Arial"/>
                <a:cs typeface="Arial"/>
              </a:rPr>
              <a:t>(787)778-5311</a:t>
            </a:r>
            <a:r>
              <a:rPr sz="1350" b="1" spc="-60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82" baseline="6172" dirty="0">
                <a:solidFill>
                  <a:srgbClr val="231F20"/>
                </a:solidFill>
                <a:latin typeface="Arial"/>
                <a:cs typeface="Arial"/>
              </a:rPr>
              <a:t>ext</a:t>
            </a:r>
            <a:r>
              <a:rPr sz="1350" b="1" spc="-60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30" baseline="6172" dirty="0">
                <a:solidFill>
                  <a:srgbClr val="231F20"/>
                </a:solidFill>
                <a:latin typeface="Arial"/>
                <a:cs typeface="Arial"/>
              </a:rPr>
              <a:t>213	</a:t>
            </a:r>
            <a:r>
              <a:rPr sz="900" b="1" spc="-20" dirty="0">
                <a:solidFill>
                  <a:srgbClr val="231F20"/>
                </a:solidFill>
                <a:latin typeface="Arial"/>
                <a:cs typeface="Arial"/>
              </a:rPr>
              <a:t>L-V</a:t>
            </a:r>
            <a:r>
              <a:rPr sz="900" b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231F20"/>
                </a:solidFill>
                <a:latin typeface="Arial"/>
                <a:cs typeface="Arial"/>
              </a:rPr>
              <a:t>7:00</a:t>
            </a:r>
            <a:r>
              <a:rPr sz="900" b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30" dirty="0">
                <a:solidFill>
                  <a:srgbClr val="231F20"/>
                </a:solidFill>
                <a:latin typeface="Arial"/>
                <a:cs typeface="Arial"/>
              </a:rPr>
              <a:t>AM-</a:t>
            </a:r>
            <a:r>
              <a:rPr sz="900" b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231F20"/>
                </a:solidFill>
                <a:latin typeface="Arial"/>
                <a:cs typeface="Arial"/>
              </a:rPr>
              <a:t>3:00</a:t>
            </a:r>
            <a:r>
              <a:rPr sz="900" b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40" dirty="0">
                <a:solidFill>
                  <a:srgbClr val="231F20"/>
                </a:solidFill>
                <a:latin typeface="Arial"/>
                <a:cs typeface="Arial"/>
              </a:rPr>
              <a:t>PM</a:t>
            </a:r>
            <a:endParaRPr sz="900">
              <a:latin typeface="Arial"/>
              <a:cs typeface="Arial"/>
            </a:endParaRPr>
          </a:p>
          <a:p>
            <a:pPr marL="137795">
              <a:lnSpc>
                <a:spcPct val="100000"/>
              </a:lnSpc>
              <a:spcBef>
                <a:spcPts val="720"/>
              </a:spcBef>
              <a:tabLst>
                <a:tab pos="1382395" algn="l"/>
                <a:tab pos="4848860" algn="l"/>
                <a:tab pos="6855459" algn="l"/>
              </a:tabLst>
            </a:pPr>
            <a:r>
              <a:rPr sz="900" b="1" spc="15" dirty="0">
                <a:solidFill>
                  <a:srgbClr val="231F20"/>
                </a:solidFill>
                <a:latin typeface="Arial"/>
                <a:cs typeface="Arial"/>
              </a:rPr>
              <a:t>Canovanas	</a:t>
            </a:r>
            <a:r>
              <a:rPr sz="900" b="1" spc="5" dirty="0">
                <a:solidFill>
                  <a:srgbClr val="231F20"/>
                </a:solidFill>
                <a:latin typeface="Arial"/>
                <a:cs typeface="Arial"/>
              </a:rPr>
              <a:t>S.M.</a:t>
            </a:r>
            <a:r>
              <a:rPr sz="9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5" dirty="0">
                <a:solidFill>
                  <a:srgbClr val="231F20"/>
                </a:solidFill>
                <a:latin typeface="Arial"/>
                <a:cs typeface="Arial"/>
              </a:rPr>
              <a:t>MEDICAL</a:t>
            </a:r>
            <a:r>
              <a:rPr sz="9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60" dirty="0">
                <a:solidFill>
                  <a:srgbClr val="231F20"/>
                </a:solidFill>
                <a:latin typeface="Arial"/>
                <a:cs typeface="Arial"/>
              </a:rPr>
              <a:t>SERVICES	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(787) 876-5000 </a:t>
            </a:r>
            <a:r>
              <a:rPr sz="900" b="1" spc="135" dirty="0">
                <a:solidFill>
                  <a:srgbClr val="231F20"/>
                </a:solidFill>
                <a:latin typeface="Arial"/>
                <a:cs typeface="Arial"/>
              </a:rPr>
              <a:t>/</a:t>
            </a:r>
            <a:r>
              <a:rPr sz="900" b="1" spc="-11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(787)</a:t>
            </a:r>
            <a:r>
              <a:rPr sz="9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957-0740	</a:t>
            </a:r>
            <a:r>
              <a:rPr sz="900" b="1" spc="-20" dirty="0">
                <a:solidFill>
                  <a:srgbClr val="231F20"/>
                </a:solidFill>
                <a:latin typeface="Arial"/>
                <a:cs typeface="Arial"/>
              </a:rPr>
              <a:t>L-V</a:t>
            </a:r>
            <a:r>
              <a:rPr sz="900" b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231F20"/>
                </a:solidFill>
                <a:latin typeface="Arial"/>
                <a:cs typeface="Arial"/>
              </a:rPr>
              <a:t>7:00</a:t>
            </a:r>
            <a:r>
              <a:rPr sz="900" b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30" dirty="0">
                <a:solidFill>
                  <a:srgbClr val="231F20"/>
                </a:solidFill>
                <a:latin typeface="Arial"/>
                <a:cs typeface="Arial"/>
              </a:rPr>
              <a:t>AM-</a:t>
            </a:r>
            <a:r>
              <a:rPr sz="900" b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231F20"/>
                </a:solidFill>
                <a:latin typeface="Arial"/>
                <a:cs typeface="Arial"/>
              </a:rPr>
              <a:t>3:00</a:t>
            </a:r>
            <a:r>
              <a:rPr sz="900" b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40" dirty="0">
                <a:solidFill>
                  <a:srgbClr val="231F20"/>
                </a:solidFill>
                <a:latin typeface="Arial"/>
                <a:cs typeface="Arial"/>
              </a:rPr>
              <a:t>PM</a:t>
            </a:r>
            <a:endParaRPr sz="900">
              <a:latin typeface="Arial"/>
              <a:cs typeface="Arial"/>
            </a:endParaRPr>
          </a:p>
          <a:p>
            <a:pPr marL="137795">
              <a:lnSpc>
                <a:spcPts val="940"/>
              </a:lnSpc>
              <a:spcBef>
                <a:spcPts val="815"/>
              </a:spcBef>
              <a:tabLst>
                <a:tab pos="1382395" algn="l"/>
                <a:tab pos="4848860" algn="l"/>
                <a:tab pos="6855459" algn="l"/>
              </a:tabLst>
            </a:pPr>
            <a:r>
              <a:rPr sz="900" b="1" spc="15" dirty="0">
                <a:solidFill>
                  <a:srgbClr val="231F20"/>
                </a:solidFill>
                <a:latin typeface="Arial"/>
                <a:cs typeface="Arial"/>
              </a:rPr>
              <a:t>Canóvanas	</a:t>
            </a:r>
            <a:r>
              <a:rPr sz="900" b="1" spc="-20" dirty="0">
                <a:solidFill>
                  <a:srgbClr val="231F20"/>
                </a:solidFill>
                <a:latin typeface="Arial"/>
                <a:cs typeface="Arial"/>
              </a:rPr>
              <a:t>CENTRO </a:t>
            </a:r>
            <a:r>
              <a:rPr sz="900" b="1" dirty="0">
                <a:solidFill>
                  <a:srgbClr val="231F20"/>
                </a:solidFill>
                <a:latin typeface="Arial"/>
                <a:cs typeface="Arial"/>
              </a:rPr>
              <a:t>DIAGNOSTICO </a:t>
            </a:r>
            <a:r>
              <a:rPr sz="900" b="1" spc="-15" dirty="0">
                <a:solidFill>
                  <a:srgbClr val="231F20"/>
                </a:solidFill>
                <a:latin typeface="Arial"/>
                <a:cs typeface="Arial"/>
              </a:rPr>
              <a:t>Y </a:t>
            </a:r>
            <a:r>
              <a:rPr sz="900" b="1" dirty="0">
                <a:solidFill>
                  <a:srgbClr val="231F20"/>
                </a:solidFill>
                <a:latin typeface="Arial"/>
                <a:cs typeface="Arial"/>
              </a:rPr>
              <a:t>TRATAMIENTO</a:t>
            </a:r>
            <a:r>
              <a:rPr sz="900" b="1" spc="-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20" dirty="0">
                <a:solidFill>
                  <a:srgbClr val="231F20"/>
                </a:solidFill>
                <a:latin typeface="Arial"/>
                <a:cs typeface="Arial"/>
              </a:rPr>
              <a:t>(cdt</a:t>
            </a:r>
            <a:r>
              <a:rPr sz="9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5" dirty="0">
                <a:solidFill>
                  <a:srgbClr val="231F20"/>
                </a:solidFill>
                <a:latin typeface="Arial"/>
                <a:cs typeface="Arial"/>
              </a:rPr>
              <a:t>canovanas)	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(787)438-6593	</a:t>
            </a:r>
            <a:r>
              <a:rPr sz="1350" b="1" spc="-30" baseline="6172" dirty="0">
                <a:solidFill>
                  <a:srgbClr val="231F20"/>
                </a:solidFill>
                <a:latin typeface="Arial"/>
                <a:cs typeface="Arial"/>
              </a:rPr>
              <a:t>L-V </a:t>
            </a:r>
            <a:r>
              <a:rPr sz="1350" b="1" spc="22" baseline="6172" dirty="0">
                <a:solidFill>
                  <a:srgbClr val="231F20"/>
                </a:solidFill>
                <a:latin typeface="Arial"/>
                <a:cs typeface="Arial"/>
              </a:rPr>
              <a:t>7:00AM </a:t>
            </a:r>
            <a:r>
              <a:rPr sz="1350" b="1" spc="15" baseline="6172" dirty="0">
                <a:solidFill>
                  <a:srgbClr val="231F20"/>
                </a:solidFill>
                <a:latin typeface="Arial"/>
                <a:cs typeface="Arial"/>
              </a:rPr>
              <a:t>-2:30PM </a:t>
            </a:r>
            <a:r>
              <a:rPr sz="1350" b="1" spc="22" baseline="6172" dirty="0">
                <a:solidFill>
                  <a:srgbClr val="231F20"/>
                </a:solidFill>
                <a:latin typeface="Arial"/>
                <a:cs typeface="Arial"/>
              </a:rPr>
              <a:t>Persona</a:t>
            </a:r>
            <a:r>
              <a:rPr sz="1350" b="1" spc="67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22" baseline="6172" dirty="0">
                <a:solidFill>
                  <a:srgbClr val="231F20"/>
                </a:solidFill>
                <a:latin typeface="Arial"/>
                <a:cs typeface="Arial"/>
              </a:rPr>
              <a:t>contacto:</a:t>
            </a:r>
            <a:endParaRPr sz="1350" baseline="6172">
              <a:latin typeface="Arial"/>
              <a:cs typeface="Arial"/>
            </a:endParaRPr>
          </a:p>
          <a:p>
            <a:pPr marR="1490345" algn="r">
              <a:lnSpc>
                <a:spcPts val="940"/>
              </a:lnSpc>
            </a:pPr>
            <a:r>
              <a:rPr sz="900" b="1" dirty="0">
                <a:solidFill>
                  <a:srgbClr val="231F20"/>
                </a:solidFill>
                <a:latin typeface="Arial"/>
                <a:cs typeface="Arial"/>
              </a:rPr>
              <a:t>Sra.</a:t>
            </a:r>
            <a:r>
              <a:rPr sz="900" b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60" dirty="0">
                <a:solidFill>
                  <a:srgbClr val="231F20"/>
                </a:solidFill>
                <a:latin typeface="Arial"/>
                <a:cs typeface="Arial"/>
              </a:rPr>
              <a:t>María</a:t>
            </a:r>
            <a:r>
              <a:rPr sz="900" b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35" dirty="0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sz="900" b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5" dirty="0">
                <a:solidFill>
                  <a:srgbClr val="231F20"/>
                </a:solidFill>
                <a:latin typeface="Arial"/>
                <a:cs typeface="Arial"/>
              </a:rPr>
              <a:t>los</a:t>
            </a:r>
            <a:r>
              <a:rPr sz="900" b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5" dirty="0">
                <a:solidFill>
                  <a:srgbClr val="231F20"/>
                </a:solidFill>
                <a:latin typeface="Arial"/>
                <a:cs typeface="Arial"/>
              </a:rPr>
              <a:t>Angeles</a:t>
            </a:r>
            <a:r>
              <a:rPr sz="900" b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5" dirty="0">
                <a:solidFill>
                  <a:srgbClr val="231F20"/>
                </a:solidFill>
                <a:latin typeface="Arial"/>
                <a:cs typeface="Arial"/>
              </a:rPr>
              <a:t>Díaz</a:t>
            </a:r>
            <a:endParaRPr sz="900">
              <a:latin typeface="Arial"/>
              <a:cs typeface="Arial"/>
            </a:endParaRPr>
          </a:p>
          <a:p>
            <a:pPr marL="137795" marR="664845">
              <a:lnSpc>
                <a:spcPts val="1900"/>
              </a:lnSpc>
              <a:spcBef>
                <a:spcPts val="105"/>
              </a:spcBef>
              <a:tabLst>
                <a:tab pos="1382395" algn="l"/>
                <a:tab pos="4848860" algn="l"/>
                <a:tab pos="6855459" algn="l"/>
              </a:tabLst>
            </a:pPr>
            <a:r>
              <a:rPr sz="900" b="1" spc="20" dirty="0">
                <a:solidFill>
                  <a:srgbClr val="231F20"/>
                </a:solidFill>
                <a:latin typeface="Arial"/>
                <a:cs typeface="Arial"/>
              </a:rPr>
              <a:t>Carolina	</a:t>
            </a:r>
            <a:r>
              <a:rPr sz="900" b="1" spc="-5" dirty="0">
                <a:solidFill>
                  <a:srgbClr val="231F20"/>
                </a:solidFill>
                <a:latin typeface="Arial"/>
                <a:cs typeface="Arial"/>
              </a:rPr>
              <a:t>CAROLINA </a:t>
            </a:r>
            <a:r>
              <a:rPr sz="900" b="1" spc="-20" dirty="0">
                <a:solidFill>
                  <a:srgbClr val="231F20"/>
                </a:solidFill>
                <a:latin typeface="Arial"/>
                <a:cs typeface="Arial"/>
              </a:rPr>
              <a:t>PEDIATRIC </a:t>
            </a:r>
            <a:r>
              <a:rPr sz="900" b="1" spc="-40" dirty="0">
                <a:solidFill>
                  <a:srgbClr val="231F20"/>
                </a:solidFill>
                <a:latin typeface="Arial"/>
                <a:cs typeface="Arial"/>
              </a:rPr>
              <a:t>CENTER </a:t>
            </a:r>
            <a:r>
              <a:rPr sz="900" b="1" spc="25" dirty="0">
                <a:solidFill>
                  <a:srgbClr val="231F20"/>
                </a:solidFill>
                <a:latin typeface="Arial"/>
                <a:cs typeface="Arial"/>
              </a:rPr>
              <a:t>(dra. </a:t>
            </a:r>
            <a:r>
              <a:rPr sz="900" b="1" spc="5" dirty="0">
                <a:solidFill>
                  <a:srgbClr val="231F20"/>
                </a:solidFill>
                <a:latin typeface="Arial"/>
                <a:cs typeface="Arial"/>
              </a:rPr>
              <a:t>Luz</a:t>
            </a:r>
            <a:r>
              <a:rPr sz="900" b="1" spc="-1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50" dirty="0">
                <a:solidFill>
                  <a:srgbClr val="231F20"/>
                </a:solidFill>
                <a:latin typeface="Arial"/>
                <a:cs typeface="Arial"/>
              </a:rPr>
              <a:t>Mundo</a:t>
            </a:r>
            <a:r>
              <a:rPr sz="9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Rodriguez)	(787)</a:t>
            </a:r>
            <a:r>
              <a:rPr sz="9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776-1570	</a:t>
            </a:r>
            <a:r>
              <a:rPr sz="900" b="1" spc="-85" dirty="0">
                <a:solidFill>
                  <a:srgbClr val="231F20"/>
                </a:solidFill>
                <a:latin typeface="Arial"/>
                <a:cs typeface="Arial"/>
              </a:rPr>
              <a:t>L-J</a:t>
            </a:r>
            <a:r>
              <a:rPr sz="9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231F20"/>
                </a:solidFill>
                <a:latin typeface="Arial"/>
                <a:cs typeface="Arial"/>
              </a:rPr>
              <a:t>8:00</a:t>
            </a:r>
            <a:r>
              <a:rPr sz="9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55" dirty="0">
                <a:solidFill>
                  <a:srgbClr val="231F20"/>
                </a:solidFill>
                <a:latin typeface="Arial"/>
                <a:cs typeface="Arial"/>
              </a:rPr>
              <a:t>AM</a:t>
            </a:r>
            <a:r>
              <a:rPr sz="9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231F20"/>
                </a:solidFill>
                <a:latin typeface="Arial"/>
                <a:cs typeface="Arial"/>
              </a:rPr>
              <a:t>-</a:t>
            </a:r>
            <a:r>
              <a:rPr sz="9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231F20"/>
                </a:solidFill>
                <a:latin typeface="Arial"/>
                <a:cs typeface="Arial"/>
              </a:rPr>
              <a:t>4:00</a:t>
            </a:r>
            <a:r>
              <a:rPr sz="9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50" dirty="0">
                <a:solidFill>
                  <a:srgbClr val="231F20"/>
                </a:solidFill>
                <a:latin typeface="Arial"/>
                <a:cs typeface="Arial"/>
              </a:rPr>
              <a:t>PM</a:t>
            </a:r>
            <a:r>
              <a:rPr sz="9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40" dirty="0">
                <a:solidFill>
                  <a:srgbClr val="231F20"/>
                </a:solidFill>
                <a:latin typeface="Arial"/>
                <a:cs typeface="Arial"/>
              </a:rPr>
              <a:t>V-S</a:t>
            </a:r>
            <a:r>
              <a:rPr sz="9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231F20"/>
                </a:solidFill>
                <a:latin typeface="Arial"/>
                <a:cs typeface="Arial"/>
              </a:rPr>
              <a:t>8:00</a:t>
            </a:r>
            <a:r>
              <a:rPr sz="9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AM-12:00</a:t>
            </a:r>
            <a:r>
              <a:rPr sz="9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40" dirty="0">
                <a:solidFill>
                  <a:srgbClr val="231F20"/>
                </a:solidFill>
                <a:latin typeface="Arial"/>
                <a:cs typeface="Arial"/>
              </a:rPr>
              <a:t>PM </a:t>
            </a:r>
            <a:r>
              <a:rPr sz="900" b="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20" dirty="0">
                <a:solidFill>
                  <a:srgbClr val="231F20"/>
                </a:solidFill>
                <a:latin typeface="Arial"/>
                <a:cs typeface="Arial"/>
              </a:rPr>
              <a:t>Carolina	</a:t>
            </a:r>
            <a:r>
              <a:rPr sz="900" b="1" spc="-10" dirty="0">
                <a:solidFill>
                  <a:srgbClr val="231F20"/>
                </a:solidFill>
                <a:latin typeface="Arial"/>
                <a:cs typeface="Arial"/>
              </a:rPr>
              <a:t>GRUPO </a:t>
            </a:r>
            <a:r>
              <a:rPr sz="900" b="1" spc="-50" dirty="0">
                <a:solidFill>
                  <a:srgbClr val="231F20"/>
                </a:solidFill>
                <a:latin typeface="Arial"/>
                <a:cs typeface="Arial"/>
              </a:rPr>
              <a:t>EMPRESAS </a:t>
            </a:r>
            <a:r>
              <a:rPr sz="900" b="1" spc="-25" dirty="0">
                <a:solidFill>
                  <a:srgbClr val="231F20"/>
                </a:solidFill>
                <a:latin typeface="Arial"/>
                <a:cs typeface="Arial"/>
              </a:rPr>
              <a:t>DE </a:t>
            </a:r>
            <a:r>
              <a:rPr sz="900" b="1" spc="-20" dirty="0">
                <a:solidFill>
                  <a:srgbClr val="231F20"/>
                </a:solidFill>
                <a:latin typeface="Arial"/>
                <a:cs typeface="Arial"/>
              </a:rPr>
              <a:t>SALUD </a:t>
            </a:r>
            <a:r>
              <a:rPr sz="900" b="1" spc="-25" dirty="0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sz="900" b="1" spc="-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5" dirty="0">
                <a:solidFill>
                  <a:srgbClr val="231F20"/>
                </a:solidFill>
                <a:latin typeface="Arial"/>
                <a:cs typeface="Arial"/>
              </a:rPr>
              <a:t>SAN</a:t>
            </a:r>
            <a:r>
              <a:rPr sz="9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20" dirty="0">
                <a:solidFill>
                  <a:srgbClr val="231F20"/>
                </a:solidFill>
                <a:latin typeface="Arial"/>
                <a:cs typeface="Arial"/>
              </a:rPr>
              <a:t>JUAN	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(787)</a:t>
            </a:r>
            <a:r>
              <a:rPr sz="9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767-1365	</a:t>
            </a:r>
            <a:r>
              <a:rPr sz="1350" b="1" spc="-30" baseline="6172" dirty="0">
                <a:solidFill>
                  <a:srgbClr val="231F20"/>
                </a:solidFill>
                <a:latin typeface="Arial"/>
                <a:cs typeface="Arial"/>
              </a:rPr>
              <a:t>L-V</a:t>
            </a:r>
            <a:r>
              <a:rPr sz="1350" b="1" spc="-67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baseline="6172" dirty="0">
                <a:solidFill>
                  <a:srgbClr val="231F20"/>
                </a:solidFill>
                <a:latin typeface="Arial"/>
                <a:cs typeface="Arial"/>
              </a:rPr>
              <a:t>7:00</a:t>
            </a:r>
            <a:r>
              <a:rPr sz="1350" b="1" spc="-67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15" baseline="6172" dirty="0">
                <a:solidFill>
                  <a:srgbClr val="231F20"/>
                </a:solidFill>
                <a:latin typeface="Arial"/>
                <a:cs typeface="Arial"/>
              </a:rPr>
              <a:t>AM-3:00</a:t>
            </a:r>
            <a:r>
              <a:rPr sz="1350" b="1" spc="-67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75" baseline="6172" dirty="0">
                <a:solidFill>
                  <a:srgbClr val="231F20"/>
                </a:solidFill>
                <a:latin typeface="Arial"/>
                <a:cs typeface="Arial"/>
              </a:rPr>
              <a:t>PM</a:t>
            </a:r>
            <a:r>
              <a:rPr sz="1350" b="1" spc="-67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15" baseline="6172" dirty="0">
                <a:solidFill>
                  <a:srgbClr val="231F20"/>
                </a:solidFill>
                <a:latin typeface="Arial"/>
                <a:cs typeface="Arial"/>
              </a:rPr>
              <a:t>Sábado</a:t>
            </a:r>
            <a:r>
              <a:rPr sz="1350" b="1" spc="-67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baseline="6172" dirty="0">
                <a:solidFill>
                  <a:srgbClr val="231F20"/>
                </a:solidFill>
                <a:latin typeface="Arial"/>
                <a:cs typeface="Arial"/>
              </a:rPr>
              <a:t>9:00</a:t>
            </a:r>
            <a:r>
              <a:rPr sz="1350" b="1" spc="-67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15" baseline="6172" dirty="0">
                <a:solidFill>
                  <a:srgbClr val="231F20"/>
                </a:solidFill>
                <a:latin typeface="Arial"/>
                <a:cs typeface="Arial"/>
              </a:rPr>
              <a:t>AM-2:00</a:t>
            </a:r>
            <a:r>
              <a:rPr sz="1350" b="1" spc="-67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60" baseline="6172" dirty="0">
                <a:solidFill>
                  <a:srgbClr val="231F20"/>
                </a:solidFill>
                <a:latin typeface="Arial"/>
                <a:cs typeface="Arial"/>
              </a:rPr>
              <a:t>PM </a:t>
            </a:r>
            <a:r>
              <a:rPr sz="1350" b="1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20" dirty="0">
                <a:solidFill>
                  <a:srgbClr val="231F20"/>
                </a:solidFill>
                <a:latin typeface="Arial"/>
                <a:cs typeface="Arial"/>
              </a:rPr>
              <a:t>Carolina	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VACUNACION</a:t>
            </a:r>
            <a:r>
              <a:rPr sz="9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25" dirty="0">
                <a:solidFill>
                  <a:srgbClr val="231F20"/>
                </a:solidFill>
                <a:latin typeface="Arial"/>
                <a:cs typeface="Arial"/>
              </a:rPr>
              <a:t>AL</a:t>
            </a:r>
            <a:r>
              <a:rPr sz="9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20" dirty="0">
                <a:solidFill>
                  <a:srgbClr val="231F20"/>
                </a:solidFill>
                <a:latin typeface="Arial"/>
                <a:cs typeface="Arial"/>
              </a:rPr>
              <a:t>DIA	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(787)</a:t>
            </a:r>
            <a:r>
              <a:rPr sz="9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701-5860	</a:t>
            </a:r>
            <a:r>
              <a:rPr sz="1350" b="1" spc="-127" baseline="6172" dirty="0">
                <a:solidFill>
                  <a:srgbClr val="231F20"/>
                </a:solidFill>
                <a:latin typeface="Arial"/>
                <a:cs typeface="Arial"/>
              </a:rPr>
              <a:t>L-J</a:t>
            </a:r>
            <a:r>
              <a:rPr sz="1350" b="1" spc="-82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baseline="6172" dirty="0">
                <a:solidFill>
                  <a:srgbClr val="231F20"/>
                </a:solidFill>
                <a:latin typeface="Arial"/>
                <a:cs typeface="Arial"/>
              </a:rPr>
              <a:t>9:00</a:t>
            </a:r>
            <a:r>
              <a:rPr sz="1350" b="1" spc="-82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82" baseline="6172" dirty="0">
                <a:solidFill>
                  <a:srgbClr val="231F20"/>
                </a:solidFill>
                <a:latin typeface="Arial"/>
                <a:cs typeface="Arial"/>
              </a:rPr>
              <a:t>AM</a:t>
            </a:r>
            <a:r>
              <a:rPr sz="1350" b="1" spc="-82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baseline="6172" dirty="0">
                <a:solidFill>
                  <a:srgbClr val="231F20"/>
                </a:solidFill>
                <a:latin typeface="Arial"/>
                <a:cs typeface="Arial"/>
              </a:rPr>
              <a:t>-</a:t>
            </a:r>
            <a:r>
              <a:rPr sz="1350" b="1" spc="-82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baseline="6172" dirty="0">
                <a:solidFill>
                  <a:srgbClr val="231F20"/>
                </a:solidFill>
                <a:latin typeface="Arial"/>
                <a:cs typeface="Arial"/>
              </a:rPr>
              <a:t>2:00</a:t>
            </a:r>
            <a:r>
              <a:rPr sz="1350" b="1" spc="-82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60" baseline="6172" dirty="0">
                <a:solidFill>
                  <a:srgbClr val="231F20"/>
                </a:solidFill>
                <a:latin typeface="Arial"/>
                <a:cs typeface="Arial"/>
              </a:rPr>
              <a:t>PM</a:t>
            </a:r>
            <a:endParaRPr sz="1350" baseline="6172">
              <a:latin typeface="Arial"/>
              <a:cs typeface="Arial"/>
            </a:endParaRPr>
          </a:p>
          <a:p>
            <a:pPr marL="137795">
              <a:lnSpc>
                <a:spcPct val="100000"/>
              </a:lnSpc>
              <a:spcBef>
                <a:spcPts val="620"/>
              </a:spcBef>
              <a:tabLst>
                <a:tab pos="1382395" algn="l"/>
                <a:tab pos="4848860" algn="l"/>
                <a:tab pos="6855459" algn="l"/>
              </a:tabLst>
            </a:pPr>
            <a:r>
              <a:rPr sz="900" b="1" spc="20" dirty="0">
                <a:solidFill>
                  <a:srgbClr val="231F20"/>
                </a:solidFill>
                <a:latin typeface="Arial"/>
                <a:cs typeface="Arial"/>
              </a:rPr>
              <a:t>Carolina	</a:t>
            </a:r>
            <a:r>
              <a:rPr sz="900" b="1" spc="-15" dirty="0">
                <a:solidFill>
                  <a:srgbClr val="231F20"/>
                </a:solidFill>
                <a:latin typeface="Arial"/>
                <a:cs typeface="Arial"/>
              </a:rPr>
              <a:t>VICTOR </a:t>
            </a:r>
            <a:r>
              <a:rPr sz="900" b="1" spc="-50" dirty="0">
                <a:solidFill>
                  <a:srgbClr val="231F20"/>
                </a:solidFill>
                <a:latin typeface="Arial"/>
                <a:cs typeface="Arial"/>
              </a:rPr>
              <a:t>TORRES</a:t>
            </a:r>
            <a:r>
              <a:rPr sz="9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5" dirty="0">
                <a:solidFill>
                  <a:srgbClr val="231F20"/>
                </a:solidFill>
                <a:latin typeface="Arial"/>
                <a:cs typeface="Arial"/>
              </a:rPr>
              <a:t>SANTO</a:t>
            </a:r>
            <a:r>
              <a:rPr sz="9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40" dirty="0">
                <a:solidFill>
                  <a:srgbClr val="231F20"/>
                </a:solidFill>
                <a:latin typeface="Arial"/>
                <a:cs typeface="Arial"/>
              </a:rPr>
              <a:t>DOMINGO	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(787)</a:t>
            </a:r>
            <a:r>
              <a:rPr sz="9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757-5075	</a:t>
            </a:r>
            <a:r>
              <a:rPr sz="1350" b="1" spc="-30" baseline="6172" dirty="0">
                <a:solidFill>
                  <a:srgbClr val="231F20"/>
                </a:solidFill>
                <a:latin typeface="Arial"/>
                <a:cs typeface="Arial"/>
              </a:rPr>
              <a:t>L-V </a:t>
            </a:r>
            <a:r>
              <a:rPr sz="1350" b="1" baseline="6172" dirty="0">
                <a:solidFill>
                  <a:srgbClr val="231F20"/>
                </a:solidFill>
                <a:latin typeface="Arial"/>
                <a:cs typeface="Arial"/>
              </a:rPr>
              <a:t>8:00 </a:t>
            </a:r>
            <a:r>
              <a:rPr sz="1350" b="1" spc="15" baseline="6172" dirty="0">
                <a:solidFill>
                  <a:srgbClr val="231F20"/>
                </a:solidFill>
                <a:latin typeface="Arial"/>
                <a:cs typeface="Arial"/>
              </a:rPr>
              <a:t>AM-1:00</a:t>
            </a:r>
            <a:r>
              <a:rPr sz="1350" b="1" spc="-240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60" baseline="6172" dirty="0">
                <a:solidFill>
                  <a:srgbClr val="231F20"/>
                </a:solidFill>
                <a:latin typeface="Arial"/>
                <a:cs typeface="Arial"/>
              </a:rPr>
              <a:t>PM</a:t>
            </a:r>
            <a:endParaRPr sz="1350" baseline="6172">
              <a:latin typeface="Arial"/>
              <a:cs typeface="Arial"/>
            </a:endParaRPr>
          </a:p>
          <a:p>
            <a:pPr marL="137795" marR="494030">
              <a:lnSpc>
                <a:spcPct val="175900"/>
              </a:lnSpc>
              <a:tabLst>
                <a:tab pos="1382395" algn="l"/>
                <a:tab pos="4848860" algn="l"/>
                <a:tab pos="6855459" algn="l"/>
              </a:tabLst>
            </a:pP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Ceiba	</a:t>
            </a:r>
            <a:r>
              <a:rPr sz="900" b="1" spc="-20" dirty="0">
                <a:solidFill>
                  <a:srgbClr val="231F20"/>
                </a:solidFill>
                <a:latin typeface="Arial"/>
                <a:cs typeface="Arial"/>
              </a:rPr>
              <a:t>CENTRO </a:t>
            </a:r>
            <a:r>
              <a:rPr sz="900" b="1" spc="-5" dirty="0">
                <a:solidFill>
                  <a:srgbClr val="231F20"/>
                </a:solidFill>
                <a:latin typeface="Arial"/>
                <a:cs typeface="Arial"/>
              </a:rPr>
              <a:t>DR. </a:t>
            </a:r>
            <a:r>
              <a:rPr sz="900" b="1" spc="-20" dirty="0">
                <a:solidFill>
                  <a:srgbClr val="231F20"/>
                </a:solidFill>
                <a:latin typeface="Arial"/>
                <a:cs typeface="Arial"/>
              </a:rPr>
              <a:t>ANGEL</a:t>
            </a:r>
            <a:r>
              <a:rPr sz="900" b="1" spc="-85" dirty="0">
                <a:solidFill>
                  <a:srgbClr val="231F20"/>
                </a:solidFill>
                <a:latin typeface="Arial"/>
                <a:cs typeface="Arial"/>
              </a:rPr>
              <a:t> S</a:t>
            </a:r>
            <a:r>
              <a:rPr sz="9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20" dirty="0">
                <a:solidFill>
                  <a:srgbClr val="231F20"/>
                </a:solidFill>
                <a:latin typeface="Arial"/>
                <a:cs typeface="Arial"/>
              </a:rPr>
              <a:t>MUNTANER	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(787)</a:t>
            </a:r>
            <a:r>
              <a:rPr sz="9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885-4446	</a:t>
            </a:r>
            <a:r>
              <a:rPr sz="1350" b="1" spc="60" baseline="12345" dirty="0">
                <a:solidFill>
                  <a:srgbClr val="231F20"/>
                </a:solidFill>
                <a:latin typeface="Arial"/>
                <a:cs typeface="Arial"/>
              </a:rPr>
              <a:t>Martes- </a:t>
            </a:r>
            <a:r>
              <a:rPr sz="1350" b="1" baseline="12345" dirty="0">
                <a:solidFill>
                  <a:srgbClr val="231F20"/>
                </a:solidFill>
                <a:latin typeface="Arial"/>
                <a:cs typeface="Arial"/>
              </a:rPr>
              <a:t>1:00 </a:t>
            </a:r>
            <a:r>
              <a:rPr sz="1350" b="1" spc="37" baseline="12345" dirty="0">
                <a:solidFill>
                  <a:srgbClr val="231F20"/>
                </a:solidFill>
                <a:latin typeface="Arial"/>
                <a:cs typeface="Arial"/>
              </a:rPr>
              <a:t>PM-4:00PM/</a:t>
            </a:r>
            <a:r>
              <a:rPr sz="1350" b="1" spc="-277" baseline="123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-30" baseline="12345" dirty="0">
                <a:solidFill>
                  <a:srgbClr val="231F20"/>
                </a:solidFill>
                <a:latin typeface="Arial"/>
                <a:cs typeface="Arial"/>
              </a:rPr>
              <a:t>Jueves</a:t>
            </a:r>
            <a:r>
              <a:rPr sz="1350" b="1" spc="-75" baseline="123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15" baseline="12345" dirty="0">
                <a:solidFill>
                  <a:srgbClr val="231F20"/>
                </a:solidFill>
                <a:latin typeface="Arial"/>
                <a:cs typeface="Arial"/>
              </a:rPr>
              <a:t>7:00AM-4:00PM </a:t>
            </a:r>
            <a:r>
              <a:rPr sz="1350" b="1" spc="-7" baseline="123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25" dirty="0">
                <a:solidFill>
                  <a:srgbClr val="231F20"/>
                </a:solidFill>
                <a:latin typeface="Arial"/>
                <a:cs typeface="Arial"/>
              </a:rPr>
              <a:t>Culebra	</a:t>
            </a:r>
            <a:r>
              <a:rPr sz="900" b="1" spc="-80" dirty="0">
                <a:solidFill>
                  <a:srgbClr val="231F20"/>
                </a:solidFill>
                <a:latin typeface="Arial"/>
                <a:cs typeface="Arial"/>
              </a:rPr>
              <a:t>CSC</a:t>
            </a:r>
            <a:r>
              <a:rPr sz="900" b="1" spc="-40" dirty="0">
                <a:solidFill>
                  <a:srgbClr val="231F20"/>
                </a:solidFill>
                <a:latin typeface="Arial"/>
                <a:cs typeface="Arial"/>
              </a:rPr>
              <a:t> CULEBRA	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(787)</a:t>
            </a:r>
            <a:r>
              <a:rPr sz="9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742-0001	</a:t>
            </a:r>
            <a:r>
              <a:rPr sz="1350" b="1" spc="-30" baseline="12345" dirty="0">
                <a:solidFill>
                  <a:srgbClr val="231F20"/>
                </a:solidFill>
                <a:latin typeface="Arial"/>
                <a:cs typeface="Arial"/>
              </a:rPr>
              <a:t>L-V </a:t>
            </a:r>
            <a:r>
              <a:rPr sz="1350" b="1" baseline="12345" dirty="0">
                <a:solidFill>
                  <a:srgbClr val="231F20"/>
                </a:solidFill>
                <a:latin typeface="Arial"/>
                <a:cs typeface="Arial"/>
              </a:rPr>
              <a:t>7:00 </a:t>
            </a:r>
            <a:r>
              <a:rPr sz="1350" b="1" spc="15" baseline="12345" dirty="0">
                <a:solidFill>
                  <a:srgbClr val="231F20"/>
                </a:solidFill>
                <a:latin typeface="Arial"/>
                <a:cs typeface="Arial"/>
              </a:rPr>
              <a:t>AM-4:30</a:t>
            </a:r>
            <a:r>
              <a:rPr sz="1350" b="1" spc="-240" baseline="123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60" baseline="12345" dirty="0">
                <a:solidFill>
                  <a:srgbClr val="231F20"/>
                </a:solidFill>
                <a:latin typeface="Arial"/>
                <a:cs typeface="Arial"/>
              </a:rPr>
              <a:t>PM</a:t>
            </a:r>
            <a:endParaRPr sz="1350" baseline="12345">
              <a:latin typeface="Arial"/>
              <a:cs typeface="Arial"/>
            </a:endParaRPr>
          </a:p>
          <a:p>
            <a:pPr marL="137795">
              <a:lnSpc>
                <a:spcPts val="840"/>
              </a:lnSpc>
              <a:spcBef>
                <a:spcPts val="819"/>
              </a:spcBef>
              <a:tabLst>
                <a:tab pos="1382395" algn="l"/>
                <a:tab pos="4848860" algn="l"/>
                <a:tab pos="6855459" algn="l"/>
              </a:tabLst>
            </a:pPr>
            <a:r>
              <a:rPr sz="900" b="1" spc="20" dirty="0">
                <a:solidFill>
                  <a:srgbClr val="231F20"/>
                </a:solidFill>
                <a:latin typeface="Arial"/>
                <a:cs typeface="Arial"/>
              </a:rPr>
              <a:t>Cupey/Trujillo</a:t>
            </a:r>
            <a:r>
              <a:rPr sz="9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25" dirty="0">
                <a:solidFill>
                  <a:srgbClr val="231F20"/>
                </a:solidFill>
                <a:latin typeface="Arial"/>
                <a:cs typeface="Arial"/>
              </a:rPr>
              <a:t>Alto	</a:t>
            </a:r>
            <a:r>
              <a:rPr sz="900" b="1" spc="-10" dirty="0">
                <a:solidFill>
                  <a:srgbClr val="231F20"/>
                </a:solidFill>
                <a:latin typeface="Arial"/>
                <a:cs typeface="Arial"/>
              </a:rPr>
              <a:t>GRUPO 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MEDICO</a:t>
            </a:r>
            <a:r>
              <a:rPr sz="900" b="1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5" dirty="0">
                <a:solidFill>
                  <a:srgbClr val="231F20"/>
                </a:solidFill>
                <a:latin typeface="Arial"/>
                <a:cs typeface="Arial"/>
              </a:rPr>
              <a:t>SAN</a:t>
            </a:r>
            <a:r>
              <a:rPr sz="9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30" dirty="0">
                <a:solidFill>
                  <a:srgbClr val="231F20"/>
                </a:solidFill>
                <a:latin typeface="Arial"/>
                <a:cs typeface="Arial"/>
              </a:rPr>
              <a:t>GERARDO	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(787) 293-2959 </a:t>
            </a:r>
            <a:r>
              <a:rPr sz="900" b="1" spc="135" dirty="0">
                <a:solidFill>
                  <a:srgbClr val="231F20"/>
                </a:solidFill>
                <a:latin typeface="Arial"/>
                <a:cs typeface="Arial"/>
              </a:rPr>
              <a:t>/</a:t>
            </a:r>
            <a:r>
              <a:rPr sz="900" b="1" spc="-1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(787)</a:t>
            </a:r>
            <a:r>
              <a:rPr sz="9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292-1836	</a:t>
            </a:r>
            <a:r>
              <a:rPr sz="1350" b="1" spc="15" baseline="18518" dirty="0">
                <a:solidFill>
                  <a:srgbClr val="231F20"/>
                </a:solidFill>
                <a:latin typeface="Arial"/>
                <a:cs typeface="Arial"/>
              </a:rPr>
              <a:t>Lunes</a:t>
            </a:r>
            <a:r>
              <a:rPr sz="1350" b="1" spc="-75" baseline="18518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44" baseline="18518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1350" b="1" spc="-75" baseline="18518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75" baseline="18518" dirty="0">
                <a:solidFill>
                  <a:srgbClr val="231F20"/>
                </a:solidFill>
                <a:latin typeface="Arial"/>
                <a:cs typeface="Arial"/>
              </a:rPr>
              <a:t>Martes</a:t>
            </a:r>
            <a:r>
              <a:rPr sz="1350" b="1" spc="-75" baseline="18518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baseline="18518" dirty="0">
                <a:solidFill>
                  <a:srgbClr val="231F20"/>
                </a:solidFill>
                <a:latin typeface="Arial"/>
                <a:cs typeface="Arial"/>
              </a:rPr>
              <a:t>8:00</a:t>
            </a:r>
            <a:r>
              <a:rPr sz="1350" b="1" spc="-75" baseline="18518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15" baseline="18518" dirty="0">
                <a:solidFill>
                  <a:srgbClr val="231F20"/>
                </a:solidFill>
                <a:latin typeface="Arial"/>
                <a:cs typeface="Arial"/>
              </a:rPr>
              <a:t>AM-1:00</a:t>
            </a:r>
            <a:r>
              <a:rPr sz="1350" b="1" spc="-75" baseline="18518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75" baseline="18518" dirty="0">
                <a:solidFill>
                  <a:srgbClr val="231F20"/>
                </a:solidFill>
                <a:latin typeface="Arial"/>
                <a:cs typeface="Arial"/>
              </a:rPr>
              <a:t>PM</a:t>
            </a:r>
            <a:r>
              <a:rPr sz="1350" b="1" spc="-75" baseline="18518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30" baseline="18518" dirty="0">
                <a:solidFill>
                  <a:srgbClr val="231F20"/>
                </a:solidFill>
                <a:latin typeface="Arial"/>
                <a:cs typeface="Arial"/>
              </a:rPr>
              <a:t>(Cupey)/Miercoles</a:t>
            </a:r>
            <a:endParaRPr sz="1350" baseline="18518">
              <a:latin typeface="Arial"/>
              <a:cs typeface="Arial"/>
            </a:endParaRPr>
          </a:p>
          <a:p>
            <a:pPr marR="1006475" algn="r">
              <a:lnSpc>
                <a:spcPts val="840"/>
              </a:lnSpc>
            </a:pPr>
            <a:r>
              <a:rPr sz="900" b="1" spc="30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9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20" dirty="0">
                <a:solidFill>
                  <a:srgbClr val="231F20"/>
                </a:solidFill>
                <a:latin typeface="Arial"/>
                <a:cs typeface="Arial"/>
              </a:rPr>
              <a:t>Jueves</a:t>
            </a:r>
            <a:r>
              <a:rPr sz="9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231F20"/>
                </a:solidFill>
                <a:latin typeface="Arial"/>
                <a:cs typeface="Arial"/>
              </a:rPr>
              <a:t>8:00</a:t>
            </a:r>
            <a:r>
              <a:rPr sz="9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AM-1:00</a:t>
            </a:r>
            <a:r>
              <a:rPr sz="9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50" dirty="0">
                <a:solidFill>
                  <a:srgbClr val="231F20"/>
                </a:solidFill>
                <a:latin typeface="Arial"/>
                <a:cs typeface="Arial"/>
              </a:rPr>
              <a:t>PM</a:t>
            </a:r>
            <a:r>
              <a:rPr sz="9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5" dirty="0">
                <a:solidFill>
                  <a:srgbClr val="231F20"/>
                </a:solidFill>
                <a:latin typeface="Arial"/>
                <a:cs typeface="Arial"/>
              </a:rPr>
              <a:t>(Trujillo</a:t>
            </a:r>
            <a:r>
              <a:rPr sz="900" b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5" dirty="0">
                <a:solidFill>
                  <a:srgbClr val="231F20"/>
                </a:solidFill>
                <a:latin typeface="Arial"/>
                <a:cs typeface="Arial"/>
              </a:rPr>
              <a:t>Alto)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400">
              <a:latin typeface="Times New Roman"/>
              <a:cs typeface="Times New Roman"/>
            </a:endParaRPr>
          </a:p>
          <a:p>
            <a:pPr marR="325755" algn="r">
              <a:lnSpc>
                <a:spcPct val="100000"/>
              </a:lnSpc>
            </a:pPr>
            <a:r>
              <a:rPr sz="700" b="1" spc="-190" dirty="0">
                <a:solidFill>
                  <a:srgbClr val="231F20"/>
                </a:solidFill>
                <a:latin typeface="Arial"/>
                <a:cs typeface="Arial"/>
              </a:rPr>
              <a:t>¿Ayuda                            </a:t>
            </a:r>
            <a:r>
              <a:rPr sz="700" b="1" spc="-195" dirty="0">
                <a:solidFill>
                  <a:srgbClr val="231F20"/>
                </a:solidFill>
                <a:latin typeface="Arial"/>
                <a:cs typeface="Arial"/>
              </a:rPr>
              <a:t>con</a:t>
            </a:r>
            <a:r>
              <a:rPr sz="700" b="1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00" b="1" spc="-190" dirty="0">
                <a:solidFill>
                  <a:srgbClr val="231F20"/>
                </a:solidFill>
                <a:latin typeface="Arial"/>
                <a:cs typeface="Arial"/>
              </a:rPr>
              <a:t>su                            </a:t>
            </a:r>
            <a:r>
              <a:rPr sz="700" b="1" spc="-160" dirty="0">
                <a:solidFill>
                  <a:srgbClr val="231F20"/>
                </a:solidFill>
                <a:latin typeface="Arial"/>
                <a:cs typeface="Arial"/>
              </a:rPr>
              <a:t>Plan    </a:t>
            </a:r>
            <a:r>
              <a:rPr sz="700" b="1" spc="-180" dirty="0">
                <a:solidFill>
                  <a:srgbClr val="231F20"/>
                </a:solidFill>
                <a:latin typeface="Arial"/>
                <a:cs typeface="Arial"/>
              </a:rPr>
              <a:t>de         </a:t>
            </a:r>
            <a:r>
              <a:rPr sz="700" b="1" spc="-170" dirty="0">
                <a:solidFill>
                  <a:srgbClr val="231F20"/>
                </a:solidFill>
                <a:latin typeface="Arial"/>
                <a:cs typeface="Arial"/>
              </a:rPr>
              <a:t>Salud     </a:t>
            </a:r>
            <a:r>
              <a:rPr sz="700" b="1" spc="-145" dirty="0">
                <a:solidFill>
                  <a:srgbClr val="231F20"/>
                </a:solidFill>
                <a:latin typeface="Arial"/>
                <a:cs typeface="Arial"/>
              </a:rPr>
              <a:t>del </a:t>
            </a:r>
            <a:r>
              <a:rPr sz="700" b="1" spc="-1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00" b="1" spc="-180" dirty="0">
                <a:solidFill>
                  <a:srgbClr val="231F20"/>
                </a:solidFill>
                <a:latin typeface="Arial"/>
                <a:cs typeface="Arial"/>
              </a:rPr>
              <a:t>Gobierno?</a:t>
            </a:r>
            <a:endParaRPr sz="700">
              <a:latin typeface="Arial"/>
              <a:cs typeface="Arial"/>
            </a:endParaRPr>
          </a:p>
          <a:p>
            <a:pPr marL="374015">
              <a:lnSpc>
                <a:spcPts val="3010"/>
              </a:lnSpc>
              <a:spcBef>
                <a:spcPts val="395"/>
              </a:spcBef>
            </a:pPr>
            <a:r>
              <a:rPr sz="2700" b="1" spc="15" dirty="0">
                <a:solidFill>
                  <a:srgbClr val="FFFFFF"/>
                </a:solidFill>
                <a:latin typeface="Arial"/>
                <a:cs typeface="Arial"/>
              </a:rPr>
              <a:t>Región</a:t>
            </a:r>
            <a:r>
              <a:rPr sz="2700" b="1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00" b="1" spc="120" dirty="0">
                <a:solidFill>
                  <a:srgbClr val="FFFFFF"/>
                </a:solidFill>
                <a:latin typeface="Arial"/>
                <a:cs typeface="Arial"/>
              </a:rPr>
              <a:t>Noreste</a:t>
            </a:r>
            <a:endParaRPr sz="2700">
              <a:latin typeface="Arial"/>
              <a:cs typeface="Arial"/>
            </a:endParaRPr>
          </a:p>
          <a:p>
            <a:pPr marR="304800" algn="r">
              <a:lnSpc>
                <a:spcPts val="480"/>
              </a:lnSpc>
            </a:pPr>
            <a:r>
              <a:rPr sz="600" spc="20" dirty="0">
                <a:solidFill>
                  <a:srgbClr val="231F20"/>
                </a:solidFill>
                <a:latin typeface="Gotham-Book"/>
                <a:cs typeface="Gotham-Book"/>
              </a:rPr>
              <a:t>Línea </a:t>
            </a:r>
            <a:r>
              <a:rPr sz="600" spc="10" dirty="0">
                <a:solidFill>
                  <a:srgbClr val="231F20"/>
                </a:solidFill>
                <a:latin typeface="Gotham-Book"/>
                <a:cs typeface="Gotham-Book"/>
              </a:rPr>
              <a:t>libre </a:t>
            </a:r>
            <a:r>
              <a:rPr sz="600" spc="20" dirty="0">
                <a:solidFill>
                  <a:srgbClr val="231F20"/>
                </a:solidFill>
                <a:latin typeface="Gotham-Book"/>
                <a:cs typeface="Gotham-Book"/>
              </a:rPr>
              <a:t>de</a:t>
            </a:r>
            <a:r>
              <a:rPr sz="600" spc="-35" dirty="0">
                <a:solidFill>
                  <a:srgbClr val="231F20"/>
                </a:solidFill>
                <a:latin typeface="Gotham-Book"/>
                <a:cs typeface="Gotham-Book"/>
              </a:rPr>
              <a:t> </a:t>
            </a:r>
            <a:r>
              <a:rPr sz="600" spc="15" dirty="0">
                <a:solidFill>
                  <a:srgbClr val="231F20"/>
                </a:solidFill>
                <a:latin typeface="Gotham-Book"/>
                <a:cs typeface="Gotham-Book"/>
              </a:rPr>
              <a:t>cargos</a:t>
            </a:r>
            <a:endParaRPr sz="600">
              <a:latin typeface="Gotham-Book"/>
              <a:cs typeface="Gotham-Book"/>
            </a:endParaRPr>
          </a:p>
          <a:p>
            <a:pPr marR="252095" algn="r">
              <a:lnSpc>
                <a:spcPts val="1130"/>
              </a:lnSpc>
            </a:pPr>
            <a:r>
              <a:rPr sz="900" b="1" spc="-5" dirty="0">
                <a:solidFill>
                  <a:srgbClr val="231F20"/>
                </a:solidFill>
                <a:latin typeface="Gotham"/>
                <a:cs typeface="Gotham"/>
              </a:rPr>
              <a:t>1-800-981-</a:t>
            </a:r>
            <a:r>
              <a:rPr sz="900" b="1" spc="-15" dirty="0">
                <a:solidFill>
                  <a:srgbClr val="231F20"/>
                </a:solidFill>
                <a:latin typeface="Gotham"/>
                <a:cs typeface="Gotham"/>
              </a:rPr>
              <a:t>2</a:t>
            </a:r>
            <a:r>
              <a:rPr sz="900" b="1" spc="-25" dirty="0">
                <a:solidFill>
                  <a:srgbClr val="231F20"/>
                </a:solidFill>
                <a:latin typeface="Gotham"/>
                <a:cs typeface="Gotham"/>
              </a:rPr>
              <a:t>7</a:t>
            </a:r>
            <a:r>
              <a:rPr sz="900" b="1" spc="-30" dirty="0">
                <a:solidFill>
                  <a:srgbClr val="231F20"/>
                </a:solidFill>
                <a:latin typeface="Gotham"/>
                <a:cs typeface="Gotham"/>
              </a:rPr>
              <a:t>3</a:t>
            </a:r>
            <a:r>
              <a:rPr sz="900" b="1" spc="-5" dirty="0">
                <a:solidFill>
                  <a:srgbClr val="231F20"/>
                </a:solidFill>
                <a:latin typeface="Gotham"/>
                <a:cs typeface="Gotham"/>
              </a:rPr>
              <a:t>7</a:t>
            </a:r>
            <a:endParaRPr sz="900">
              <a:latin typeface="Gotham"/>
              <a:cs typeface="Gotham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0" y="0"/>
            <a:ext cx="10058400" cy="77347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0"/>
            <a:ext cx="10058400" cy="737513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0" y="5425033"/>
            <a:ext cx="10058400" cy="234736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43414" y="299074"/>
            <a:ext cx="2012505" cy="82919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0" y="2006955"/>
            <a:ext cx="10058400" cy="5765800"/>
          </a:xfrm>
          <a:custGeom>
            <a:avLst/>
            <a:gdLst/>
            <a:ahLst/>
            <a:cxnLst/>
            <a:rect l="l" t="t" r="r" b="b"/>
            <a:pathLst>
              <a:path w="10058400" h="5765800">
                <a:moveTo>
                  <a:pt x="0" y="5765444"/>
                </a:moveTo>
                <a:lnTo>
                  <a:pt x="10058400" y="5765444"/>
                </a:lnTo>
                <a:lnTo>
                  <a:pt x="10058400" y="0"/>
                </a:lnTo>
                <a:lnTo>
                  <a:pt x="0" y="0"/>
                </a:lnTo>
                <a:lnTo>
                  <a:pt x="0" y="576544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0" y="6791083"/>
            <a:ext cx="6486639" cy="80601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 txBox="1"/>
          <p:nvPr/>
        </p:nvSpPr>
        <p:spPr>
          <a:xfrm>
            <a:off x="361900" y="6924902"/>
            <a:ext cx="3295700" cy="471283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lang="en-US" sz="2700" b="1" spc="15" smtClean="0">
                <a:solidFill>
                  <a:srgbClr val="FFFFFF"/>
                </a:solidFill>
                <a:latin typeface="Arial"/>
                <a:cs typeface="Arial"/>
              </a:rPr>
              <a:t>Northeast </a:t>
            </a:r>
            <a:r>
              <a:rPr lang="en-US" sz="2700" b="1" spc="15" dirty="0" smtClean="0">
                <a:solidFill>
                  <a:srgbClr val="FFFFFF"/>
                </a:solidFill>
                <a:latin typeface="Arial"/>
                <a:cs typeface="Arial"/>
              </a:rPr>
              <a:t>Region</a:t>
            </a:r>
            <a:r>
              <a:rPr lang="en-US" sz="2800" dirty="0" smtClean="0"/>
              <a:t> </a:t>
            </a:r>
            <a:endParaRPr lang="en-US" sz="2700" b="1" spc="15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02" name="Title 101"/>
          <p:cNvSpPr>
            <a:spLocks noGrp="1"/>
          </p:cNvSpPr>
          <p:nvPr>
            <p:ph type="title"/>
          </p:nvPr>
        </p:nvSpPr>
        <p:spPr>
          <a:xfrm>
            <a:off x="325551" y="460492"/>
            <a:ext cx="9407296" cy="377026"/>
          </a:xfrm>
        </p:spPr>
        <p:txBody>
          <a:bodyPr/>
          <a:lstStyle/>
          <a:p>
            <a:pPr algn="r"/>
            <a:r>
              <a:rPr lang="en-US" spc="-30" dirty="0" smtClean="0"/>
              <a:t>MONTHLY ACTIVITIES CALENDAR</a:t>
            </a:r>
            <a:endParaRPr lang="en-US" dirty="0"/>
          </a:p>
        </p:txBody>
      </p:sp>
      <p:pic>
        <p:nvPicPr>
          <p:cNvPr id="22" name="Picture 21" descr="logo MMMH ASES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909" y="6705600"/>
            <a:ext cx="2565091" cy="990600"/>
          </a:xfrm>
          <a:prstGeom prst="rect">
            <a:avLst/>
          </a:prstGeom>
        </p:spPr>
      </p:pic>
      <p:graphicFrame>
        <p:nvGraphicFramePr>
          <p:cNvPr id="29" name="object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9657885"/>
              </p:ext>
            </p:extLst>
          </p:nvPr>
        </p:nvGraphicFramePr>
        <p:xfrm>
          <a:off x="-6350" y="1828800"/>
          <a:ext cx="10058398" cy="439776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11350"/>
                <a:gridCol w="1295400"/>
                <a:gridCol w="1524000"/>
                <a:gridCol w="3657600"/>
                <a:gridCol w="1670048"/>
              </a:tblGrid>
              <a:tr h="283082">
                <a:tc>
                  <a:txBody>
                    <a:bodyPr/>
                    <a:lstStyle/>
                    <a:p>
                      <a:pPr marL="135255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lang="en-US" sz="1150" b="1" spc="15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NAME</a:t>
                      </a:r>
                      <a:r>
                        <a:rPr lang="en-US" sz="1150" b="1" spc="15" baseline="0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EVENT</a:t>
                      </a:r>
                      <a:endParaRPr sz="1150" dirty="0">
                        <a:latin typeface="Arial"/>
                        <a:cs typeface="Arial"/>
                      </a:endParaRPr>
                    </a:p>
                  </a:txBody>
                  <a:tcPr marL="0" marR="0" marT="48895" marB="0">
                    <a:solidFill>
                      <a:srgbClr val="F15D22"/>
                    </a:solidFill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lang="en-US" sz="1150" b="1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DAY</a:t>
                      </a:r>
                      <a:endParaRPr sz="1150" b="1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0" marR="0" marT="48895" marB="0">
                    <a:solidFill>
                      <a:srgbClr val="F15D22"/>
                    </a:solidFill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lang="en-US" sz="1150" b="1" spc="-55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TIME</a:t>
                      </a:r>
                      <a:endParaRPr sz="1150" dirty="0">
                        <a:latin typeface="Arial"/>
                        <a:cs typeface="Arial"/>
                      </a:endParaRPr>
                    </a:p>
                  </a:txBody>
                  <a:tcPr marL="0" marR="0" marT="48895" marB="0">
                    <a:solidFill>
                      <a:srgbClr val="F15D22"/>
                    </a:solidFill>
                  </a:tcPr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lang="en-US" sz="1150" b="1" spc="-25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VENUE</a:t>
                      </a:r>
                      <a:endParaRPr sz="1150" dirty="0">
                        <a:latin typeface="Arial"/>
                        <a:cs typeface="Arial"/>
                      </a:endParaRPr>
                    </a:p>
                  </a:txBody>
                  <a:tcPr marL="0" marR="0" marT="48895" marB="0"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15D22"/>
                    </a:solidFill>
                  </a:tcPr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lang="en-US" sz="1150" b="1" dirty="0" smtClean="0">
                          <a:latin typeface="Arial"/>
                          <a:cs typeface="Arial"/>
                        </a:rPr>
                        <a:t>DESCRIPTION</a:t>
                      </a:r>
                      <a:endParaRPr sz="1150" b="1" dirty="0">
                        <a:latin typeface="Arial"/>
                        <a:cs typeface="Arial"/>
                      </a:endParaRPr>
                    </a:p>
                  </a:txBody>
                  <a:tcPr marL="0" marR="0" marT="48895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15D22"/>
                    </a:solidFill>
                  </a:tcPr>
                </a:tc>
              </a:tr>
              <a:tr h="244195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Food and Water Safety/ Integrated Model </a:t>
                      </a:r>
                      <a:b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</a:b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01/15/2018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09:20AM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N01 Grupo Médico San Gerardo-</a:t>
                      </a:r>
                      <a:r>
                        <a:rPr 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Ave.Muñoz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Rivera #28 Trujillo Alto PR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lang="en-US" sz="800" dirty="0" smtClean="0">
                          <a:latin typeface="+mj-lt"/>
                          <a:cs typeface="Arial"/>
                        </a:rPr>
                        <a:t>Educational</a:t>
                      </a:r>
                      <a:r>
                        <a:rPr lang="en-US" sz="800" baseline="0" dirty="0" smtClean="0">
                          <a:latin typeface="+mj-lt"/>
                          <a:cs typeface="Arial"/>
                        </a:rPr>
                        <a:t> Activity</a:t>
                      </a:r>
                      <a:endParaRPr sz="800" dirty="0">
                        <a:latin typeface="+mj-lt"/>
                        <a:cs typeface="Arial"/>
                      </a:endParaRPr>
                    </a:p>
                  </a:txBody>
                  <a:tcPr marL="0" marR="0" marT="52704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673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Leptospirosis / Integrated Model</a:t>
                      </a:r>
                    </a:p>
                  </a:txBody>
                  <a:tcPr marL="9525" marR="9525" marT="9525" marB="0"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01/15/2018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09:30AM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N23 Grupo Empresas de Salud-Carolina Shopping Court Suite 201  2do Nivel  Carolina, PR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lang="en-US" sz="800" dirty="0" smtClean="0">
                          <a:latin typeface="+mj-lt"/>
                          <a:cs typeface="Arial"/>
                        </a:rPr>
                        <a:t>Educational</a:t>
                      </a:r>
                      <a:r>
                        <a:rPr lang="en-US" sz="800" baseline="0" dirty="0" smtClean="0">
                          <a:latin typeface="+mj-lt"/>
                          <a:cs typeface="Arial"/>
                        </a:rPr>
                        <a:t> Activity</a:t>
                      </a:r>
                      <a:endParaRPr lang="en-US" sz="800" dirty="0">
                        <a:latin typeface="+mj-lt"/>
                        <a:cs typeface="Arial"/>
                      </a:endParaRPr>
                    </a:p>
                  </a:txBody>
                  <a:tcPr marL="0" marR="0" marT="1778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754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Leptospirosis / Integrated Model</a:t>
                      </a:r>
                    </a:p>
                  </a:txBody>
                  <a:tcPr marL="9525" marR="9525" marT="9525" marB="0"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01/15/2018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10:30AM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N36 Instituto Médico Familiar-Calle Ignacio Arzuaga # 105 Esquina San Rafael Carolina, PR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lang="en-US" sz="800" dirty="0" smtClean="0">
                          <a:latin typeface="+mj-lt"/>
                          <a:cs typeface="Arial"/>
                        </a:rPr>
                        <a:t>Educational</a:t>
                      </a:r>
                      <a:r>
                        <a:rPr lang="en-US" sz="800" baseline="0" dirty="0" smtClean="0">
                          <a:latin typeface="+mj-lt"/>
                          <a:cs typeface="Arial"/>
                        </a:rPr>
                        <a:t> Activity</a:t>
                      </a:r>
                      <a:endParaRPr lang="en-US" sz="800" dirty="0">
                        <a:latin typeface="+mj-lt"/>
                        <a:cs typeface="Arial"/>
                      </a:endParaRPr>
                    </a:p>
                  </a:txBody>
                  <a:tcPr marL="0" marR="0" marT="2413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281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Hand Wash/ Integrated Model</a:t>
                      </a:r>
                    </a:p>
                  </a:txBody>
                  <a:tcPr marL="9525" marR="9525" marT="9525" marB="0"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01/16/2018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08:00AM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Departamento de la Familia-Centro de Gubernamental Calle Victoria , esquina Dr. López  Fajardo, PR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lang="en-US" sz="800" dirty="0" smtClean="0">
                          <a:latin typeface="+mj-lt"/>
                          <a:cs typeface="Arial"/>
                        </a:rPr>
                        <a:t>Educational</a:t>
                      </a:r>
                      <a:r>
                        <a:rPr lang="en-US" sz="800" baseline="0" dirty="0" smtClean="0">
                          <a:latin typeface="+mj-lt"/>
                          <a:cs typeface="Arial"/>
                        </a:rPr>
                        <a:t> Activity</a:t>
                      </a:r>
                      <a:endParaRPr lang="en-US" sz="800" dirty="0">
                        <a:latin typeface="+mj-lt"/>
                        <a:cs typeface="Arial"/>
                      </a:endParaRPr>
                    </a:p>
                  </a:txBody>
                  <a:tcPr marL="0" marR="0" marT="50165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802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Women and Diabetes/ Integrated Model</a:t>
                      </a:r>
                    </a:p>
                  </a:txBody>
                  <a:tcPr marL="9525" marR="9525" marT="9525" marB="0"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01/16/2018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08:00AM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N25 CDT-Calle Corchado Final  Canóvanas, P.R.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lang="en-US" sz="800" dirty="0" smtClean="0">
                          <a:latin typeface="+mj-lt"/>
                          <a:cs typeface="Arial"/>
                        </a:rPr>
                        <a:t>Educational</a:t>
                      </a:r>
                      <a:r>
                        <a:rPr lang="en-US" sz="800" baseline="0" dirty="0" smtClean="0">
                          <a:latin typeface="+mj-lt"/>
                          <a:cs typeface="Arial"/>
                        </a:rPr>
                        <a:t> Activity</a:t>
                      </a:r>
                      <a:endParaRPr lang="en-US" sz="800" dirty="0">
                        <a:latin typeface="+mj-lt"/>
                        <a:cs typeface="Arial"/>
                      </a:endParaRPr>
                    </a:p>
                  </a:txBody>
                  <a:tcPr marL="0" marR="0" marT="34925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Take Control of Your Depression/ Integrated Model</a:t>
                      </a:r>
                      <a:b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</a:b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01/16/2018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08:00AM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N-44 Concilio de Salud Integral-Bo. Las Flores, Calle Pimentel #16 Rio Grande, PR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lang="en-US" sz="800" dirty="0" smtClean="0">
                          <a:latin typeface="+mj-lt"/>
                          <a:cs typeface="Arial"/>
                        </a:rPr>
                        <a:t>Educational</a:t>
                      </a:r>
                      <a:r>
                        <a:rPr lang="en-US" sz="800" baseline="0" dirty="0" smtClean="0">
                          <a:latin typeface="+mj-lt"/>
                          <a:cs typeface="Arial"/>
                        </a:rPr>
                        <a:t> Activity</a:t>
                      </a:r>
                      <a:endParaRPr lang="en-US" sz="800" dirty="0">
                        <a:latin typeface="+mj-lt"/>
                        <a:cs typeface="Arial"/>
                      </a:endParaRPr>
                    </a:p>
                  </a:txBody>
                  <a:tcPr marL="0" marR="0" marT="29209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363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Prevention of Suicide/ Integrated Model</a:t>
                      </a:r>
                      <a:b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</a:b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01/16/2018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08:20AM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Departamento de la Familia-Centro de Gubernamental Calle Victoria , esquina Dr. López  Fajardo, PR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lang="en-US" sz="800" dirty="0" smtClean="0">
                          <a:latin typeface="+mj-lt"/>
                          <a:cs typeface="Arial"/>
                        </a:rPr>
                        <a:t>Educational</a:t>
                      </a:r>
                      <a:r>
                        <a:rPr lang="en-US" sz="800" baseline="0" dirty="0" smtClean="0">
                          <a:latin typeface="+mj-lt"/>
                          <a:cs typeface="Arial"/>
                        </a:rPr>
                        <a:t> Activity</a:t>
                      </a:r>
                      <a:endParaRPr lang="en-US" sz="800" dirty="0">
                        <a:latin typeface="+mj-lt"/>
                        <a:cs typeface="Arial"/>
                      </a:endParaRPr>
                    </a:p>
                  </a:txBody>
                  <a:tcPr marL="0" marR="0" marT="13335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053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Food and Water Safety/ Integrated Model </a:t>
                      </a:r>
                      <a:b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</a:b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01/16/2018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08:20AM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N25 CDT-Calle Corchado Final  Canóvanas, P.R.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lang="en-US" sz="800" dirty="0" smtClean="0">
                          <a:latin typeface="+mj-lt"/>
                          <a:cs typeface="Arial"/>
                        </a:rPr>
                        <a:t>Educational</a:t>
                      </a:r>
                      <a:r>
                        <a:rPr lang="en-US" sz="800" baseline="0" dirty="0" smtClean="0">
                          <a:latin typeface="+mj-lt"/>
                          <a:cs typeface="Arial"/>
                        </a:rPr>
                        <a:t> Activity</a:t>
                      </a:r>
                      <a:endParaRPr lang="en-US" sz="800" dirty="0">
                        <a:latin typeface="+mj-lt"/>
                        <a:cs typeface="Arial"/>
                      </a:endParaRPr>
                    </a:p>
                  </a:txBody>
                  <a:tcPr marL="0" marR="0" marT="3683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731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Leptospirosis / Integrated Model</a:t>
                      </a:r>
                    </a:p>
                  </a:txBody>
                  <a:tcPr marL="9525" marR="9525" marT="9525" marB="0"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01/16/2018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08:30AM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Hospital UPR Dr. Federico Trilla-Carretera 3 Km 8.3 Ave 65 Infanterria  Carolina, PR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lang="en-US" sz="800" dirty="0" smtClean="0">
                          <a:latin typeface="+mj-lt"/>
                          <a:cs typeface="Arial"/>
                        </a:rPr>
                        <a:t>Educational</a:t>
                      </a:r>
                      <a:r>
                        <a:rPr lang="en-US" sz="800" baseline="0" dirty="0" smtClean="0">
                          <a:latin typeface="+mj-lt"/>
                          <a:cs typeface="Arial"/>
                        </a:rPr>
                        <a:t> Activity</a:t>
                      </a:r>
                      <a:endParaRPr lang="en-US" sz="800" dirty="0">
                        <a:latin typeface="+mj-lt"/>
                        <a:cs typeface="Arial"/>
                      </a:endParaRPr>
                    </a:p>
                  </a:txBody>
                  <a:tcPr marL="0" marR="0" marT="2413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526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Hand Wash/ Integrated Model</a:t>
                      </a:r>
                    </a:p>
                  </a:txBody>
                  <a:tcPr marL="9525" marR="9525" marT="9525" marB="0"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01/16/2018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09:00AM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N50 Dr. José Cintrón-Caribbean Medical Center Ofi. 102 Calle Muñoz Rivera Esq. General Valero 311  Fajardo, P.R.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lang="en-US" sz="800" dirty="0" smtClean="0">
                          <a:latin typeface="+mj-lt"/>
                          <a:cs typeface="Arial"/>
                        </a:rPr>
                        <a:t>Educational</a:t>
                      </a:r>
                      <a:r>
                        <a:rPr lang="en-US" sz="800" baseline="0" dirty="0" smtClean="0">
                          <a:latin typeface="+mj-lt"/>
                          <a:cs typeface="Arial"/>
                        </a:rPr>
                        <a:t> Activity</a:t>
                      </a:r>
                      <a:endParaRPr lang="en-US" sz="800" dirty="0">
                        <a:latin typeface="+mj-lt"/>
                        <a:cs typeface="Arial"/>
                      </a:endParaRPr>
                    </a:p>
                  </a:txBody>
                  <a:tcPr marL="0" marR="0" marT="31115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217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Hand Wash/ Integrated Model</a:t>
                      </a:r>
                    </a:p>
                  </a:txBody>
                  <a:tcPr marL="9525" marR="9525" marT="9525" marB="0"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01/16/2018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09:00AM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Medicaid-Calle Corchado Final Canóvanas, PR 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lang="en-US" sz="800" dirty="0" smtClean="0">
                          <a:latin typeface="+mj-lt"/>
                          <a:cs typeface="Arial"/>
                        </a:rPr>
                        <a:t>Educational</a:t>
                      </a:r>
                      <a:r>
                        <a:rPr lang="en-US" sz="800" baseline="0" dirty="0" smtClean="0">
                          <a:latin typeface="+mj-lt"/>
                          <a:cs typeface="Arial"/>
                        </a:rPr>
                        <a:t> Activity</a:t>
                      </a:r>
                      <a:endParaRPr lang="en-US" sz="800" dirty="0">
                        <a:latin typeface="+mj-lt"/>
                        <a:cs typeface="Arial"/>
                      </a:endParaRPr>
                    </a:p>
                  </a:txBody>
                  <a:tcPr marL="0" marR="0" marT="57785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673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Take Control of Your Depression/ Integrated Model</a:t>
                      </a:r>
                      <a:b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</a:b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01/16/2018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09:00AM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N-11 Dr. José Peña Figueroa-Centro Clínico del Yunque Calle 4 K-2 Villas del Rio Grande  Rio Grande, PR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lang="en-US" sz="800" dirty="0" smtClean="0">
                          <a:latin typeface="+mj-lt"/>
                          <a:cs typeface="Arial"/>
                        </a:rPr>
                        <a:t>Educational</a:t>
                      </a:r>
                      <a:r>
                        <a:rPr lang="en-US" sz="800" baseline="0" dirty="0" smtClean="0">
                          <a:latin typeface="+mj-lt"/>
                          <a:cs typeface="Arial"/>
                        </a:rPr>
                        <a:t> Activity</a:t>
                      </a:r>
                      <a:endParaRPr lang="en-US" sz="800" dirty="0">
                        <a:latin typeface="+mj-lt"/>
                        <a:cs typeface="Arial"/>
                      </a:endParaRPr>
                    </a:p>
                  </a:txBody>
                  <a:tcPr marL="0" marR="0" marT="4191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351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Leptospirosis / Integrated Model</a:t>
                      </a:r>
                    </a:p>
                  </a:txBody>
                  <a:tcPr marL="9525" marR="9525" marT="9525" marB="0"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01/16/2018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09:15AM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Hospital UPR Dr. Federico </a:t>
                      </a:r>
                      <a:r>
                        <a:rPr 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Trilla-Carretera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3 Km 8.3 Ave 65 </a:t>
                      </a:r>
                      <a:r>
                        <a:rPr 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Infanterria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Carolina, PR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lang="en-US" sz="800" dirty="0" smtClean="0">
                          <a:latin typeface="+mj-lt"/>
                          <a:cs typeface="Arial"/>
                        </a:rPr>
                        <a:t>Educational</a:t>
                      </a:r>
                      <a:r>
                        <a:rPr lang="en-US" sz="800" baseline="0" dirty="0" smtClean="0">
                          <a:latin typeface="+mj-lt"/>
                          <a:cs typeface="Arial"/>
                        </a:rPr>
                        <a:t> Activity</a:t>
                      </a:r>
                      <a:endParaRPr lang="en-US" sz="800" dirty="0">
                        <a:latin typeface="+mj-lt"/>
                        <a:cs typeface="Arial"/>
                      </a:endParaRPr>
                    </a:p>
                  </a:txBody>
                  <a:tcPr marL="0" marR="0" marT="29844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228600" y="6172200"/>
            <a:ext cx="9525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300" b="1" dirty="0" err="1" smtClean="0">
                <a:latin typeface="Arial"/>
                <a:cs typeface="Arial"/>
              </a:rPr>
              <a:t>Activities</a:t>
            </a:r>
            <a:r>
              <a:rPr lang="es-ES_tradnl" sz="1300" b="1" dirty="0" smtClean="0">
                <a:latin typeface="Arial"/>
                <a:cs typeface="Arial"/>
              </a:rPr>
              <a:t> </a:t>
            </a:r>
            <a:r>
              <a:rPr lang="es-ES_tradnl" sz="1300" b="1" dirty="0" err="1" smtClean="0">
                <a:latin typeface="Arial"/>
                <a:cs typeface="Arial"/>
              </a:rPr>
              <a:t>subject</a:t>
            </a:r>
            <a:r>
              <a:rPr lang="es-ES_tradnl" sz="1300" b="1" dirty="0" smtClean="0">
                <a:latin typeface="Arial"/>
                <a:cs typeface="Arial"/>
              </a:rPr>
              <a:t> to </a:t>
            </a:r>
            <a:r>
              <a:rPr lang="es-ES_tradnl" sz="1300" b="1" dirty="0" err="1" smtClean="0">
                <a:latin typeface="Arial"/>
                <a:cs typeface="Arial"/>
              </a:rPr>
              <a:t>change</a:t>
            </a:r>
            <a:r>
              <a:rPr lang="es-ES_tradnl" sz="1300" b="1" dirty="0" smtClean="0">
                <a:latin typeface="Arial"/>
                <a:cs typeface="Arial"/>
              </a:rPr>
              <a:t>. </a:t>
            </a:r>
            <a:r>
              <a:rPr lang="es-ES_tradnl" sz="1300" b="1" dirty="0" err="1" smtClean="0">
                <a:latin typeface="Arial"/>
                <a:cs typeface="Arial"/>
              </a:rPr>
              <a:t>Contact</a:t>
            </a:r>
            <a:r>
              <a:rPr lang="es-ES_tradnl" sz="1300" b="1" dirty="0" smtClean="0">
                <a:latin typeface="Arial"/>
                <a:cs typeface="Arial"/>
              </a:rPr>
              <a:t> </a:t>
            </a:r>
            <a:r>
              <a:rPr lang="es-PR" sz="1400" b="1" dirty="0" err="1" smtClean="0"/>
              <a:t>Enrollee</a:t>
            </a:r>
            <a:r>
              <a:rPr lang="es-PR" sz="1400" b="1" dirty="0" smtClean="0"/>
              <a:t> </a:t>
            </a:r>
            <a:r>
              <a:rPr lang="es-PR" sz="1400" b="1" dirty="0" err="1" smtClean="0"/>
              <a:t>Services</a:t>
            </a:r>
            <a:r>
              <a:rPr lang="es-PR" sz="1400" b="1" dirty="0" smtClean="0"/>
              <a:t> </a:t>
            </a:r>
            <a:r>
              <a:rPr lang="es-PR" sz="1400" b="1" dirty="0" err="1" smtClean="0"/>
              <a:t>for</a:t>
            </a:r>
            <a:r>
              <a:rPr lang="es-PR" sz="1400" b="1" dirty="0" smtClean="0"/>
              <a:t> </a:t>
            </a:r>
            <a:r>
              <a:rPr lang="es-PR" sz="1400" b="1" dirty="0" err="1" smtClean="0"/>
              <a:t>confirmation</a:t>
            </a:r>
            <a:endParaRPr lang="es-ES_tradnl" sz="1300" b="1" dirty="0">
              <a:latin typeface="Arial"/>
              <a:cs typeface="Arial"/>
            </a:endParaRPr>
          </a:p>
          <a:p>
            <a:r>
              <a:rPr lang="es-ES_tradnl" sz="1200" dirty="0">
                <a:latin typeface="Arial"/>
                <a:cs typeface="Arial"/>
              </a:rPr>
              <a:t>1-844-336-3331 </a:t>
            </a:r>
            <a:r>
              <a:rPr lang="es-ES_tradnl" sz="1200" dirty="0" smtClean="0">
                <a:latin typeface="Arial"/>
                <a:cs typeface="Arial"/>
              </a:rPr>
              <a:t>(</a:t>
            </a:r>
            <a:r>
              <a:rPr lang="es-ES_tradnl" sz="1200" dirty="0" err="1" smtClean="0">
                <a:latin typeface="Arial"/>
                <a:cs typeface="Arial"/>
              </a:rPr>
              <a:t>toll</a:t>
            </a:r>
            <a:r>
              <a:rPr lang="es-ES_tradnl" sz="1200" dirty="0" smtClean="0">
                <a:latin typeface="Arial"/>
                <a:cs typeface="Arial"/>
              </a:rPr>
              <a:t> free), 787</a:t>
            </a:r>
            <a:r>
              <a:rPr lang="es-ES_tradnl" sz="1200" dirty="0">
                <a:latin typeface="Arial"/>
                <a:cs typeface="Arial"/>
              </a:rPr>
              <a:t>-999-4411 TTY </a:t>
            </a:r>
            <a:r>
              <a:rPr lang="es-ES_tradnl" sz="1200" dirty="0" smtClean="0">
                <a:latin typeface="Arial"/>
                <a:cs typeface="Arial"/>
              </a:rPr>
              <a:t>(</a:t>
            </a:r>
            <a:r>
              <a:rPr lang="es-ES_tradnl" sz="1200" dirty="0" err="1" smtClean="0">
                <a:latin typeface="Arial"/>
                <a:cs typeface="Arial"/>
              </a:rPr>
              <a:t>hearing</a:t>
            </a:r>
            <a:r>
              <a:rPr lang="es-ES_tradnl" sz="1200" dirty="0" smtClean="0">
                <a:latin typeface="Arial"/>
                <a:cs typeface="Arial"/>
              </a:rPr>
              <a:t> </a:t>
            </a:r>
            <a:r>
              <a:rPr lang="es-ES_tradnl" sz="1200" dirty="0" err="1" smtClean="0">
                <a:latin typeface="Arial"/>
                <a:cs typeface="Arial"/>
              </a:rPr>
              <a:t>impaired</a:t>
            </a:r>
            <a:r>
              <a:rPr lang="es-ES_tradnl" sz="1200" dirty="0" smtClean="0">
                <a:latin typeface="Arial"/>
                <a:cs typeface="Arial"/>
              </a:rPr>
              <a:t>)</a:t>
            </a:r>
            <a:r>
              <a:rPr lang="es-ES_tradnl" sz="1200" dirty="0">
                <a:latin typeface="Arial"/>
                <a:cs typeface="Arial"/>
              </a:rPr>
              <a:t> </a:t>
            </a:r>
            <a:r>
              <a:rPr lang="es-ES_tradnl" sz="1200" dirty="0" smtClean="0">
                <a:latin typeface="Arial"/>
                <a:cs typeface="Arial"/>
              </a:rPr>
              <a:t>de </a:t>
            </a:r>
            <a:r>
              <a:rPr lang="es-ES_tradnl" sz="1200" dirty="0" err="1" smtClean="0">
                <a:latin typeface="Arial"/>
                <a:cs typeface="Arial"/>
              </a:rPr>
              <a:t>Monday</a:t>
            </a:r>
            <a:r>
              <a:rPr lang="es-ES_tradnl" sz="1200" dirty="0" smtClean="0">
                <a:latin typeface="Arial"/>
                <a:cs typeface="Arial"/>
              </a:rPr>
              <a:t> </a:t>
            </a:r>
            <a:r>
              <a:rPr lang="es-ES_tradnl" sz="1200" dirty="0" err="1" smtClean="0">
                <a:latin typeface="Arial"/>
                <a:cs typeface="Arial"/>
              </a:rPr>
              <a:t>through</a:t>
            </a:r>
            <a:r>
              <a:rPr lang="es-ES_tradnl" sz="1200" dirty="0" smtClean="0">
                <a:latin typeface="Arial"/>
                <a:cs typeface="Arial"/>
              </a:rPr>
              <a:t> Friday </a:t>
            </a:r>
            <a:r>
              <a:rPr lang="es-ES_tradnl" sz="1200" dirty="0">
                <a:latin typeface="Arial"/>
                <a:cs typeface="Arial"/>
              </a:rPr>
              <a:t>7:00 a.m. </a:t>
            </a:r>
            <a:r>
              <a:rPr lang="es-ES_tradnl" sz="1200" dirty="0" smtClean="0">
                <a:latin typeface="Arial"/>
                <a:cs typeface="Arial"/>
              </a:rPr>
              <a:t>to  </a:t>
            </a:r>
            <a:r>
              <a:rPr lang="es-ES_tradnl" sz="1200" dirty="0">
                <a:latin typeface="Arial"/>
                <a:cs typeface="Arial"/>
              </a:rPr>
              <a:t>7:00 p.m.</a:t>
            </a:r>
          </a:p>
          <a:p>
            <a:endParaRPr lang="en-US" sz="1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391454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1723872"/>
            <a:ext cx="10058400" cy="28321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35255">
              <a:lnSpc>
                <a:spcPct val="100000"/>
              </a:lnSpc>
              <a:spcBef>
                <a:spcPts val="185"/>
              </a:spcBef>
              <a:tabLst>
                <a:tab pos="1382395" algn="l"/>
                <a:tab pos="4844415" algn="l"/>
                <a:tab pos="6835775" algn="l"/>
              </a:tabLst>
            </a:pPr>
            <a:r>
              <a:rPr sz="1150" b="1" spc="15" dirty="0">
                <a:solidFill>
                  <a:srgbClr val="231F20"/>
                </a:solidFill>
                <a:latin typeface="Arial"/>
                <a:cs typeface="Arial"/>
              </a:rPr>
              <a:t>MUNICIPIO	</a:t>
            </a:r>
            <a:r>
              <a:rPr sz="1150" b="1" spc="-20" dirty="0">
                <a:solidFill>
                  <a:srgbClr val="231F20"/>
                </a:solidFill>
                <a:latin typeface="Arial"/>
                <a:cs typeface="Arial"/>
              </a:rPr>
              <a:t>NOMBRE </a:t>
            </a:r>
            <a:r>
              <a:rPr sz="1150" b="1" spc="-60" dirty="0">
                <a:solidFill>
                  <a:srgbClr val="231F20"/>
                </a:solidFill>
                <a:latin typeface="Arial"/>
                <a:cs typeface="Arial"/>
              </a:rPr>
              <a:t>DE </a:t>
            </a:r>
            <a:r>
              <a:rPr sz="1150" b="1" spc="-55" dirty="0">
                <a:solidFill>
                  <a:srgbClr val="231F20"/>
                </a:solidFill>
                <a:latin typeface="Arial"/>
                <a:cs typeface="Arial"/>
              </a:rPr>
              <a:t>LA </a:t>
            </a:r>
            <a:r>
              <a:rPr sz="1150" b="1" spc="-30" dirty="0">
                <a:solidFill>
                  <a:srgbClr val="231F20"/>
                </a:solidFill>
                <a:latin typeface="Arial"/>
                <a:cs typeface="Arial"/>
              </a:rPr>
              <a:t>CLINICA </a:t>
            </a:r>
            <a:r>
              <a:rPr sz="1150" b="1" spc="155" dirty="0">
                <a:solidFill>
                  <a:srgbClr val="231F20"/>
                </a:solidFill>
                <a:latin typeface="Arial"/>
                <a:cs typeface="Arial"/>
              </a:rPr>
              <a:t>/</a:t>
            </a:r>
            <a:r>
              <a:rPr sz="1150" b="1" spc="-1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50" b="1" spc="-20" dirty="0">
                <a:solidFill>
                  <a:srgbClr val="231F20"/>
                </a:solidFill>
                <a:latin typeface="Arial"/>
                <a:cs typeface="Arial"/>
              </a:rPr>
              <a:t>TIPO </a:t>
            </a:r>
            <a:r>
              <a:rPr sz="1150" b="1" spc="-60" dirty="0">
                <a:solidFill>
                  <a:srgbClr val="231F20"/>
                </a:solidFill>
                <a:latin typeface="Arial"/>
                <a:cs typeface="Arial"/>
              </a:rPr>
              <a:t>DE </a:t>
            </a:r>
            <a:r>
              <a:rPr sz="1150" b="1" spc="-35" dirty="0">
                <a:solidFill>
                  <a:srgbClr val="231F20"/>
                </a:solidFill>
                <a:latin typeface="Arial"/>
                <a:cs typeface="Arial"/>
              </a:rPr>
              <a:t>FACILIDAD	</a:t>
            </a:r>
            <a:r>
              <a:rPr sz="1150" b="1" spc="-55" dirty="0">
                <a:solidFill>
                  <a:srgbClr val="231F20"/>
                </a:solidFill>
                <a:latin typeface="Arial"/>
                <a:cs typeface="Arial"/>
              </a:rPr>
              <a:t>TELÉFONO	</a:t>
            </a:r>
            <a:r>
              <a:rPr sz="1150" b="1" spc="-25" dirty="0">
                <a:solidFill>
                  <a:srgbClr val="231F20"/>
                </a:solidFill>
                <a:latin typeface="Arial"/>
                <a:cs typeface="Arial"/>
              </a:rPr>
              <a:t>HORARIO</a:t>
            </a:r>
            <a:endParaRPr sz="115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265770" y="1711523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0"/>
                </a:moveTo>
                <a:lnTo>
                  <a:pt x="0" y="12349"/>
                </a:lnTo>
              </a:path>
            </a:pathLst>
          </a:custGeom>
          <a:ln w="11010">
            <a:solidFill>
              <a:srgbClr val="F15D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22259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F15D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268234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F15D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293212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F15D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316492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F15D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341451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F15D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374408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F15D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398538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F15D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422668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F15D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446798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F15D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469831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F15D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730192" y="1711523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0"/>
                </a:moveTo>
                <a:lnTo>
                  <a:pt x="0" y="12349"/>
                </a:lnTo>
              </a:path>
            </a:pathLst>
          </a:custGeom>
          <a:ln w="11010">
            <a:solidFill>
              <a:srgbClr val="F15D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721636" y="1711523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0"/>
                </a:moveTo>
                <a:lnTo>
                  <a:pt x="0" y="12349"/>
                </a:lnTo>
              </a:path>
            </a:pathLst>
          </a:custGeom>
          <a:ln w="11010">
            <a:solidFill>
              <a:srgbClr val="F15D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6791058"/>
            <a:ext cx="6486652" cy="8060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0" y="1952370"/>
            <a:ext cx="10058400" cy="5820410"/>
          </a:xfrm>
          <a:prstGeom prst="rect">
            <a:avLst/>
          </a:prstGeom>
        </p:spPr>
        <p:txBody>
          <a:bodyPr vert="horz" wrap="square" lIns="0" tIns="82550" rIns="0" bIns="0" rtlCol="0">
            <a:spAutoFit/>
          </a:bodyPr>
          <a:lstStyle/>
          <a:p>
            <a:pPr marL="137795">
              <a:lnSpc>
                <a:spcPct val="100000"/>
              </a:lnSpc>
              <a:spcBef>
                <a:spcPts val="650"/>
              </a:spcBef>
              <a:tabLst>
                <a:tab pos="1382395" algn="l"/>
                <a:tab pos="4848860" algn="l"/>
                <a:tab pos="6855459" algn="l"/>
              </a:tabLst>
            </a:pPr>
            <a:r>
              <a:rPr sz="900" b="1" spc="35" dirty="0">
                <a:solidFill>
                  <a:srgbClr val="231F20"/>
                </a:solidFill>
                <a:latin typeface="Arial"/>
                <a:cs typeface="Arial"/>
              </a:rPr>
              <a:t>Bayamon	</a:t>
            </a:r>
            <a:r>
              <a:rPr sz="900" b="1" spc="-20" dirty="0">
                <a:solidFill>
                  <a:srgbClr val="231F20"/>
                </a:solidFill>
                <a:latin typeface="Arial"/>
                <a:cs typeface="Arial"/>
              </a:rPr>
              <a:t>CENTRO </a:t>
            </a:r>
            <a:r>
              <a:rPr sz="900" b="1" spc="-25" dirty="0">
                <a:solidFill>
                  <a:srgbClr val="231F20"/>
                </a:solidFill>
                <a:latin typeface="Arial"/>
                <a:cs typeface="Arial"/>
              </a:rPr>
              <a:t>DE </a:t>
            </a:r>
            <a:r>
              <a:rPr sz="900" b="1" spc="-35" dirty="0">
                <a:solidFill>
                  <a:srgbClr val="231F20"/>
                </a:solidFill>
                <a:latin typeface="Arial"/>
                <a:cs typeface="Arial"/>
              </a:rPr>
              <a:t>SERVICIOS</a:t>
            </a:r>
            <a:r>
              <a:rPr sz="900" b="1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25" dirty="0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sz="9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20" dirty="0">
                <a:solidFill>
                  <a:srgbClr val="231F20"/>
                </a:solidFill>
                <a:latin typeface="Arial"/>
                <a:cs typeface="Arial"/>
              </a:rPr>
              <a:t>SALUD	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(787)</a:t>
            </a:r>
            <a:r>
              <a:rPr sz="9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520-8449	</a:t>
            </a:r>
            <a:r>
              <a:rPr sz="900" b="1" spc="-20" dirty="0">
                <a:solidFill>
                  <a:srgbClr val="231F20"/>
                </a:solidFill>
                <a:latin typeface="Arial"/>
                <a:cs typeface="Arial"/>
              </a:rPr>
              <a:t>L-V</a:t>
            </a:r>
            <a:r>
              <a:rPr sz="900" b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231F20"/>
                </a:solidFill>
                <a:latin typeface="Arial"/>
                <a:cs typeface="Arial"/>
              </a:rPr>
              <a:t>8:00</a:t>
            </a:r>
            <a:r>
              <a:rPr sz="900" b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30" dirty="0">
                <a:solidFill>
                  <a:srgbClr val="231F20"/>
                </a:solidFill>
                <a:latin typeface="Arial"/>
                <a:cs typeface="Arial"/>
              </a:rPr>
              <a:t>AM-</a:t>
            </a:r>
            <a:r>
              <a:rPr sz="900" b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231F20"/>
                </a:solidFill>
                <a:latin typeface="Arial"/>
                <a:cs typeface="Arial"/>
              </a:rPr>
              <a:t>4:00</a:t>
            </a:r>
            <a:r>
              <a:rPr sz="900" b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40" dirty="0">
                <a:solidFill>
                  <a:srgbClr val="231F20"/>
                </a:solidFill>
                <a:latin typeface="Arial"/>
                <a:cs typeface="Arial"/>
              </a:rPr>
              <a:t>PM</a:t>
            </a:r>
            <a:endParaRPr sz="900">
              <a:latin typeface="Arial"/>
              <a:cs typeface="Arial"/>
            </a:endParaRPr>
          </a:p>
          <a:p>
            <a:pPr marL="137795">
              <a:lnSpc>
                <a:spcPts val="990"/>
              </a:lnSpc>
              <a:spcBef>
                <a:spcPts val="715"/>
              </a:spcBef>
              <a:tabLst>
                <a:tab pos="1382395" algn="l"/>
                <a:tab pos="4848860" algn="l"/>
                <a:tab pos="6855459" algn="l"/>
              </a:tabLst>
            </a:pPr>
            <a:r>
              <a:rPr sz="1350" b="1" spc="52" baseline="6172" dirty="0">
                <a:solidFill>
                  <a:srgbClr val="231F20"/>
                </a:solidFill>
                <a:latin typeface="Arial"/>
                <a:cs typeface="Arial"/>
              </a:rPr>
              <a:t>Bayamon	</a:t>
            </a:r>
            <a:r>
              <a:rPr sz="1350" b="1" spc="-30" baseline="6172" dirty="0">
                <a:solidFill>
                  <a:srgbClr val="231F20"/>
                </a:solidFill>
                <a:latin typeface="Arial"/>
                <a:cs typeface="Arial"/>
              </a:rPr>
              <a:t>CENTRO </a:t>
            </a:r>
            <a:r>
              <a:rPr sz="1350" b="1" spc="-22" baseline="6172" dirty="0">
                <a:solidFill>
                  <a:srgbClr val="231F20"/>
                </a:solidFill>
                <a:latin typeface="Arial"/>
                <a:cs typeface="Arial"/>
              </a:rPr>
              <a:t>PEDIATRICO </a:t>
            </a:r>
            <a:r>
              <a:rPr sz="1350" b="1" spc="-37" baseline="6172" dirty="0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sz="1350" b="1" spc="-120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15" baseline="6172" dirty="0">
                <a:solidFill>
                  <a:srgbClr val="231F20"/>
                </a:solidFill>
                <a:latin typeface="Arial"/>
                <a:cs typeface="Arial"/>
              </a:rPr>
              <a:t>RIO</a:t>
            </a:r>
            <a:r>
              <a:rPr sz="1350" b="1" spc="-60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67" baseline="6172" dirty="0">
                <a:solidFill>
                  <a:srgbClr val="231F20"/>
                </a:solidFill>
                <a:latin typeface="Arial"/>
                <a:cs typeface="Arial"/>
              </a:rPr>
              <a:t>HONDO	</a:t>
            </a:r>
            <a:r>
              <a:rPr sz="1350" b="1" spc="15" baseline="6172" dirty="0">
                <a:solidFill>
                  <a:srgbClr val="231F20"/>
                </a:solidFill>
                <a:latin typeface="Arial"/>
                <a:cs typeface="Arial"/>
              </a:rPr>
              <a:t>(787)780-1908	</a:t>
            </a:r>
            <a:r>
              <a:rPr sz="900" b="1" spc="30" dirty="0">
                <a:solidFill>
                  <a:srgbClr val="231F20"/>
                </a:solidFill>
                <a:latin typeface="Arial"/>
                <a:cs typeface="Arial"/>
              </a:rPr>
              <a:t>Dr.</a:t>
            </a:r>
            <a:r>
              <a:rPr sz="900" b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65" dirty="0">
                <a:solidFill>
                  <a:srgbClr val="231F20"/>
                </a:solidFill>
                <a:latin typeface="Arial"/>
                <a:cs typeface="Arial"/>
              </a:rPr>
              <a:t>Martín</a:t>
            </a:r>
            <a:r>
              <a:rPr sz="900" b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45" dirty="0">
                <a:solidFill>
                  <a:srgbClr val="231F20"/>
                </a:solidFill>
                <a:latin typeface="Arial"/>
                <a:cs typeface="Arial"/>
              </a:rPr>
              <a:t>Martinó-</a:t>
            </a:r>
            <a:r>
              <a:rPr sz="900" b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5" dirty="0">
                <a:solidFill>
                  <a:srgbClr val="231F20"/>
                </a:solidFill>
                <a:latin typeface="Arial"/>
                <a:cs typeface="Arial"/>
              </a:rPr>
              <a:t>L,M,M-7:30AM-4:00PM</a:t>
            </a:r>
            <a:endParaRPr sz="900">
              <a:latin typeface="Arial"/>
              <a:cs typeface="Arial"/>
            </a:endParaRPr>
          </a:p>
          <a:p>
            <a:pPr marR="419734" algn="r">
              <a:lnSpc>
                <a:spcPts val="900"/>
              </a:lnSpc>
            </a:pPr>
            <a:r>
              <a:rPr sz="900" b="1" spc="-5" dirty="0">
                <a:solidFill>
                  <a:srgbClr val="231F20"/>
                </a:solidFill>
                <a:latin typeface="Arial"/>
                <a:cs typeface="Arial"/>
              </a:rPr>
              <a:t>V- 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8:00-12:00PM/Vacunación-L-V</a:t>
            </a:r>
            <a:r>
              <a:rPr sz="900" b="1" spc="-1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7:30AM-11:00AM</a:t>
            </a:r>
            <a:endParaRPr sz="900">
              <a:latin typeface="Arial"/>
              <a:cs typeface="Arial"/>
            </a:endParaRPr>
          </a:p>
          <a:p>
            <a:pPr marL="6855459">
              <a:lnSpc>
                <a:spcPts val="990"/>
              </a:lnSpc>
            </a:pPr>
            <a:r>
              <a:rPr sz="900" b="1" spc="30" dirty="0">
                <a:solidFill>
                  <a:srgbClr val="231F20"/>
                </a:solidFill>
                <a:latin typeface="Arial"/>
                <a:cs typeface="Arial"/>
              </a:rPr>
              <a:t>Dr.</a:t>
            </a:r>
            <a:r>
              <a:rPr sz="9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50" dirty="0">
                <a:solidFill>
                  <a:srgbClr val="231F20"/>
                </a:solidFill>
                <a:latin typeface="Arial"/>
                <a:cs typeface="Arial"/>
              </a:rPr>
              <a:t>José</a:t>
            </a:r>
            <a:r>
              <a:rPr sz="9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40" dirty="0">
                <a:solidFill>
                  <a:srgbClr val="231F20"/>
                </a:solidFill>
                <a:latin typeface="Arial"/>
                <a:cs typeface="Arial"/>
              </a:rPr>
              <a:t>Martinó(orden</a:t>
            </a:r>
            <a:r>
              <a:rPr sz="9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35" dirty="0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sz="9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20" dirty="0">
                <a:solidFill>
                  <a:srgbClr val="231F20"/>
                </a:solidFill>
                <a:latin typeface="Arial"/>
                <a:cs typeface="Arial"/>
              </a:rPr>
              <a:t>llegada)</a:t>
            </a:r>
            <a:r>
              <a:rPr sz="9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231F20"/>
                </a:solidFill>
                <a:latin typeface="Arial"/>
                <a:cs typeface="Arial"/>
              </a:rPr>
              <a:t>L-V-8:30AM-2:00PM</a:t>
            </a:r>
            <a:endParaRPr sz="900">
              <a:latin typeface="Arial"/>
              <a:cs typeface="Arial"/>
            </a:endParaRPr>
          </a:p>
          <a:p>
            <a:pPr marL="137795" marR="2037714">
              <a:lnSpc>
                <a:spcPct val="185000"/>
              </a:lnSpc>
              <a:tabLst>
                <a:tab pos="1382395" algn="l"/>
                <a:tab pos="4848860" algn="l"/>
                <a:tab pos="6855459" algn="l"/>
              </a:tabLst>
            </a:pPr>
            <a:r>
              <a:rPr sz="900" b="1" spc="35" dirty="0">
                <a:solidFill>
                  <a:srgbClr val="231F20"/>
                </a:solidFill>
                <a:latin typeface="Arial"/>
                <a:cs typeface="Arial"/>
              </a:rPr>
              <a:t>Bayamon	</a:t>
            </a:r>
            <a:r>
              <a:rPr sz="900" b="1" spc="-5" dirty="0">
                <a:solidFill>
                  <a:srgbClr val="231F20"/>
                </a:solidFill>
                <a:latin typeface="Arial"/>
                <a:cs typeface="Arial"/>
              </a:rPr>
              <a:t>CLINICA </a:t>
            </a:r>
            <a:r>
              <a:rPr sz="900" b="1" spc="-25" dirty="0">
                <a:solidFill>
                  <a:srgbClr val="231F20"/>
                </a:solidFill>
                <a:latin typeface="Arial"/>
                <a:cs typeface="Arial"/>
              </a:rPr>
              <a:t>DE 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VACUNACION </a:t>
            </a:r>
            <a:r>
              <a:rPr sz="900" b="1" spc="-20" dirty="0">
                <a:solidFill>
                  <a:srgbClr val="231F20"/>
                </a:solidFill>
                <a:latin typeface="Arial"/>
                <a:cs typeface="Arial"/>
              </a:rPr>
              <a:t>CDT</a:t>
            </a:r>
            <a:r>
              <a:rPr sz="900" b="1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10" dirty="0">
                <a:solidFill>
                  <a:srgbClr val="231F20"/>
                </a:solidFill>
                <a:latin typeface="Arial"/>
                <a:cs typeface="Arial"/>
              </a:rPr>
              <a:t>GMSP,</a:t>
            </a:r>
            <a:r>
              <a:rPr sz="9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25" dirty="0">
                <a:solidFill>
                  <a:srgbClr val="231F20"/>
                </a:solidFill>
                <a:latin typeface="Arial"/>
                <a:cs typeface="Arial"/>
              </a:rPr>
              <a:t>INC	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(787)</a:t>
            </a:r>
            <a:r>
              <a:rPr sz="9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625-6129	</a:t>
            </a:r>
            <a:r>
              <a:rPr sz="1350" b="1" spc="-30" baseline="-12345" dirty="0">
                <a:solidFill>
                  <a:srgbClr val="231F20"/>
                </a:solidFill>
                <a:latin typeface="Arial"/>
                <a:cs typeface="Arial"/>
              </a:rPr>
              <a:t>L-V </a:t>
            </a:r>
            <a:r>
              <a:rPr sz="1350" b="1" baseline="-12345" dirty="0">
                <a:solidFill>
                  <a:srgbClr val="231F20"/>
                </a:solidFill>
                <a:latin typeface="Arial"/>
                <a:cs typeface="Arial"/>
              </a:rPr>
              <a:t>7:00</a:t>
            </a:r>
            <a:r>
              <a:rPr sz="1350" b="1" spc="-150" baseline="-123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15" baseline="-12345" dirty="0">
                <a:solidFill>
                  <a:srgbClr val="231F20"/>
                </a:solidFill>
                <a:latin typeface="Arial"/>
                <a:cs typeface="Arial"/>
              </a:rPr>
              <a:t>AM-2:00</a:t>
            </a:r>
            <a:r>
              <a:rPr sz="1350" b="1" spc="-89" baseline="-123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60" baseline="-12345" dirty="0">
                <a:solidFill>
                  <a:srgbClr val="231F20"/>
                </a:solidFill>
                <a:latin typeface="Arial"/>
                <a:cs typeface="Arial"/>
              </a:rPr>
              <a:t>PM </a:t>
            </a:r>
            <a:r>
              <a:rPr sz="1350" b="1" baseline="-123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52" baseline="6172" dirty="0">
                <a:solidFill>
                  <a:srgbClr val="231F20"/>
                </a:solidFill>
                <a:latin typeface="Arial"/>
                <a:cs typeface="Arial"/>
              </a:rPr>
              <a:t>Bayamon	</a:t>
            </a:r>
            <a:r>
              <a:rPr sz="1350" b="1" spc="22" baseline="6172" dirty="0">
                <a:solidFill>
                  <a:srgbClr val="231F20"/>
                </a:solidFill>
                <a:latin typeface="Arial"/>
                <a:cs typeface="Arial"/>
              </a:rPr>
              <a:t>NEW VISION</a:t>
            </a:r>
            <a:r>
              <a:rPr sz="1350" b="1" spc="-120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-7" baseline="6172" dirty="0">
                <a:solidFill>
                  <a:srgbClr val="231F20"/>
                </a:solidFill>
                <a:latin typeface="Arial"/>
                <a:cs typeface="Arial"/>
              </a:rPr>
              <a:t>MEDICAL</a:t>
            </a:r>
            <a:r>
              <a:rPr sz="1350" b="1" spc="-60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-7" baseline="6172" dirty="0">
                <a:solidFill>
                  <a:srgbClr val="231F20"/>
                </a:solidFill>
                <a:latin typeface="Arial"/>
                <a:cs typeface="Arial"/>
              </a:rPr>
              <a:t>DIAGNOSTIC	</a:t>
            </a:r>
            <a:r>
              <a:rPr sz="1350" b="1" spc="15" baseline="6172" dirty="0">
                <a:solidFill>
                  <a:srgbClr val="231F20"/>
                </a:solidFill>
                <a:latin typeface="Arial"/>
                <a:cs typeface="Arial"/>
              </a:rPr>
              <a:t>(787)778-5311</a:t>
            </a:r>
            <a:r>
              <a:rPr sz="1350" b="1" spc="-60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82" baseline="6172" dirty="0">
                <a:solidFill>
                  <a:srgbClr val="231F20"/>
                </a:solidFill>
                <a:latin typeface="Arial"/>
                <a:cs typeface="Arial"/>
              </a:rPr>
              <a:t>ext</a:t>
            </a:r>
            <a:r>
              <a:rPr sz="1350" b="1" spc="-60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30" baseline="6172" dirty="0">
                <a:solidFill>
                  <a:srgbClr val="231F20"/>
                </a:solidFill>
                <a:latin typeface="Arial"/>
                <a:cs typeface="Arial"/>
              </a:rPr>
              <a:t>213	</a:t>
            </a:r>
            <a:r>
              <a:rPr sz="900" b="1" spc="-20" dirty="0">
                <a:solidFill>
                  <a:srgbClr val="231F20"/>
                </a:solidFill>
                <a:latin typeface="Arial"/>
                <a:cs typeface="Arial"/>
              </a:rPr>
              <a:t>L-V</a:t>
            </a:r>
            <a:r>
              <a:rPr sz="900" b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231F20"/>
                </a:solidFill>
                <a:latin typeface="Arial"/>
                <a:cs typeface="Arial"/>
              </a:rPr>
              <a:t>7:00</a:t>
            </a:r>
            <a:r>
              <a:rPr sz="900" b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30" dirty="0">
                <a:solidFill>
                  <a:srgbClr val="231F20"/>
                </a:solidFill>
                <a:latin typeface="Arial"/>
                <a:cs typeface="Arial"/>
              </a:rPr>
              <a:t>AM-</a:t>
            </a:r>
            <a:r>
              <a:rPr sz="900" b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231F20"/>
                </a:solidFill>
                <a:latin typeface="Arial"/>
                <a:cs typeface="Arial"/>
              </a:rPr>
              <a:t>3:00</a:t>
            </a:r>
            <a:r>
              <a:rPr sz="900" b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40" dirty="0">
                <a:solidFill>
                  <a:srgbClr val="231F20"/>
                </a:solidFill>
                <a:latin typeface="Arial"/>
                <a:cs typeface="Arial"/>
              </a:rPr>
              <a:t>PM</a:t>
            </a:r>
            <a:endParaRPr sz="900">
              <a:latin typeface="Arial"/>
              <a:cs typeface="Arial"/>
            </a:endParaRPr>
          </a:p>
          <a:p>
            <a:pPr marL="137795">
              <a:lnSpc>
                <a:spcPct val="100000"/>
              </a:lnSpc>
              <a:spcBef>
                <a:spcPts val="720"/>
              </a:spcBef>
              <a:tabLst>
                <a:tab pos="1382395" algn="l"/>
                <a:tab pos="4848860" algn="l"/>
                <a:tab pos="6855459" algn="l"/>
              </a:tabLst>
            </a:pPr>
            <a:r>
              <a:rPr sz="900" b="1" spc="15" dirty="0">
                <a:solidFill>
                  <a:srgbClr val="231F20"/>
                </a:solidFill>
                <a:latin typeface="Arial"/>
                <a:cs typeface="Arial"/>
              </a:rPr>
              <a:t>Canovanas	</a:t>
            </a:r>
            <a:r>
              <a:rPr sz="900" b="1" spc="5" dirty="0">
                <a:solidFill>
                  <a:srgbClr val="231F20"/>
                </a:solidFill>
                <a:latin typeface="Arial"/>
                <a:cs typeface="Arial"/>
              </a:rPr>
              <a:t>S.M.</a:t>
            </a:r>
            <a:r>
              <a:rPr sz="9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5" dirty="0">
                <a:solidFill>
                  <a:srgbClr val="231F20"/>
                </a:solidFill>
                <a:latin typeface="Arial"/>
                <a:cs typeface="Arial"/>
              </a:rPr>
              <a:t>MEDICAL</a:t>
            </a:r>
            <a:r>
              <a:rPr sz="9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60" dirty="0">
                <a:solidFill>
                  <a:srgbClr val="231F20"/>
                </a:solidFill>
                <a:latin typeface="Arial"/>
                <a:cs typeface="Arial"/>
              </a:rPr>
              <a:t>SERVICES	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(787) 876-5000 </a:t>
            </a:r>
            <a:r>
              <a:rPr sz="900" b="1" spc="135" dirty="0">
                <a:solidFill>
                  <a:srgbClr val="231F20"/>
                </a:solidFill>
                <a:latin typeface="Arial"/>
                <a:cs typeface="Arial"/>
              </a:rPr>
              <a:t>/</a:t>
            </a:r>
            <a:r>
              <a:rPr sz="900" b="1" spc="-11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(787)</a:t>
            </a:r>
            <a:r>
              <a:rPr sz="9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957-0740	</a:t>
            </a:r>
            <a:r>
              <a:rPr sz="900" b="1" spc="-20" dirty="0">
                <a:solidFill>
                  <a:srgbClr val="231F20"/>
                </a:solidFill>
                <a:latin typeface="Arial"/>
                <a:cs typeface="Arial"/>
              </a:rPr>
              <a:t>L-V</a:t>
            </a:r>
            <a:r>
              <a:rPr sz="900" b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231F20"/>
                </a:solidFill>
                <a:latin typeface="Arial"/>
                <a:cs typeface="Arial"/>
              </a:rPr>
              <a:t>7:00</a:t>
            </a:r>
            <a:r>
              <a:rPr sz="900" b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30" dirty="0">
                <a:solidFill>
                  <a:srgbClr val="231F20"/>
                </a:solidFill>
                <a:latin typeface="Arial"/>
                <a:cs typeface="Arial"/>
              </a:rPr>
              <a:t>AM-</a:t>
            </a:r>
            <a:r>
              <a:rPr sz="900" b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231F20"/>
                </a:solidFill>
                <a:latin typeface="Arial"/>
                <a:cs typeface="Arial"/>
              </a:rPr>
              <a:t>3:00</a:t>
            </a:r>
            <a:r>
              <a:rPr sz="900" b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40" dirty="0">
                <a:solidFill>
                  <a:srgbClr val="231F20"/>
                </a:solidFill>
                <a:latin typeface="Arial"/>
                <a:cs typeface="Arial"/>
              </a:rPr>
              <a:t>PM</a:t>
            </a:r>
            <a:endParaRPr sz="900">
              <a:latin typeface="Arial"/>
              <a:cs typeface="Arial"/>
            </a:endParaRPr>
          </a:p>
          <a:p>
            <a:pPr marL="137795">
              <a:lnSpc>
                <a:spcPts val="940"/>
              </a:lnSpc>
              <a:spcBef>
                <a:spcPts val="815"/>
              </a:spcBef>
              <a:tabLst>
                <a:tab pos="1382395" algn="l"/>
                <a:tab pos="4848860" algn="l"/>
                <a:tab pos="6855459" algn="l"/>
              </a:tabLst>
            </a:pPr>
            <a:r>
              <a:rPr sz="900" b="1" spc="15" dirty="0">
                <a:solidFill>
                  <a:srgbClr val="231F20"/>
                </a:solidFill>
                <a:latin typeface="Arial"/>
                <a:cs typeface="Arial"/>
              </a:rPr>
              <a:t>Canóvanas	</a:t>
            </a:r>
            <a:r>
              <a:rPr sz="900" b="1" spc="-20" dirty="0">
                <a:solidFill>
                  <a:srgbClr val="231F20"/>
                </a:solidFill>
                <a:latin typeface="Arial"/>
                <a:cs typeface="Arial"/>
              </a:rPr>
              <a:t>CENTRO </a:t>
            </a:r>
            <a:r>
              <a:rPr sz="900" b="1" dirty="0">
                <a:solidFill>
                  <a:srgbClr val="231F20"/>
                </a:solidFill>
                <a:latin typeface="Arial"/>
                <a:cs typeface="Arial"/>
              </a:rPr>
              <a:t>DIAGNOSTICO </a:t>
            </a:r>
            <a:r>
              <a:rPr sz="900" b="1" spc="-15" dirty="0">
                <a:solidFill>
                  <a:srgbClr val="231F20"/>
                </a:solidFill>
                <a:latin typeface="Arial"/>
                <a:cs typeface="Arial"/>
              </a:rPr>
              <a:t>Y </a:t>
            </a:r>
            <a:r>
              <a:rPr sz="900" b="1" dirty="0">
                <a:solidFill>
                  <a:srgbClr val="231F20"/>
                </a:solidFill>
                <a:latin typeface="Arial"/>
                <a:cs typeface="Arial"/>
              </a:rPr>
              <a:t>TRATAMIENTO</a:t>
            </a:r>
            <a:r>
              <a:rPr sz="900" b="1" spc="-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20" dirty="0">
                <a:solidFill>
                  <a:srgbClr val="231F20"/>
                </a:solidFill>
                <a:latin typeface="Arial"/>
                <a:cs typeface="Arial"/>
              </a:rPr>
              <a:t>(cdt</a:t>
            </a:r>
            <a:r>
              <a:rPr sz="9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5" dirty="0">
                <a:solidFill>
                  <a:srgbClr val="231F20"/>
                </a:solidFill>
                <a:latin typeface="Arial"/>
                <a:cs typeface="Arial"/>
              </a:rPr>
              <a:t>canovanas)	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(787)438-6593	</a:t>
            </a:r>
            <a:r>
              <a:rPr sz="1350" b="1" spc="-30" baseline="6172" dirty="0">
                <a:solidFill>
                  <a:srgbClr val="231F20"/>
                </a:solidFill>
                <a:latin typeface="Arial"/>
                <a:cs typeface="Arial"/>
              </a:rPr>
              <a:t>L-V </a:t>
            </a:r>
            <a:r>
              <a:rPr sz="1350" b="1" spc="22" baseline="6172" dirty="0">
                <a:solidFill>
                  <a:srgbClr val="231F20"/>
                </a:solidFill>
                <a:latin typeface="Arial"/>
                <a:cs typeface="Arial"/>
              </a:rPr>
              <a:t>7:00AM </a:t>
            </a:r>
            <a:r>
              <a:rPr sz="1350" b="1" spc="15" baseline="6172" dirty="0">
                <a:solidFill>
                  <a:srgbClr val="231F20"/>
                </a:solidFill>
                <a:latin typeface="Arial"/>
                <a:cs typeface="Arial"/>
              </a:rPr>
              <a:t>-2:30PM </a:t>
            </a:r>
            <a:r>
              <a:rPr sz="1350" b="1" spc="22" baseline="6172" dirty="0">
                <a:solidFill>
                  <a:srgbClr val="231F20"/>
                </a:solidFill>
                <a:latin typeface="Arial"/>
                <a:cs typeface="Arial"/>
              </a:rPr>
              <a:t>Persona</a:t>
            </a:r>
            <a:r>
              <a:rPr sz="1350" b="1" spc="67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22" baseline="6172" dirty="0">
                <a:solidFill>
                  <a:srgbClr val="231F20"/>
                </a:solidFill>
                <a:latin typeface="Arial"/>
                <a:cs typeface="Arial"/>
              </a:rPr>
              <a:t>contacto:</a:t>
            </a:r>
            <a:endParaRPr sz="1350" baseline="6172">
              <a:latin typeface="Arial"/>
              <a:cs typeface="Arial"/>
            </a:endParaRPr>
          </a:p>
          <a:p>
            <a:pPr marR="1490345" algn="r">
              <a:lnSpc>
                <a:spcPts val="940"/>
              </a:lnSpc>
            </a:pPr>
            <a:r>
              <a:rPr sz="900" b="1" dirty="0">
                <a:solidFill>
                  <a:srgbClr val="231F20"/>
                </a:solidFill>
                <a:latin typeface="Arial"/>
                <a:cs typeface="Arial"/>
              </a:rPr>
              <a:t>Sra.</a:t>
            </a:r>
            <a:r>
              <a:rPr sz="900" b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60" dirty="0">
                <a:solidFill>
                  <a:srgbClr val="231F20"/>
                </a:solidFill>
                <a:latin typeface="Arial"/>
                <a:cs typeface="Arial"/>
              </a:rPr>
              <a:t>María</a:t>
            </a:r>
            <a:r>
              <a:rPr sz="900" b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35" dirty="0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sz="900" b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5" dirty="0">
                <a:solidFill>
                  <a:srgbClr val="231F20"/>
                </a:solidFill>
                <a:latin typeface="Arial"/>
                <a:cs typeface="Arial"/>
              </a:rPr>
              <a:t>los</a:t>
            </a:r>
            <a:r>
              <a:rPr sz="900" b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5" dirty="0">
                <a:solidFill>
                  <a:srgbClr val="231F20"/>
                </a:solidFill>
                <a:latin typeface="Arial"/>
                <a:cs typeface="Arial"/>
              </a:rPr>
              <a:t>Angeles</a:t>
            </a:r>
            <a:r>
              <a:rPr sz="900" b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5" dirty="0">
                <a:solidFill>
                  <a:srgbClr val="231F20"/>
                </a:solidFill>
                <a:latin typeface="Arial"/>
                <a:cs typeface="Arial"/>
              </a:rPr>
              <a:t>Díaz</a:t>
            </a:r>
            <a:endParaRPr sz="900">
              <a:latin typeface="Arial"/>
              <a:cs typeface="Arial"/>
            </a:endParaRPr>
          </a:p>
          <a:p>
            <a:pPr marL="137795" marR="664845">
              <a:lnSpc>
                <a:spcPts val="1900"/>
              </a:lnSpc>
              <a:spcBef>
                <a:spcPts val="105"/>
              </a:spcBef>
              <a:tabLst>
                <a:tab pos="1382395" algn="l"/>
                <a:tab pos="4848860" algn="l"/>
                <a:tab pos="6855459" algn="l"/>
              </a:tabLst>
            </a:pPr>
            <a:r>
              <a:rPr sz="900" b="1" spc="20" dirty="0">
                <a:solidFill>
                  <a:srgbClr val="231F20"/>
                </a:solidFill>
                <a:latin typeface="Arial"/>
                <a:cs typeface="Arial"/>
              </a:rPr>
              <a:t>Carolina	</a:t>
            </a:r>
            <a:r>
              <a:rPr sz="900" b="1" spc="-5" dirty="0">
                <a:solidFill>
                  <a:srgbClr val="231F20"/>
                </a:solidFill>
                <a:latin typeface="Arial"/>
                <a:cs typeface="Arial"/>
              </a:rPr>
              <a:t>CAROLINA </a:t>
            </a:r>
            <a:r>
              <a:rPr sz="900" b="1" spc="-20" dirty="0">
                <a:solidFill>
                  <a:srgbClr val="231F20"/>
                </a:solidFill>
                <a:latin typeface="Arial"/>
                <a:cs typeface="Arial"/>
              </a:rPr>
              <a:t>PEDIATRIC </a:t>
            </a:r>
            <a:r>
              <a:rPr sz="900" b="1" spc="-40" dirty="0">
                <a:solidFill>
                  <a:srgbClr val="231F20"/>
                </a:solidFill>
                <a:latin typeface="Arial"/>
                <a:cs typeface="Arial"/>
              </a:rPr>
              <a:t>CENTER </a:t>
            </a:r>
            <a:r>
              <a:rPr sz="900" b="1" spc="25" dirty="0">
                <a:solidFill>
                  <a:srgbClr val="231F20"/>
                </a:solidFill>
                <a:latin typeface="Arial"/>
                <a:cs typeface="Arial"/>
              </a:rPr>
              <a:t>(dra. </a:t>
            </a:r>
            <a:r>
              <a:rPr sz="900" b="1" spc="5" dirty="0">
                <a:solidFill>
                  <a:srgbClr val="231F20"/>
                </a:solidFill>
                <a:latin typeface="Arial"/>
                <a:cs typeface="Arial"/>
              </a:rPr>
              <a:t>Luz</a:t>
            </a:r>
            <a:r>
              <a:rPr sz="900" b="1" spc="-1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50" dirty="0">
                <a:solidFill>
                  <a:srgbClr val="231F20"/>
                </a:solidFill>
                <a:latin typeface="Arial"/>
                <a:cs typeface="Arial"/>
              </a:rPr>
              <a:t>Mundo</a:t>
            </a:r>
            <a:r>
              <a:rPr sz="9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Rodriguez)	(787)</a:t>
            </a:r>
            <a:r>
              <a:rPr sz="9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776-1570	</a:t>
            </a:r>
            <a:r>
              <a:rPr sz="900" b="1" spc="-85" dirty="0">
                <a:solidFill>
                  <a:srgbClr val="231F20"/>
                </a:solidFill>
                <a:latin typeface="Arial"/>
                <a:cs typeface="Arial"/>
              </a:rPr>
              <a:t>L-J</a:t>
            </a:r>
            <a:r>
              <a:rPr sz="9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231F20"/>
                </a:solidFill>
                <a:latin typeface="Arial"/>
                <a:cs typeface="Arial"/>
              </a:rPr>
              <a:t>8:00</a:t>
            </a:r>
            <a:r>
              <a:rPr sz="9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55" dirty="0">
                <a:solidFill>
                  <a:srgbClr val="231F20"/>
                </a:solidFill>
                <a:latin typeface="Arial"/>
                <a:cs typeface="Arial"/>
              </a:rPr>
              <a:t>AM</a:t>
            </a:r>
            <a:r>
              <a:rPr sz="9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231F20"/>
                </a:solidFill>
                <a:latin typeface="Arial"/>
                <a:cs typeface="Arial"/>
              </a:rPr>
              <a:t>-</a:t>
            </a:r>
            <a:r>
              <a:rPr sz="9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231F20"/>
                </a:solidFill>
                <a:latin typeface="Arial"/>
                <a:cs typeface="Arial"/>
              </a:rPr>
              <a:t>4:00</a:t>
            </a:r>
            <a:r>
              <a:rPr sz="9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50" dirty="0">
                <a:solidFill>
                  <a:srgbClr val="231F20"/>
                </a:solidFill>
                <a:latin typeface="Arial"/>
                <a:cs typeface="Arial"/>
              </a:rPr>
              <a:t>PM</a:t>
            </a:r>
            <a:r>
              <a:rPr sz="9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40" dirty="0">
                <a:solidFill>
                  <a:srgbClr val="231F20"/>
                </a:solidFill>
                <a:latin typeface="Arial"/>
                <a:cs typeface="Arial"/>
              </a:rPr>
              <a:t>V-S</a:t>
            </a:r>
            <a:r>
              <a:rPr sz="9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231F20"/>
                </a:solidFill>
                <a:latin typeface="Arial"/>
                <a:cs typeface="Arial"/>
              </a:rPr>
              <a:t>8:00</a:t>
            </a:r>
            <a:r>
              <a:rPr sz="9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AM-12:00</a:t>
            </a:r>
            <a:r>
              <a:rPr sz="9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40" dirty="0">
                <a:solidFill>
                  <a:srgbClr val="231F20"/>
                </a:solidFill>
                <a:latin typeface="Arial"/>
                <a:cs typeface="Arial"/>
              </a:rPr>
              <a:t>PM </a:t>
            </a:r>
            <a:r>
              <a:rPr sz="900" b="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20" dirty="0">
                <a:solidFill>
                  <a:srgbClr val="231F20"/>
                </a:solidFill>
                <a:latin typeface="Arial"/>
                <a:cs typeface="Arial"/>
              </a:rPr>
              <a:t>Carolina	</a:t>
            </a:r>
            <a:r>
              <a:rPr sz="900" b="1" spc="-10" dirty="0">
                <a:solidFill>
                  <a:srgbClr val="231F20"/>
                </a:solidFill>
                <a:latin typeface="Arial"/>
                <a:cs typeface="Arial"/>
              </a:rPr>
              <a:t>GRUPO </a:t>
            </a:r>
            <a:r>
              <a:rPr sz="900" b="1" spc="-50" dirty="0">
                <a:solidFill>
                  <a:srgbClr val="231F20"/>
                </a:solidFill>
                <a:latin typeface="Arial"/>
                <a:cs typeface="Arial"/>
              </a:rPr>
              <a:t>EMPRESAS </a:t>
            </a:r>
            <a:r>
              <a:rPr sz="900" b="1" spc="-25" dirty="0">
                <a:solidFill>
                  <a:srgbClr val="231F20"/>
                </a:solidFill>
                <a:latin typeface="Arial"/>
                <a:cs typeface="Arial"/>
              </a:rPr>
              <a:t>DE </a:t>
            </a:r>
            <a:r>
              <a:rPr sz="900" b="1" spc="-20" dirty="0">
                <a:solidFill>
                  <a:srgbClr val="231F20"/>
                </a:solidFill>
                <a:latin typeface="Arial"/>
                <a:cs typeface="Arial"/>
              </a:rPr>
              <a:t>SALUD </a:t>
            </a:r>
            <a:r>
              <a:rPr sz="900" b="1" spc="-25" dirty="0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sz="900" b="1" spc="-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5" dirty="0">
                <a:solidFill>
                  <a:srgbClr val="231F20"/>
                </a:solidFill>
                <a:latin typeface="Arial"/>
                <a:cs typeface="Arial"/>
              </a:rPr>
              <a:t>SAN</a:t>
            </a:r>
            <a:r>
              <a:rPr sz="9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20" dirty="0">
                <a:solidFill>
                  <a:srgbClr val="231F20"/>
                </a:solidFill>
                <a:latin typeface="Arial"/>
                <a:cs typeface="Arial"/>
              </a:rPr>
              <a:t>JUAN	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(787)</a:t>
            </a:r>
            <a:r>
              <a:rPr sz="9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767-1365	</a:t>
            </a:r>
            <a:r>
              <a:rPr sz="1350" b="1" spc="-30" baseline="6172" dirty="0">
                <a:solidFill>
                  <a:srgbClr val="231F20"/>
                </a:solidFill>
                <a:latin typeface="Arial"/>
                <a:cs typeface="Arial"/>
              </a:rPr>
              <a:t>L-V</a:t>
            </a:r>
            <a:r>
              <a:rPr sz="1350" b="1" spc="-67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baseline="6172" dirty="0">
                <a:solidFill>
                  <a:srgbClr val="231F20"/>
                </a:solidFill>
                <a:latin typeface="Arial"/>
                <a:cs typeface="Arial"/>
              </a:rPr>
              <a:t>7:00</a:t>
            </a:r>
            <a:r>
              <a:rPr sz="1350" b="1" spc="-67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15" baseline="6172" dirty="0">
                <a:solidFill>
                  <a:srgbClr val="231F20"/>
                </a:solidFill>
                <a:latin typeface="Arial"/>
                <a:cs typeface="Arial"/>
              </a:rPr>
              <a:t>AM-3:00</a:t>
            </a:r>
            <a:r>
              <a:rPr sz="1350" b="1" spc="-67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75" baseline="6172" dirty="0">
                <a:solidFill>
                  <a:srgbClr val="231F20"/>
                </a:solidFill>
                <a:latin typeface="Arial"/>
                <a:cs typeface="Arial"/>
              </a:rPr>
              <a:t>PM</a:t>
            </a:r>
            <a:r>
              <a:rPr sz="1350" b="1" spc="-67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15" baseline="6172" dirty="0">
                <a:solidFill>
                  <a:srgbClr val="231F20"/>
                </a:solidFill>
                <a:latin typeface="Arial"/>
                <a:cs typeface="Arial"/>
              </a:rPr>
              <a:t>Sábado</a:t>
            </a:r>
            <a:r>
              <a:rPr sz="1350" b="1" spc="-67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baseline="6172" dirty="0">
                <a:solidFill>
                  <a:srgbClr val="231F20"/>
                </a:solidFill>
                <a:latin typeface="Arial"/>
                <a:cs typeface="Arial"/>
              </a:rPr>
              <a:t>9:00</a:t>
            </a:r>
            <a:r>
              <a:rPr sz="1350" b="1" spc="-67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15" baseline="6172" dirty="0">
                <a:solidFill>
                  <a:srgbClr val="231F20"/>
                </a:solidFill>
                <a:latin typeface="Arial"/>
                <a:cs typeface="Arial"/>
              </a:rPr>
              <a:t>AM-2:00</a:t>
            </a:r>
            <a:r>
              <a:rPr sz="1350" b="1" spc="-67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60" baseline="6172" dirty="0">
                <a:solidFill>
                  <a:srgbClr val="231F20"/>
                </a:solidFill>
                <a:latin typeface="Arial"/>
                <a:cs typeface="Arial"/>
              </a:rPr>
              <a:t>PM </a:t>
            </a:r>
            <a:r>
              <a:rPr sz="1350" b="1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20" dirty="0">
                <a:solidFill>
                  <a:srgbClr val="231F20"/>
                </a:solidFill>
                <a:latin typeface="Arial"/>
                <a:cs typeface="Arial"/>
              </a:rPr>
              <a:t>Carolina	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VACUNACION</a:t>
            </a:r>
            <a:r>
              <a:rPr sz="9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25" dirty="0">
                <a:solidFill>
                  <a:srgbClr val="231F20"/>
                </a:solidFill>
                <a:latin typeface="Arial"/>
                <a:cs typeface="Arial"/>
              </a:rPr>
              <a:t>AL</a:t>
            </a:r>
            <a:r>
              <a:rPr sz="9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20" dirty="0">
                <a:solidFill>
                  <a:srgbClr val="231F20"/>
                </a:solidFill>
                <a:latin typeface="Arial"/>
                <a:cs typeface="Arial"/>
              </a:rPr>
              <a:t>DIA	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(787)</a:t>
            </a:r>
            <a:r>
              <a:rPr sz="9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701-5860	</a:t>
            </a:r>
            <a:r>
              <a:rPr sz="1350" b="1" spc="-127" baseline="6172" dirty="0">
                <a:solidFill>
                  <a:srgbClr val="231F20"/>
                </a:solidFill>
                <a:latin typeface="Arial"/>
                <a:cs typeface="Arial"/>
              </a:rPr>
              <a:t>L-J</a:t>
            </a:r>
            <a:r>
              <a:rPr sz="1350" b="1" spc="-82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baseline="6172" dirty="0">
                <a:solidFill>
                  <a:srgbClr val="231F20"/>
                </a:solidFill>
                <a:latin typeface="Arial"/>
                <a:cs typeface="Arial"/>
              </a:rPr>
              <a:t>9:00</a:t>
            </a:r>
            <a:r>
              <a:rPr sz="1350" b="1" spc="-82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82" baseline="6172" dirty="0">
                <a:solidFill>
                  <a:srgbClr val="231F20"/>
                </a:solidFill>
                <a:latin typeface="Arial"/>
                <a:cs typeface="Arial"/>
              </a:rPr>
              <a:t>AM</a:t>
            </a:r>
            <a:r>
              <a:rPr sz="1350" b="1" spc="-82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baseline="6172" dirty="0">
                <a:solidFill>
                  <a:srgbClr val="231F20"/>
                </a:solidFill>
                <a:latin typeface="Arial"/>
                <a:cs typeface="Arial"/>
              </a:rPr>
              <a:t>-</a:t>
            </a:r>
            <a:r>
              <a:rPr sz="1350" b="1" spc="-82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baseline="6172" dirty="0">
                <a:solidFill>
                  <a:srgbClr val="231F20"/>
                </a:solidFill>
                <a:latin typeface="Arial"/>
                <a:cs typeface="Arial"/>
              </a:rPr>
              <a:t>2:00</a:t>
            </a:r>
            <a:r>
              <a:rPr sz="1350" b="1" spc="-82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60" baseline="6172" dirty="0">
                <a:solidFill>
                  <a:srgbClr val="231F20"/>
                </a:solidFill>
                <a:latin typeface="Arial"/>
                <a:cs typeface="Arial"/>
              </a:rPr>
              <a:t>PM</a:t>
            </a:r>
            <a:endParaRPr sz="1350" baseline="6172">
              <a:latin typeface="Arial"/>
              <a:cs typeface="Arial"/>
            </a:endParaRPr>
          </a:p>
          <a:p>
            <a:pPr marL="137795">
              <a:lnSpc>
                <a:spcPct val="100000"/>
              </a:lnSpc>
              <a:spcBef>
                <a:spcPts val="620"/>
              </a:spcBef>
              <a:tabLst>
                <a:tab pos="1382395" algn="l"/>
                <a:tab pos="4848860" algn="l"/>
                <a:tab pos="6855459" algn="l"/>
              </a:tabLst>
            </a:pPr>
            <a:r>
              <a:rPr sz="900" b="1" spc="20" dirty="0">
                <a:solidFill>
                  <a:srgbClr val="231F20"/>
                </a:solidFill>
                <a:latin typeface="Arial"/>
                <a:cs typeface="Arial"/>
              </a:rPr>
              <a:t>Carolina	</a:t>
            </a:r>
            <a:r>
              <a:rPr sz="900" b="1" spc="-15" dirty="0">
                <a:solidFill>
                  <a:srgbClr val="231F20"/>
                </a:solidFill>
                <a:latin typeface="Arial"/>
                <a:cs typeface="Arial"/>
              </a:rPr>
              <a:t>VICTOR </a:t>
            </a:r>
            <a:r>
              <a:rPr sz="900" b="1" spc="-50" dirty="0">
                <a:solidFill>
                  <a:srgbClr val="231F20"/>
                </a:solidFill>
                <a:latin typeface="Arial"/>
                <a:cs typeface="Arial"/>
              </a:rPr>
              <a:t>TORRES</a:t>
            </a:r>
            <a:r>
              <a:rPr sz="9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5" dirty="0">
                <a:solidFill>
                  <a:srgbClr val="231F20"/>
                </a:solidFill>
                <a:latin typeface="Arial"/>
                <a:cs typeface="Arial"/>
              </a:rPr>
              <a:t>SANTO</a:t>
            </a:r>
            <a:r>
              <a:rPr sz="9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40" dirty="0">
                <a:solidFill>
                  <a:srgbClr val="231F20"/>
                </a:solidFill>
                <a:latin typeface="Arial"/>
                <a:cs typeface="Arial"/>
              </a:rPr>
              <a:t>DOMINGO	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(787)</a:t>
            </a:r>
            <a:r>
              <a:rPr sz="9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757-5075	</a:t>
            </a:r>
            <a:r>
              <a:rPr sz="1350" b="1" spc="-30" baseline="6172" dirty="0">
                <a:solidFill>
                  <a:srgbClr val="231F20"/>
                </a:solidFill>
                <a:latin typeface="Arial"/>
                <a:cs typeface="Arial"/>
              </a:rPr>
              <a:t>L-V </a:t>
            </a:r>
            <a:r>
              <a:rPr sz="1350" b="1" baseline="6172" dirty="0">
                <a:solidFill>
                  <a:srgbClr val="231F20"/>
                </a:solidFill>
                <a:latin typeface="Arial"/>
                <a:cs typeface="Arial"/>
              </a:rPr>
              <a:t>8:00 </a:t>
            </a:r>
            <a:r>
              <a:rPr sz="1350" b="1" spc="15" baseline="6172" dirty="0">
                <a:solidFill>
                  <a:srgbClr val="231F20"/>
                </a:solidFill>
                <a:latin typeface="Arial"/>
                <a:cs typeface="Arial"/>
              </a:rPr>
              <a:t>AM-1:00</a:t>
            </a:r>
            <a:r>
              <a:rPr sz="1350" b="1" spc="-240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60" baseline="6172" dirty="0">
                <a:solidFill>
                  <a:srgbClr val="231F20"/>
                </a:solidFill>
                <a:latin typeface="Arial"/>
                <a:cs typeface="Arial"/>
              </a:rPr>
              <a:t>PM</a:t>
            </a:r>
            <a:endParaRPr sz="1350" baseline="6172">
              <a:latin typeface="Arial"/>
              <a:cs typeface="Arial"/>
            </a:endParaRPr>
          </a:p>
          <a:p>
            <a:pPr marL="137795" marR="494030">
              <a:lnSpc>
                <a:spcPct val="175900"/>
              </a:lnSpc>
              <a:tabLst>
                <a:tab pos="1382395" algn="l"/>
                <a:tab pos="4848860" algn="l"/>
                <a:tab pos="6855459" algn="l"/>
              </a:tabLst>
            </a:pP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Ceiba	</a:t>
            </a:r>
            <a:r>
              <a:rPr sz="900" b="1" spc="-20" dirty="0">
                <a:solidFill>
                  <a:srgbClr val="231F20"/>
                </a:solidFill>
                <a:latin typeface="Arial"/>
                <a:cs typeface="Arial"/>
              </a:rPr>
              <a:t>CENTRO </a:t>
            </a:r>
            <a:r>
              <a:rPr sz="900" b="1" spc="-5" dirty="0">
                <a:solidFill>
                  <a:srgbClr val="231F20"/>
                </a:solidFill>
                <a:latin typeface="Arial"/>
                <a:cs typeface="Arial"/>
              </a:rPr>
              <a:t>DR. </a:t>
            </a:r>
            <a:r>
              <a:rPr sz="900" b="1" spc="-20" dirty="0">
                <a:solidFill>
                  <a:srgbClr val="231F20"/>
                </a:solidFill>
                <a:latin typeface="Arial"/>
                <a:cs typeface="Arial"/>
              </a:rPr>
              <a:t>ANGEL</a:t>
            </a:r>
            <a:r>
              <a:rPr sz="900" b="1" spc="-85" dirty="0">
                <a:solidFill>
                  <a:srgbClr val="231F20"/>
                </a:solidFill>
                <a:latin typeface="Arial"/>
                <a:cs typeface="Arial"/>
              </a:rPr>
              <a:t> S</a:t>
            </a:r>
            <a:r>
              <a:rPr sz="9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20" dirty="0">
                <a:solidFill>
                  <a:srgbClr val="231F20"/>
                </a:solidFill>
                <a:latin typeface="Arial"/>
                <a:cs typeface="Arial"/>
              </a:rPr>
              <a:t>MUNTANER	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(787)</a:t>
            </a:r>
            <a:r>
              <a:rPr sz="9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885-4446	</a:t>
            </a:r>
            <a:r>
              <a:rPr sz="1350" b="1" spc="60" baseline="12345" dirty="0">
                <a:solidFill>
                  <a:srgbClr val="231F20"/>
                </a:solidFill>
                <a:latin typeface="Arial"/>
                <a:cs typeface="Arial"/>
              </a:rPr>
              <a:t>Martes- </a:t>
            </a:r>
            <a:r>
              <a:rPr sz="1350" b="1" baseline="12345" dirty="0">
                <a:solidFill>
                  <a:srgbClr val="231F20"/>
                </a:solidFill>
                <a:latin typeface="Arial"/>
                <a:cs typeface="Arial"/>
              </a:rPr>
              <a:t>1:00 </a:t>
            </a:r>
            <a:r>
              <a:rPr sz="1350" b="1" spc="37" baseline="12345" dirty="0">
                <a:solidFill>
                  <a:srgbClr val="231F20"/>
                </a:solidFill>
                <a:latin typeface="Arial"/>
                <a:cs typeface="Arial"/>
              </a:rPr>
              <a:t>PM-4:00PM/</a:t>
            </a:r>
            <a:r>
              <a:rPr sz="1350" b="1" spc="-277" baseline="123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-30" baseline="12345" dirty="0">
                <a:solidFill>
                  <a:srgbClr val="231F20"/>
                </a:solidFill>
                <a:latin typeface="Arial"/>
                <a:cs typeface="Arial"/>
              </a:rPr>
              <a:t>Jueves</a:t>
            </a:r>
            <a:r>
              <a:rPr sz="1350" b="1" spc="-75" baseline="123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15" baseline="12345" dirty="0">
                <a:solidFill>
                  <a:srgbClr val="231F20"/>
                </a:solidFill>
                <a:latin typeface="Arial"/>
                <a:cs typeface="Arial"/>
              </a:rPr>
              <a:t>7:00AM-4:00PM </a:t>
            </a:r>
            <a:r>
              <a:rPr sz="1350" b="1" spc="-7" baseline="123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25" dirty="0">
                <a:solidFill>
                  <a:srgbClr val="231F20"/>
                </a:solidFill>
                <a:latin typeface="Arial"/>
                <a:cs typeface="Arial"/>
              </a:rPr>
              <a:t>Culebra	</a:t>
            </a:r>
            <a:r>
              <a:rPr sz="900" b="1" spc="-80" dirty="0">
                <a:solidFill>
                  <a:srgbClr val="231F20"/>
                </a:solidFill>
                <a:latin typeface="Arial"/>
                <a:cs typeface="Arial"/>
              </a:rPr>
              <a:t>CSC</a:t>
            </a:r>
            <a:r>
              <a:rPr sz="900" b="1" spc="-40" dirty="0">
                <a:solidFill>
                  <a:srgbClr val="231F20"/>
                </a:solidFill>
                <a:latin typeface="Arial"/>
                <a:cs typeface="Arial"/>
              </a:rPr>
              <a:t> CULEBRA	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(787)</a:t>
            </a:r>
            <a:r>
              <a:rPr sz="9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742-0001	</a:t>
            </a:r>
            <a:r>
              <a:rPr sz="1350" b="1" spc="-30" baseline="12345" dirty="0">
                <a:solidFill>
                  <a:srgbClr val="231F20"/>
                </a:solidFill>
                <a:latin typeface="Arial"/>
                <a:cs typeface="Arial"/>
              </a:rPr>
              <a:t>L-V </a:t>
            </a:r>
            <a:r>
              <a:rPr sz="1350" b="1" baseline="12345" dirty="0">
                <a:solidFill>
                  <a:srgbClr val="231F20"/>
                </a:solidFill>
                <a:latin typeface="Arial"/>
                <a:cs typeface="Arial"/>
              </a:rPr>
              <a:t>7:00 </a:t>
            </a:r>
            <a:r>
              <a:rPr sz="1350" b="1" spc="15" baseline="12345" dirty="0">
                <a:solidFill>
                  <a:srgbClr val="231F20"/>
                </a:solidFill>
                <a:latin typeface="Arial"/>
                <a:cs typeface="Arial"/>
              </a:rPr>
              <a:t>AM-4:30</a:t>
            </a:r>
            <a:r>
              <a:rPr sz="1350" b="1" spc="-240" baseline="123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60" baseline="12345" dirty="0">
                <a:solidFill>
                  <a:srgbClr val="231F20"/>
                </a:solidFill>
                <a:latin typeface="Arial"/>
                <a:cs typeface="Arial"/>
              </a:rPr>
              <a:t>PM</a:t>
            </a:r>
            <a:endParaRPr sz="1350" baseline="12345">
              <a:latin typeface="Arial"/>
              <a:cs typeface="Arial"/>
            </a:endParaRPr>
          </a:p>
          <a:p>
            <a:pPr marL="137795">
              <a:lnSpc>
                <a:spcPts val="840"/>
              </a:lnSpc>
              <a:spcBef>
                <a:spcPts val="819"/>
              </a:spcBef>
              <a:tabLst>
                <a:tab pos="1382395" algn="l"/>
                <a:tab pos="4848860" algn="l"/>
                <a:tab pos="6855459" algn="l"/>
              </a:tabLst>
            </a:pPr>
            <a:r>
              <a:rPr sz="900" b="1" spc="20" dirty="0">
                <a:solidFill>
                  <a:srgbClr val="231F20"/>
                </a:solidFill>
                <a:latin typeface="Arial"/>
                <a:cs typeface="Arial"/>
              </a:rPr>
              <a:t>Cupey/Trujillo</a:t>
            </a:r>
            <a:r>
              <a:rPr sz="9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25" dirty="0">
                <a:solidFill>
                  <a:srgbClr val="231F20"/>
                </a:solidFill>
                <a:latin typeface="Arial"/>
                <a:cs typeface="Arial"/>
              </a:rPr>
              <a:t>Alto	</a:t>
            </a:r>
            <a:r>
              <a:rPr sz="900" b="1" spc="-10" dirty="0">
                <a:solidFill>
                  <a:srgbClr val="231F20"/>
                </a:solidFill>
                <a:latin typeface="Arial"/>
                <a:cs typeface="Arial"/>
              </a:rPr>
              <a:t>GRUPO 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MEDICO</a:t>
            </a:r>
            <a:r>
              <a:rPr sz="900" b="1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5" dirty="0">
                <a:solidFill>
                  <a:srgbClr val="231F20"/>
                </a:solidFill>
                <a:latin typeface="Arial"/>
                <a:cs typeface="Arial"/>
              </a:rPr>
              <a:t>SAN</a:t>
            </a:r>
            <a:r>
              <a:rPr sz="9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30" dirty="0">
                <a:solidFill>
                  <a:srgbClr val="231F20"/>
                </a:solidFill>
                <a:latin typeface="Arial"/>
                <a:cs typeface="Arial"/>
              </a:rPr>
              <a:t>GERARDO	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(787) 293-2959 </a:t>
            </a:r>
            <a:r>
              <a:rPr sz="900" b="1" spc="135" dirty="0">
                <a:solidFill>
                  <a:srgbClr val="231F20"/>
                </a:solidFill>
                <a:latin typeface="Arial"/>
                <a:cs typeface="Arial"/>
              </a:rPr>
              <a:t>/</a:t>
            </a:r>
            <a:r>
              <a:rPr sz="900" b="1" spc="-1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(787)</a:t>
            </a:r>
            <a:r>
              <a:rPr sz="9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292-1836	</a:t>
            </a:r>
            <a:r>
              <a:rPr sz="1350" b="1" spc="15" baseline="18518" dirty="0">
                <a:solidFill>
                  <a:srgbClr val="231F20"/>
                </a:solidFill>
                <a:latin typeface="Arial"/>
                <a:cs typeface="Arial"/>
              </a:rPr>
              <a:t>Lunes</a:t>
            </a:r>
            <a:r>
              <a:rPr sz="1350" b="1" spc="-75" baseline="18518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44" baseline="18518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1350" b="1" spc="-75" baseline="18518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75" baseline="18518" dirty="0">
                <a:solidFill>
                  <a:srgbClr val="231F20"/>
                </a:solidFill>
                <a:latin typeface="Arial"/>
                <a:cs typeface="Arial"/>
              </a:rPr>
              <a:t>Martes</a:t>
            </a:r>
            <a:r>
              <a:rPr sz="1350" b="1" spc="-75" baseline="18518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baseline="18518" dirty="0">
                <a:solidFill>
                  <a:srgbClr val="231F20"/>
                </a:solidFill>
                <a:latin typeface="Arial"/>
                <a:cs typeface="Arial"/>
              </a:rPr>
              <a:t>8:00</a:t>
            </a:r>
            <a:r>
              <a:rPr sz="1350" b="1" spc="-75" baseline="18518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15" baseline="18518" dirty="0">
                <a:solidFill>
                  <a:srgbClr val="231F20"/>
                </a:solidFill>
                <a:latin typeface="Arial"/>
                <a:cs typeface="Arial"/>
              </a:rPr>
              <a:t>AM-1:00</a:t>
            </a:r>
            <a:r>
              <a:rPr sz="1350" b="1" spc="-75" baseline="18518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75" baseline="18518" dirty="0">
                <a:solidFill>
                  <a:srgbClr val="231F20"/>
                </a:solidFill>
                <a:latin typeface="Arial"/>
                <a:cs typeface="Arial"/>
              </a:rPr>
              <a:t>PM</a:t>
            </a:r>
            <a:r>
              <a:rPr sz="1350" b="1" spc="-75" baseline="18518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30" baseline="18518" dirty="0">
                <a:solidFill>
                  <a:srgbClr val="231F20"/>
                </a:solidFill>
                <a:latin typeface="Arial"/>
                <a:cs typeface="Arial"/>
              </a:rPr>
              <a:t>(Cupey)/Miercoles</a:t>
            </a:r>
            <a:endParaRPr sz="1350" baseline="18518">
              <a:latin typeface="Arial"/>
              <a:cs typeface="Arial"/>
            </a:endParaRPr>
          </a:p>
          <a:p>
            <a:pPr marR="1006475" algn="r">
              <a:lnSpc>
                <a:spcPts val="840"/>
              </a:lnSpc>
            </a:pPr>
            <a:r>
              <a:rPr sz="900" b="1" spc="30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9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20" dirty="0">
                <a:solidFill>
                  <a:srgbClr val="231F20"/>
                </a:solidFill>
                <a:latin typeface="Arial"/>
                <a:cs typeface="Arial"/>
              </a:rPr>
              <a:t>Jueves</a:t>
            </a:r>
            <a:r>
              <a:rPr sz="9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231F20"/>
                </a:solidFill>
                <a:latin typeface="Arial"/>
                <a:cs typeface="Arial"/>
              </a:rPr>
              <a:t>8:00</a:t>
            </a:r>
            <a:r>
              <a:rPr sz="9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AM-1:00</a:t>
            </a:r>
            <a:r>
              <a:rPr sz="9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50" dirty="0">
                <a:solidFill>
                  <a:srgbClr val="231F20"/>
                </a:solidFill>
                <a:latin typeface="Arial"/>
                <a:cs typeface="Arial"/>
              </a:rPr>
              <a:t>PM</a:t>
            </a:r>
            <a:r>
              <a:rPr sz="9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5" dirty="0">
                <a:solidFill>
                  <a:srgbClr val="231F20"/>
                </a:solidFill>
                <a:latin typeface="Arial"/>
                <a:cs typeface="Arial"/>
              </a:rPr>
              <a:t>(Trujillo</a:t>
            </a:r>
            <a:r>
              <a:rPr sz="900" b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5" dirty="0">
                <a:solidFill>
                  <a:srgbClr val="231F20"/>
                </a:solidFill>
                <a:latin typeface="Arial"/>
                <a:cs typeface="Arial"/>
              </a:rPr>
              <a:t>Alto)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400">
              <a:latin typeface="Times New Roman"/>
              <a:cs typeface="Times New Roman"/>
            </a:endParaRPr>
          </a:p>
          <a:p>
            <a:pPr marR="325755" algn="r">
              <a:lnSpc>
                <a:spcPct val="100000"/>
              </a:lnSpc>
            </a:pPr>
            <a:r>
              <a:rPr sz="700" b="1" spc="-190" dirty="0">
                <a:solidFill>
                  <a:srgbClr val="231F20"/>
                </a:solidFill>
                <a:latin typeface="Arial"/>
                <a:cs typeface="Arial"/>
              </a:rPr>
              <a:t>¿Ayuda                            </a:t>
            </a:r>
            <a:r>
              <a:rPr sz="700" b="1" spc="-195" dirty="0">
                <a:solidFill>
                  <a:srgbClr val="231F20"/>
                </a:solidFill>
                <a:latin typeface="Arial"/>
                <a:cs typeface="Arial"/>
              </a:rPr>
              <a:t>con</a:t>
            </a:r>
            <a:r>
              <a:rPr sz="700" b="1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00" b="1" spc="-190" dirty="0">
                <a:solidFill>
                  <a:srgbClr val="231F20"/>
                </a:solidFill>
                <a:latin typeface="Arial"/>
                <a:cs typeface="Arial"/>
              </a:rPr>
              <a:t>su                            </a:t>
            </a:r>
            <a:r>
              <a:rPr sz="700" b="1" spc="-160" dirty="0">
                <a:solidFill>
                  <a:srgbClr val="231F20"/>
                </a:solidFill>
                <a:latin typeface="Arial"/>
                <a:cs typeface="Arial"/>
              </a:rPr>
              <a:t>Plan    </a:t>
            </a:r>
            <a:r>
              <a:rPr sz="700" b="1" spc="-180" dirty="0">
                <a:solidFill>
                  <a:srgbClr val="231F20"/>
                </a:solidFill>
                <a:latin typeface="Arial"/>
                <a:cs typeface="Arial"/>
              </a:rPr>
              <a:t>de         </a:t>
            </a:r>
            <a:r>
              <a:rPr sz="700" b="1" spc="-170" dirty="0">
                <a:solidFill>
                  <a:srgbClr val="231F20"/>
                </a:solidFill>
                <a:latin typeface="Arial"/>
                <a:cs typeface="Arial"/>
              </a:rPr>
              <a:t>Salud     </a:t>
            </a:r>
            <a:r>
              <a:rPr sz="700" b="1" spc="-145" dirty="0">
                <a:solidFill>
                  <a:srgbClr val="231F20"/>
                </a:solidFill>
                <a:latin typeface="Arial"/>
                <a:cs typeface="Arial"/>
              </a:rPr>
              <a:t>del </a:t>
            </a:r>
            <a:r>
              <a:rPr sz="700" b="1" spc="-1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00" b="1" spc="-180" dirty="0">
                <a:solidFill>
                  <a:srgbClr val="231F20"/>
                </a:solidFill>
                <a:latin typeface="Arial"/>
                <a:cs typeface="Arial"/>
              </a:rPr>
              <a:t>Gobierno?</a:t>
            </a:r>
            <a:endParaRPr sz="700">
              <a:latin typeface="Arial"/>
              <a:cs typeface="Arial"/>
            </a:endParaRPr>
          </a:p>
          <a:p>
            <a:pPr marL="374015">
              <a:lnSpc>
                <a:spcPts val="3010"/>
              </a:lnSpc>
              <a:spcBef>
                <a:spcPts val="395"/>
              </a:spcBef>
            </a:pPr>
            <a:r>
              <a:rPr sz="2700" b="1" spc="15" dirty="0">
                <a:solidFill>
                  <a:srgbClr val="FFFFFF"/>
                </a:solidFill>
                <a:latin typeface="Arial"/>
                <a:cs typeface="Arial"/>
              </a:rPr>
              <a:t>Región</a:t>
            </a:r>
            <a:r>
              <a:rPr sz="2700" b="1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00" b="1" spc="120" dirty="0">
                <a:solidFill>
                  <a:srgbClr val="FFFFFF"/>
                </a:solidFill>
                <a:latin typeface="Arial"/>
                <a:cs typeface="Arial"/>
              </a:rPr>
              <a:t>Noreste</a:t>
            </a:r>
            <a:endParaRPr sz="2700">
              <a:latin typeface="Arial"/>
              <a:cs typeface="Arial"/>
            </a:endParaRPr>
          </a:p>
          <a:p>
            <a:pPr marR="304800" algn="r">
              <a:lnSpc>
                <a:spcPts val="480"/>
              </a:lnSpc>
            </a:pPr>
            <a:r>
              <a:rPr sz="600" spc="20" dirty="0">
                <a:solidFill>
                  <a:srgbClr val="231F20"/>
                </a:solidFill>
                <a:latin typeface="Gotham-Book"/>
                <a:cs typeface="Gotham-Book"/>
              </a:rPr>
              <a:t>Línea </a:t>
            </a:r>
            <a:r>
              <a:rPr sz="600" spc="10" dirty="0">
                <a:solidFill>
                  <a:srgbClr val="231F20"/>
                </a:solidFill>
                <a:latin typeface="Gotham-Book"/>
                <a:cs typeface="Gotham-Book"/>
              </a:rPr>
              <a:t>libre </a:t>
            </a:r>
            <a:r>
              <a:rPr sz="600" spc="20" dirty="0">
                <a:solidFill>
                  <a:srgbClr val="231F20"/>
                </a:solidFill>
                <a:latin typeface="Gotham-Book"/>
                <a:cs typeface="Gotham-Book"/>
              </a:rPr>
              <a:t>de</a:t>
            </a:r>
            <a:r>
              <a:rPr sz="600" spc="-35" dirty="0">
                <a:solidFill>
                  <a:srgbClr val="231F20"/>
                </a:solidFill>
                <a:latin typeface="Gotham-Book"/>
                <a:cs typeface="Gotham-Book"/>
              </a:rPr>
              <a:t> </a:t>
            </a:r>
            <a:r>
              <a:rPr sz="600" spc="15" dirty="0">
                <a:solidFill>
                  <a:srgbClr val="231F20"/>
                </a:solidFill>
                <a:latin typeface="Gotham-Book"/>
                <a:cs typeface="Gotham-Book"/>
              </a:rPr>
              <a:t>cargos</a:t>
            </a:r>
            <a:endParaRPr sz="600">
              <a:latin typeface="Gotham-Book"/>
              <a:cs typeface="Gotham-Book"/>
            </a:endParaRPr>
          </a:p>
          <a:p>
            <a:pPr marR="252095" algn="r">
              <a:lnSpc>
                <a:spcPts val="1130"/>
              </a:lnSpc>
            </a:pPr>
            <a:r>
              <a:rPr sz="900" b="1" spc="-5" dirty="0">
                <a:solidFill>
                  <a:srgbClr val="231F20"/>
                </a:solidFill>
                <a:latin typeface="Gotham"/>
                <a:cs typeface="Gotham"/>
              </a:rPr>
              <a:t>1-800-981-</a:t>
            </a:r>
            <a:r>
              <a:rPr sz="900" b="1" spc="-15" dirty="0">
                <a:solidFill>
                  <a:srgbClr val="231F20"/>
                </a:solidFill>
                <a:latin typeface="Gotham"/>
                <a:cs typeface="Gotham"/>
              </a:rPr>
              <a:t>2</a:t>
            </a:r>
            <a:r>
              <a:rPr sz="900" b="1" spc="-25" dirty="0">
                <a:solidFill>
                  <a:srgbClr val="231F20"/>
                </a:solidFill>
                <a:latin typeface="Gotham"/>
                <a:cs typeface="Gotham"/>
              </a:rPr>
              <a:t>7</a:t>
            </a:r>
            <a:r>
              <a:rPr sz="900" b="1" spc="-30" dirty="0">
                <a:solidFill>
                  <a:srgbClr val="231F20"/>
                </a:solidFill>
                <a:latin typeface="Gotham"/>
                <a:cs typeface="Gotham"/>
              </a:rPr>
              <a:t>3</a:t>
            </a:r>
            <a:r>
              <a:rPr sz="900" b="1" spc="-5" dirty="0">
                <a:solidFill>
                  <a:srgbClr val="231F20"/>
                </a:solidFill>
                <a:latin typeface="Gotham"/>
                <a:cs typeface="Gotham"/>
              </a:rPr>
              <a:t>7</a:t>
            </a:r>
            <a:endParaRPr sz="900">
              <a:latin typeface="Gotham"/>
              <a:cs typeface="Gotham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0" y="0"/>
            <a:ext cx="10058400" cy="77347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0"/>
            <a:ext cx="10058400" cy="737513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0" y="5425033"/>
            <a:ext cx="10058400" cy="234736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43414" y="299074"/>
            <a:ext cx="2012505" cy="82919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0" y="2006955"/>
            <a:ext cx="10058400" cy="5765800"/>
          </a:xfrm>
          <a:custGeom>
            <a:avLst/>
            <a:gdLst/>
            <a:ahLst/>
            <a:cxnLst/>
            <a:rect l="l" t="t" r="r" b="b"/>
            <a:pathLst>
              <a:path w="10058400" h="5765800">
                <a:moveTo>
                  <a:pt x="0" y="5765444"/>
                </a:moveTo>
                <a:lnTo>
                  <a:pt x="10058400" y="5765444"/>
                </a:lnTo>
                <a:lnTo>
                  <a:pt x="10058400" y="0"/>
                </a:lnTo>
                <a:lnTo>
                  <a:pt x="0" y="0"/>
                </a:lnTo>
                <a:lnTo>
                  <a:pt x="0" y="576544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0" y="6791083"/>
            <a:ext cx="6486639" cy="80601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 txBox="1"/>
          <p:nvPr/>
        </p:nvSpPr>
        <p:spPr>
          <a:xfrm>
            <a:off x="361900" y="6924902"/>
            <a:ext cx="3295700" cy="471283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lang="en-US" sz="2700" b="1" spc="15" smtClean="0">
                <a:solidFill>
                  <a:srgbClr val="FFFFFF"/>
                </a:solidFill>
                <a:latin typeface="Arial"/>
                <a:cs typeface="Arial"/>
              </a:rPr>
              <a:t>Northeast </a:t>
            </a:r>
            <a:r>
              <a:rPr lang="en-US" sz="2700" b="1" spc="15" dirty="0" smtClean="0">
                <a:solidFill>
                  <a:srgbClr val="FFFFFF"/>
                </a:solidFill>
                <a:latin typeface="Arial"/>
                <a:cs typeface="Arial"/>
              </a:rPr>
              <a:t>Region</a:t>
            </a:r>
            <a:r>
              <a:rPr lang="en-US" sz="2800" dirty="0" smtClean="0"/>
              <a:t> </a:t>
            </a:r>
            <a:endParaRPr lang="en-US" sz="2700" b="1" spc="15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02" name="Title 101"/>
          <p:cNvSpPr>
            <a:spLocks noGrp="1"/>
          </p:cNvSpPr>
          <p:nvPr>
            <p:ph type="title"/>
          </p:nvPr>
        </p:nvSpPr>
        <p:spPr>
          <a:xfrm>
            <a:off x="325551" y="460492"/>
            <a:ext cx="9407296" cy="377026"/>
          </a:xfrm>
        </p:spPr>
        <p:txBody>
          <a:bodyPr/>
          <a:lstStyle/>
          <a:p>
            <a:pPr algn="r"/>
            <a:r>
              <a:rPr lang="en-US" spc="-30" dirty="0" smtClean="0"/>
              <a:t>MONTHLY ACTIVITIES CALENDAR</a:t>
            </a:r>
            <a:endParaRPr lang="en-US" dirty="0"/>
          </a:p>
        </p:txBody>
      </p:sp>
      <p:pic>
        <p:nvPicPr>
          <p:cNvPr id="22" name="Picture 21" descr="logo MMMH ASES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909" y="6705600"/>
            <a:ext cx="2565091" cy="990600"/>
          </a:xfrm>
          <a:prstGeom prst="rect">
            <a:avLst/>
          </a:prstGeom>
        </p:spPr>
      </p:pic>
      <p:graphicFrame>
        <p:nvGraphicFramePr>
          <p:cNvPr id="29" name="object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6913105"/>
              </p:ext>
            </p:extLst>
          </p:nvPr>
        </p:nvGraphicFramePr>
        <p:xfrm>
          <a:off x="-6350" y="1828800"/>
          <a:ext cx="10058398" cy="433520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11350"/>
                <a:gridCol w="1295400"/>
                <a:gridCol w="1524000"/>
                <a:gridCol w="3657600"/>
                <a:gridCol w="1670048"/>
              </a:tblGrid>
              <a:tr h="283082">
                <a:tc>
                  <a:txBody>
                    <a:bodyPr/>
                    <a:lstStyle/>
                    <a:p>
                      <a:pPr marL="135255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lang="en-US" sz="1150" b="1" spc="15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NAME</a:t>
                      </a:r>
                      <a:r>
                        <a:rPr lang="en-US" sz="1150" b="1" spc="15" baseline="0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EVENT</a:t>
                      </a:r>
                      <a:endParaRPr sz="1150" dirty="0">
                        <a:latin typeface="Arial"/>
                        <a:cs typeface="Arial"/>
                      </a:endParaRPr>
                    </a:p>
                  </a:txBody>
                  <a:tcPr marL="0" marR="0" marT="48895" marB="0">
                    <a:solidFill>
                      <a:srgbClr val="F15D22"/>
                    </a:solidFill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lang="en-US" sz="1150" b="1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DAY</a:t>
                      </a:r>
                      <a:endParaRPr sz="1150" b="1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0" marR="0" marT="48895" marB="0">
                    <a:solidFill>
                      <a:srgbClr val="F15D22"/>
                    </a:solidFill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lang="en-US" sz="1150" b="1" spc="-55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TIME</a:t>
                      </a:r>
                      <a:endParaRPr sz="1150" dirty="0">
                        <a:latin typeface="Arial"/>
                        <a:cs typeface="Arial"/>
                      </a:endParaRPr>
                    </a:p>
                  </a:txBody>
                  <a:tcPr marL="0" marR="0" marT="48895" marB="0">
                    <a:solidFill>
                      <a:srgbClr val="F15D22"/>
                    </a:solidFill>
                  </a:tcPr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lang="en-US" sz="1150" b="1" spc="-25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VENUE</a:t>
                      </a:r>
                      <a:endParaRPr sz="1150" dirty="0">
                        <a:latin typeface="Arial"/>
                        <a:cs typeface="Arial"/>
                      </a:endParaRPr>
                    </a:p>
                  </a:txBody>
                  <a:tcPr marL="0" marR="0" marT="48895" marB="0"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15D22"/>
                    </a:solidFill>
                  </a:tcPr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lang="en-US" sz="1150" b="1" dirty="0" smtClean="0">
                          <a:latin typeface="Arial"/>
                          <a:cs typeface="Arial"/>
                        </a:rPr>
                        <a:t>DESCRIPTION</a:t>
                      </a:r>
                      <a:endParaRPr sz="1150" b="1" dirty="0">
                        <a:latin typeface="Arial"/>
                        <a:cs typeface="Arial"/>
                      </a:endParaRPr>
                    </a:p>
                  </a:txBody>
                  <a:tcPr marL="0" marR="0" marT="48895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15D22"/>
                    </a:solidFill>
                  </a:tcPr>
                </a:tc>
              </a:tr>
              <a:tr h="244195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Food and Water Safety/ Integrated Model </a:t>
                      </a:r>
                      <a:b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</a:b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01/16/2018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09:20AM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Medicaid-</a:t>
                      </a:r>
                      <a:r>
                        <a:rPr 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Calle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Corchado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Final </a:t>
                      </a:r>
                      <a:r>
                        <a:rPr 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Canóvanas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, PR 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lang="en-US" sz="800" dirty="0" smtClean="0">
                          <a:latin typeface="+mj-lt"/>
                          <a:cs typeface="Arial"/>
                        </a:rPr>
                        <a:t>Educational</a:t>
                      </a:r>
                      <a:r>
                        <a:rPr lang="en-US" sz="800" baseline="0" dirty="0" smtClean="0">
                          <a:latin typeface="+mj-lt"/>
                          <a:cs typeface="Arial"/>
                        </a:rPr>
                        <a:t> Activity</a:t>
                      </a:r>
                      <a:endParaRPr sz="800" dirty="0">
                        <a:latin typeface="+mj-lt"/>
                        <a:cs typeface="Arial"/>
                      </a:endParaRPr>
                    </a:p>
                  </a:txBody>
                  <a:tcPr marL="0" marR="0" marT="52704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673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Women and Diabetes/ Integrated Model</a:t>
                      </a:r>
                    </a:p>
                  </a:txBody>
                  <a:tcPr marL="9525" marR="9525" marT="9525" marB="0"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01/16/2018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09:20AM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N50 Dr. José Cintrón-Caribbean Medical Center Ofi. 102 Calle Muñoz Rivera Esq. General Valero 311  Fajardo, P.R.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lang="en-US" sz="800" dirty="0" smtClean="0">
                          <a:latin typeface="+mj-lt"/>
                          <a:cs typeface="Arial"/>
                        </a:rPr>
                        <a:t>Educational</a:t>
                      </a:r>
                      <a:r>
                        <a:rPr lang="en-US" sz="800" baseline="0" dirty="0" smtClean="0">
                          <a:latin typeface="+mj-lt"/>
                          <a:cs typeface="Arial"/>
                        </a:rPr>
                        <a:t> Activity</a:t>
                      </a:r>
                      <a:endParaRPr lang="en-US" sz="800" dirty="0">
                        <a:latin typeface="+mj-lt"/>
                        <a:cs typeface="Arial"/>
                      </a:endParaRPr>
                    </a:p>
                  </a:txBody>
                  <a:tcPr marL="0" marR="0" marT="1778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754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Take Control of Your Depression/ Integrated Model</a:t>
                      </a:r>
                      <a:b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</a:b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01/16/2018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10:00AM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Medicaid-Urb. Villas de Río Grande P1 Calle 8  Rio Grande, PR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lang="en-US" sz="800" dirty="0" smtClean="0">
                          <a:latin typeface="+mj-lt"/>
                          <a:cs typeface="Arial"/>
                        </a:rPr>
                        <a:t>Educational</a:t>
                      </a:r>
                      <a:r>
                        <a:rPr lang="en-US" sz="800" baseline="0" dirty="0" smtClean="0">
                          <a:latin typeface="+mj-lt"/>
                          <a:cs typeface="Arial"/>
                        </a:rPr>
                        <a:t> Activity</a:t>
                      </a:r>
                      <a:endParaRPr lang="en-US" sz="800" dirty="0">
                        <a:latin typeface="+mj-lt"/>
                        <a:cs typeface="Arial"/>
                      </a:endParaRPr>
                    </a:p>
                  </a:txBody>
                  <a:tcPr marL="0" marR="0" marT="2413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281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Hand Wash/ Integrated Model</a:t>
                      </a:r>
                    </a:p>
                  </a:txBody>
                  <a:tcPr marL="9525" marR="9525" marT="9525" marB="0"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01/16/2018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10:00AM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Departamento de la Familia-Canóvanas Mall Quintas de Canóvanas Carr. 185 Canóvanas, P.R.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lang="en-US" sz="800" dirty="0" smtClean="0">
                          <a:latin typeface="+mj-lt"/>
                          <a:cs typeface="Arial"/>
                        </a:rPr>
                        <a:t>Educational</a:t>
                      </a:r>
                      <a:r>
                        <a:rPr lang="en-US" sz="800" baseline="0" dirty="0" smtClean="0">
                          <a:latin typeface="+mj-lt"/>
                          <a:cs typeface="Arial"/>
                        </a:rPr>
                        <a:t> Activity</a:t>
                      </a:r>
                      <a:endParaRPr lang="en-US" sz="800" dirty="0">
                        <a:latin typeface="+mj-lt"/>
                        <a:cs typeface="Arial"/>
                      </a:endParaRPr>
                    </a:p>
                  </a:txBody>
                  <a:tcPr marL="0" marR="0" marT="50165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802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Hand Wash/ Integrated Model</a:t>
                      </a:r>
                    </a:p>
                  </a:txBody>
                  <a:tcPr marL="9525" marR="9525" marT="9525" marB="0"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01/16/2018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10:00AM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Centro CHAI-56 Calle del Carmen W   Fajardo, P.R.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lang="en-US" sz="800" dirty="0" smtClean="0">
                          <a:latin typeface="+mj-lt"/>
                          <a:cs typeface="Arial"/>
                        </a:rPr>
                        <a:t>Educational</a:t>
                      </a:r>
                      <a:r>
                        <a:rPr lang="en-US" sz="800" baseline="0" dirty="0" smtClean="0">
                          <a:latin typeface="+mj-lt"/>
                          <a:cs typeface="Arial"/>
                        </a:rPr>
                        <a:t> Activity</a:t>
                      </a:r>
                      <a:endParaRPr lang="en-US" sz="800" dirty="0">
                        <a:latin typeface="+mj-lt"/>
                        <a:cs typeface="Arial"/>
                      </a:endParaRPr>
                    </a:p>
                  </a:txBody>
                  <a:tcPr marL="0" marR="0" marT="34925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Food and Water Safety/ Integrated Model </a:t>
                      </a:r>
                      <a:b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</a:b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01/16/2018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10:20AM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Departamento de la Familia-Canóvanas Mall Quintas de Canóvanas Carr. 185 Canóvanas, P.R.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lang="en-US" sz="800" dirty="0" smtClean="0">
                          <a:latin typeface="+mj-lt"/>
                          <a:cs typeface="Arial"/>
                        </a:rPr>
                        <a:t>Educational</a:t>
                      </a:r>
                      <a:r>
                        <a:rPr lang="en-US" sz="800" baseline="0" dirty="0" smtClean="0">
                          <a:latin typeface="+mj-lt"/>
                          <a:cs typeface="Arial"/>
                        </a:rPr>
                        <a:t> Activity</a:t>
                      </a:r>
                      <a:endParaRPr lang="en-US" sz="800" dirty="0">
                        <a:latin typeface="+mj-lt"/>
                        <a:cs typeface="Arial"/>
                      </a:endParaRPr>
                    </a:p>
                  </a:txBody>
                  <a:tcPr marL="0" marR="0" marT="29209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363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Women and Diabetes/ Integrated Model</a:t>
                      </a:r>
                    </a:p>
                  </a:txBody>
                  <a:tcPr marL="9525" marR="9525" marT="9525" marB="0"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01/16/2018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10:20AM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Centro CHAI-56 Calle del Carmen W   Fajardo, P.R.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lang="en-US" sz="800" dirty="0" smtClean="0">
                          <a:latin typeface="+mj-lt"/>
                          <a:cs typeface="Arial"/>
                        </a:rPr>
                        <a:t>Educational</a:t>
                      </a:r>
                      <a:r>
                        <a:rPr lang="en-US" sz="800" baseline="0" dirty="0" smtClean="0">
                          <a:latin typeface="+mj-lt"/>
                          <a:cs typeface="Arial"/>
                        </a:rPr>
                        <a:t> Activity</a:t>
                      </a:r>
                      <a:endParaRPr lang="en-US" sz="800" dirty="0">
                        <a:latin typeface="+mj-lt"/>
                        <a:cs typeface="Arial"/>
                      </a:endParaRPr>
                    </a:p>
                  </a:txBody>
                  <a:tcPr marL="0" marR="0" marT="13335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053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Leptospirosis / Integrated Model</a:t>
                      </a:r>
                    </a:p>
                  </a:txBody>
                  <a:tcPr marL="9525" marR="9525" marT="9525" marB="0"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01/16/2018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10:30AM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N29 Family Medicine Group-124B Ave. Roberto Clemente, Villa Carolina Carolina, PR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lang="en-US" sz="800" dirty="0" smtClean="0">
                          <a:latin typeface="+mj-lt"/>
                          <a:cs typeface="Arial"/>
                        </a:rPr>
                        <a:t>Educational</a:t>
                      </a:r>
                      <a:r>
                        <a:rPr lang="en-US" sz="800" baseline="0" dirty="0" smtClean="0">
                          <a:latin typeface="+mj-lt"/>
                          <a:cs typeface="Arial"/>
                        </a:rPr>
                        <a:t> Activity</a:t>
                      </a:r>
                      <a:endParaRPr lang="en-US" sz="800" dirty="0">
                        <a:latin typeface="+mj-lt"/>
                        <a:cs typeface="Arial"/>
                      </a:endParaRPr>
                    </a:p>
                  </a:txBody>
                  <a:tcPr marL="0" marR="0" marT="3683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731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Hypertension / Integrated Model</a:t>
                      </a:r>
                    </a:p>
                  </a:txBody>
                  <a:tcPr marL="9525" marR="9525" marT="9525" marB="0"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01/16/2018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11:00AM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Departamento de la Familia-Centro de Gobierno Calle García de la Noceda  Loiza, PR 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lang="en-US" sz="800" dirty="0" smtClean="0">
                          <a:latin typeface="+mj-lt"/>
                          <a:cs typeface="Arial"/>
                        </a:rPr>
                        <a:t>Educational</a:t>
                      </a:r>
                      <a:r>
                        <a:rPr lang="en-US" sz="800" baseline="0" dirty="0" smtClean="0">
                          <a:latin typeface="+mj-lt"/>
                          <a:cs typeface="Arial"/>
                        </a:rPr>
                        <a:t> Activity</a:t>
                      </a:r>
                      <a:endParaRPr lang="en-US" sz="800" dirty="0">
                        <a:latin typeface="+mj-lt"/>
                        <a:cs typeface="Arial"/>
                      </a:endParaRPr>
                    </a:p>
                  </a:txBody>
                  <a:tcPr marL="0" marR="0" marT="2413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526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Flu/ Integrated Model</a:t>
                      </a:r>
                    </a:p>
                  </a:txBody>
                  <a:tcPr marL="9525" marR="9525" marT="9525" marB="0"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01/17/2018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08:00AM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N20 NEOMED Center-Urb. Lago Alto Calle Carite #130  Trujillo Alto, PR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lang="en-US" sz="800" dirty="0" smtClean="0">
                          <a:latin typeface="+mj-lt"/>
                          <a:cs typeface="Arial"/>
                        </a:rPr>
                        <a:t>Educational</a:t>
                      </a:r>
                      <a:r>
                        <a:rPr lang="en-US" sz="800" baseline="0" dirty="0" smtClean="0">
                          <a:latin typeface="+mj-lt"/>
                          <a:cs typeface="Arial"/>
                        </a:rPr>
                        <a:t> Activity</a:t>
                      </a:r>
                      <a:endParaRPr lang="en-US" sz="800" dirty="0">
                        <a:latin typeface="+mj-lt"/>
                        <a:cs typeface="Arial"/>
                      </a:endParaRPr>
                    </a:p>
                  </a:txBody>
                  <a:tcPr marL="0" marR="0" marT="31115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217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Prevention of Suicide/ Integrated Model</a:t>
                      </a:r>
                      <a:b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</a:b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01/17/2018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08:00AM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Departamento de la Familia-Centro Gubernamental Calle Carlos, Piso 1 Ceiba, PR 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lang="en-US" sz="800" dirty="0" smtClean="0">
                          <a:latin typeface="+mj-lt"/>
                          <a:cs typeface="Arial"/>
                        </a:rPr>
                        <a:t>Educational</a:t>
                      </a:r>
                      <a:r>
                        <a:rPr lang="en-US" sz="800" baseline="0" dirty="0" smtClean="0">
                          <a:latin typeface="+mj-lt"/>
                          <a:cs typeface="Arial"/>
                        </a:rPr>
                        <a:t> Activity</a:t>
                      </a:r>
                      <a:endParaRPr lang="en-US" sz="800" dirty="0">
                        <a:latin typeface="+mj-lt"/>
                        <a:cs typeface="Arial"/>
                      </a:endParaRPr>
                    </a:p>
                  </a:txBody>
                  <a:tcPr marL="0" marR="0" marT="57785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673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Food and Water Safety/ Integrated Model </a:t>
                      </a:r>
                      <a:b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</a:b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01/17/2018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08:20AM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N20 NEOMED Center-Urb. Lago Alto Calle Carite #130  Trujillo Alto, PR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lang="en-US" sz="800" dirty="0" smtClean="0">
                          <a:latin typeface="+mj-lt"/>
                          <a:cs typeface="Arial"/>
                        </a:rPr>
                        <a:t>Educational</a:t>
                      </a:r>
                      <a:r>
                        <a:rPr lang="en-US" sz="800" baseline="0" dirty="0" smtClean="0">
                          <a:latin typeface="+mj-lt"/>
                          <a:cs typeface="Arial"/>
                        </a:rPr>
                        <a:t> Activity</a:t>
                      </a:r>
                      <a:endParaRPr lang="en-US" sz="800" dirty="0">
                        <a:latin typeface="+mj-lt"/>
                        <a:cs typeface="Arial"/>
                      </a:endParaRPr>
                    </a:p>
                  </a:txBody>
                  <a:tcPr marL="0" marR="0" marT="4191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351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Hand Wash/ Integrated Model</a:t>
                      </a:r>
                    </a:p>
                  </a:txBody>
                  <a:tcPr marL="9525" marR="9525" marT="9525" marB="0"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01/17/2018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08:20AM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Departamento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de la </a:t>
                      </a:r>
                      <a:r>
                        <a:rPr 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Familia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-Centro </a:t>
                      </a:r>
                      <a:r>
                        <a:rPr 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Gubernamental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Calle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Carlos, </a:t>
                      </a:r>
                      <a:r>
                        <a:rPr 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Piso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1 </a:t>
                      </a:r>
                      <a:r>
                        <a:rPr 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Ceiba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, PR 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lang="en-US" sz="800" dirty="0" smtClean="0">
                          <a:latin typeface="+mj-lt"/>
                          <a:cs typeface="Arial"/>
                        </a:rPr>
                        <a:t>Educational</a:t>
                      </a:r>
                      <a:r>
                        <a:rPr lang="en-US" sz="800" baseline="0" dirty="0" smtClean="0">
                          <a:latin typeface="+mj-lt"/>
                          <a:cs typeface="Arial"/>
                        </a:rPr>
                        <a:t> Activity</a:t>
                      </a:r>
                      <a:endParaRPr lang="en-US" sz="800" dirty="0">
                        <a:latin typeface="+mj-lt"/>
                        <a:cs typeface="Arial"/>
                      </a:endParaRPr>
                    </a:p>
                  </a:txBody>
                  <a:tcPr marL="0" marR="0" marT="29844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228600" y="6172200"/>
            <a:ext cx="9525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300" b="1" dirty="0" err="1" smtClean="0">
                <a:latin typeface="Arial"/>
                <a:cs typeface="Arial"/>
              </a:rPr>
              <a:t>Activities</a:t>
            </a:r>
            <a:r>
              <a:rPr lang="es-ES_tradnl" sz="1300" b="1" dirty="0" smtClean="0">
                <a:latin typeface="Arial"/>
                <a:cs typeface="Arial"/>
              </a:rPr>
              <a:t> </a:t>
            </a:r>
            <a:r>
              <a:rPr lang="es-ES_tradnl" sz="1300" b="1" dirty="0" err="1" smtClean="0">
                <a:latin typeface="Arial"/>
                <a:cs typeface="Arial"/>
              </a:rPr>
              <a:t>subject</a:t>
            </a:r>
            <a:r>
              <a:rPr lang="es-ES_tradnl" sz="1300" b="1" dirty="0" smtClean="0">
                <a:latin typeface="Arial"/>
                <a:cs typeface="Arial"/>
              </a:rPr>
              <a:t> to </a:t>
            </a:r>
            <a:r>
              <a:rPr lang="es-ES_tradnl" sz="1300" b="1" dirty="0" err="1" smtClean="0">
                <a:latin typeface="Arial"/>
                <a:cs typeface="Arial"/>
              </a:rPr>
              <a:t>change</a:t>
            </a:r>
            <a:r>
              <a:rPr lang="es-ES_tradnl" sz="1300" b="1" dirty="0" smtClean="0">
                <a:latin typeface="Arial"/>
                <a:cs typeface="Arial"/>
              </a:rPr>
              <a:t>. </a:t>
            </a:r>
            <a:r>
              <a:rPr lang="es-ES_tradnl" sz="1300" b="1" dirty="0" err="1" smtClean="0">
                <a:latin typeface="Arial"/>
                <a:cs typeface="Arial"/>
              </a:rPr>
              <a:t>Contact</a:t>
            </a:r>
            <a:r>
              <a:rPr lang="es-ES_tradnl" sz="1300" b="1" dirty="0" smtClean="0">
                <a:latin typeface="Arial"/>
                <a:cs typeface="Arial"/>
              </a:rPr>
              <a:t> </a:t>
            </a:r>
            <a:r>
              <a:rPr lang="es-PR" sz="1400" b="1" dirty="0" err="1" smtClean="0"/>
              <a:t>Enrollee</a:t>
            </a:r>
            <a:r>
              <a:rPr lang="es-PR" sz="1400" b="1" dirty="0" smtClean="0"/>
              <a:t> </a:t>
            </a:r>
            <a:r>
              <a:rPr lang="es-PR" sz="1400" b="1" dirty="0" err="1" smtClean="0"/>
              <a:t>Services</a:t>
            </a:r>
            <a:r>
              <a:rPr lang="es-PR" sz="1400" b="1" dirty="0" smtClean="0"/>
              <a:t> </a:t>
            </a:r>
            <a:r>
              <a:rPr lang="es-PR" sz="1400" b="1" dirty="0" err="1" smtClean="0"/>
              <a:t>for</a:t>
            </a:r>
            <a:r>
              <a:rPr lang="es-PR" sz="1400" b="1" dirty="0" smtClean="0"/>
              <a:t> </a:t>
            </a:r>
            <a:r>
              <a:rPr lang="es-PR" sz="1400" b="1" dirty="0" err="1" smtClean="0"/>
              <a:t>confirmation</a:t>
            </a:r>
            <a:endParaRPr lang="es-ES_tradnl" sz="1300" b="1" dirty="0">
              <a:latin typeface="Arial"/>
              <a:cs typeface="Arial"/>
            </a:endParaRPr>
          </a:p>
          <a:p>
            <a:r>
              <a:rPr lang="es-ES_tradnl" sz="1200" dirty="0">
                <a:latin typeface="Arial"/>
                <a:cs typeface="Arial"/>
              </a:rPr>
              <a:t>1-844-336-3331 </a:t>
            </a:r>
            <a:r>
              <a:rPr lang="es-ES_tradnl" sz="1200" dirty="0" smtClean="0">
                <a:latin typeface="Arial"/>
                <a:cs typeface="Arial"/>
              </a:rPr>
              <a:t>(</a:t>
            </a:r>
            <a:r>
              <a:rPr lang="es-ES_tradnl" sz="1200" dirty="0" err="1" smtClean="0">
                <a:latin typeface="Arial"/>
                <a:cs typeface="Arial"/>
              </a:rPr>
              <a:t>toll</a:t>
            </a:r>
            <a:r>
              <a:rPr lang="es-ES_tradnl" sz="1200" dirty="0" smtClean="0">
                <a:latin typeface="Arial"/>
                <a:cs typeface="Arial"/>
              </a:rPr>
              <a:t> free), 787</a:t>
            </a:r>
            <a:r>
              <a:rPr lang="es-ES_tradnl" sz="1200" dirty="0">
                <a:latin typeface="Arial"/>
                <a:cs typeface="Arial"/>
              </a:rPr>
              <a:t>-999-4411 TTY </a:t>
            </a:r>
            <a:r>
              <a:rPr lang="es-ES_tradnl" sz="1200" dirty="0" smtClean="0">
                <a:latin typeface="Arial"/>
                <a:cs typeface="Arial"/>
              </a:rPr>
              <a:t>(</a:t>
            </a:r>
            <a:r>
              <a:rPr lang="es-ES_tradnl" sz="1200" dirty="0" err="1" smtClean="0">
                <a:latin typeface="Arial"/>
                <a:cs typeface="Arial"/>
              </a:rPr>
              <a:t>hearing</a:t>
            </a:r>
            <a:r>
              <a:rPr lang="es-ES_tradnl" sz="1200" dirty="0" smtClean="0">
                <a:latin typeface="Arial"/>
                <a:cs typeface="Arial"/>
              </a:rPr>
              <a:t> </a:t>
            </a:r>
            <a:r>
              <a:rPr lang="es-ES_tradnl" sz="1200" dirty="0" err="1" smtClean="0">
                <a:latin typeface="Arial"/>
                <a:cs typeface="Arial"/>
              </a:rPr>
              <a:t>impaired</a:t>
            </a:r>
            <a:r>
              <a:rPr lang="es-ES_tradnl" sz="1200" dirty="0" smtClean="0">
                <a:latin typeface="Arial"/>
                <a:cs typeface="Arial"/>
              </a:rPr>
              <a:t>)</a:t>
            </a:r>
            <a:r>
              <a:rPr lang="es-ES_tradnl" sz="1200" dirty="0">
                <a:latin typeface="Arial"/>
                <a:cs typeface="Arial"/>
              </a:rPr>
              <a:t> </a:t>
            </a:r>
            <a:r>
              <a:rPr lang="es-ES_tradnl" sz="1200" dirty="0" smtClean="0">
                <a:latin typeface="Arial"/>
                <a:cs typeface="Arial"/>
              </a:rPr>
              <a:t>de </a:t>
            </a:r>
            <a:r>
              <a:rPr lang="es-ES_tradnl" sz="1200" dirty="0" err="1" smtClean="0">
                <a:latin typeface="Arial"/>
                <a:cs typeface="Arial"/>
              </a:rPr>
              <a:t>Monday</a:t>
            </a:r>
            <a:r>
              <a:rPr lang="es-ES_tradnl" sz="1200" dirty="0" smtClean="0">
                <a:latin typeface="Arial"/>
                <a:cs typeface="Arial"/>
              </a:rPr>
              <a:t> </a:t>
            </a:r>
            <a:r>
              <a:rPr lang="es-ES_tradnl" sz="1200" dirty="0" err="1" smtClean="0">
                <a:latin typeface="Arial"/>
                <a:cs typeface="Arial"/>
              </a:rPr>
              <a:t>through</a:t>
            </a:r>
            <a:r>
              <a:rPr lang="es-ES_tradnl" sz="1200" dirty="0" smtClean="0">
                <a:latin typeface="Arial"/>
                <a:cs typeface="Arial"/>
              </a:rPr>
              <a:t> Friday </a:t>
            </a:r>
            <a:r>
              <a:rPr lang="es-ES_tradnl" sz="1200" dirty="0">
                <a:latin typeface="Arial"/>
                <a:cs typeface="Arial"/>
              </a:rPr>
              <a:t>7:00 a.m. </a:t>
            </a:r>
            <a:r>
              <a:rPr lang="es-ES_tradnl" sz="1200" dirty="0" smtClean="0">
                <a:latin typeface="Arial"/>
                <a:cs typeface="Arial"/>
              </a:rPr>
              <a:t>to  </a:t>
            </a:r>
            <a:r>
              <a:rPr lang="es-ES_tradnl" sz="1200" dirty="0">
                <a:latin typeface="Arial"/>
                <a:cs typeface="Arial"/>
              </a:rPr>
              <a:t>7:00 p.m.</a:t>
            </a:r>
          </a:p>
          <a:p>
            <a:endParaRPr lang="en-US" sz="1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579020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1723872"/>
            <a:ext cx="10058400" cy="28321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35255">
              <a:lnSpc>
                <a:spcPct val="100000"/>
              </a:lnSpc>
              <a:spcBef>
                <a:spcPts val="185"/>
              </a:spcBef>
              <a:tabLst>
                <a:tab pos="1382395" algn="l"/>
                <a:tab pos="4844415" algn="l"/>
                <a:tab pos="6835775" algn="l"/>
              </a:tabLst>
            </a:pPr>
            <a:r>
              <a:rPr sz="1150" b="1" spc="15" dirty="0">
                <a:solidFill>
                  <a:srgbClr val="231F20"/>
                </a:solidFill>
                <a:latin typeface="Arial"/>
                <a:cs typeface="Arial"/>
              </a:rPr>
              <a:t>MUNICIPIO	</a:t>
            </a:r>
            <a:r>
              <a:rPr sz="1150" b="1" spc="-20" dirty="0">
                <a:solidFill>
                  <a:srgbClr val="231F20"/>
                </a:solidFill>
                <a:latin typeface="Arial"/>
                <a:cs typeface="Arial"/>
              </a:rPr>
              <a:t>NOMBRE </a:t>
            </a:r>
            <a:r>
              <a:rPr sz="1150" b="1" spc="-60" dirty="0">
                <a:solidFill>
                  <a:srgbClr val="231F20"/>
                </a:solidFill>
                <a:latin typeface="Arial"/>
                <a:cs typeface="Arial"/>
              </a:rPr>
              <a:t>DE </a:t>
            </a:r>
            <a:r>
              <a:rPr sz="1150" b="1" spc="-55" dirty="0">
                <a:solidFill>
                  <a:srgbClr val="231F20"/>
                </a:solidFill>
                <a:latin typeface="Arial"/>
                <a:cs typeface="Arial"/>
              </a:rPr>
              <a:t>LA </a:t>
            </a:r>
            <a:r>
              <a:rPr sz="1150" b="1" spc="-30" dirty="0">
                <a:solidFill>
                  <a:srgbClr val="231F20"/>
                </a:solidFill>
                <a:latin typeface="Arial"/>
                <a:cs typeface="Arial"/>
              </a:rPr>
              <a:t>CLINICA </a:t>
            </a:r>
            <a:r>
              <a:rPr sz="1150" b="1" spc="155" dirty="0">
                <a:solidFill>
                  <a:srgbClr val="231F20"/>
                </a:solidFill>
                <a:latin typeface="Arial"/>
                <a:cs typeface="Arial"/>
              </a:rPr>
              <a:t>/</a:t>
            </a:r>
            <a:r>
              <a:rPr sz="1150" b="1" spc="-1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50" b="1" spc="-20" dirty="0">
                <a:solidFill>
                  <a:srgbClr val="231F20"/>
                </a:solidFill>
                <a:latin typeface="Arial"/>
                <a:cs typeface="Arial"/>
              </a:rPr>
              <a:t>TIPO </a:t>
            </a:r>
            <a:r>
              <a:rPr sz="1150" b="1" spc="-60" dirty="0">
                <a:solidFill>
                  <a:srgbClr val="231F20"/>
                </a:solidFill>
                <a:latin typeface="Arial"/>
                <a:cs typeface="Arial"/>
              </a:rPr>
              <a:t>DE </a:t>
            </a:r>
            <a:r>
              <a:rPr sz="1150" b="1" spc="-35" dirty="0">
                <a:solidFill>
                  <a:srgbClr val="231F20"/>
                </a:solidFill>
                <a:latin typeface="Arial"/>
                <a:cs typeface="Arial"/>
              </a:rPr>
              <a:t>FACILIDAD	</a:t>
            </a:r>
            <a:r>
              <a:rPr sz="1150" b="1" spc="-55" dirty="0">
                <a:solidFill>
                  <a:srgbClr val="231F20"/>
                </a:solidFill>
                <a:latin typeface="Arial"/>
                <a:cs typeface="Arial"/>
              </a:rPr>
              <a:t>TELÉFONO	</a:t>
            </a:r>
            <a:r>
              <a:rPr sz="1150" b="1" spc="-25" dirty="0">
                <a:solidFill>
                  <a:srgbClr val="231F20"/>
                </a:solidFill>
                <a:latin typeface="Arial"/>
                <a:cs typeface="Arial"/>
              </a:rPr>
              <a:t>HORARIO</a:t>
            </a:r>
            <a:endParaRPr sz="115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265770" y="1711523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0"/>
                </a:moveTo>
                <a:lnTo>
                  <a:pt x="0" y="12349"/>
                </a:lnTo>
              </a:path>
            </a:pathLst>
          </a:custGeom>
          <a:ln w="11010">
            <a:solidFill>
              <a:srgbClr val="F15D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22259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F15D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268234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F15D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293212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F15D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316492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F15D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341451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F15D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374408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F15D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398538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F15D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422668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F15D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446798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F15D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469831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F15D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730192" y="1711523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0"/>
                </a:moveTo>
                <a:lnTo>
                  <a:pt x="0" y="12349"/>
                </a:lnTo>
              </a:path>
            </a:pathLst>
          </a:custGeom>
          <a:ln w="11010">
            <a:solidFill>
              <a:srgbClr val="F15D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721636" y="1711523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0"/>
                </a:moveTo>
                <a:lnTo>
                  <a:pt x="0" y="12349"/>
                </a:lnTo>
              </a:path>
            </a:pathLst>
          </a:custGeom>
          <a:ln w="11010">
            <a:solidFill>
              <a:srgbClr val="F15D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6791058"/>
            <a:ext cx="6486652" cy="8060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0" y="1952370"/>
            <a:ext cx="10058400" cy="5820410"/>
          </a:xfrm>
          <a:prstGeom prst="rect">
            <a:avLst/>
          </a:prstGeom>
        </p:spPr>
        <p:txBody>
          <a:bodyPr vert="horz" wrap="square" lIns="0" tIns="82550" rIns="0" bIns="0" rtlCol="0">
            <a:spAutoFit/>
          </a:bodyPr>
          <a:lstStyle/>
          <a:p>
            <a:pPr marL="137795">
              <a:lnSpc>
                <a:spcPct val="100000"/>
              </a:lnSpc>
              <a:spcBef>
                <a:spcPts val="650"/>
              </a:spcBef>
              <a:tabLst>
                <a:tab pos="1382395" algn="l"/>
                <a:tab pos="4848860" algn="l"/>
                <a:tab pos="6855459" algn="l"/>
              </a:tabLst>
            </a:pPr>
            <a:r>
              <a:rPr sz="900" b="1" spc="35" dirty="0">
                <a:solidFill>
                  <a:srgbClr val="231F20"/>
                </a:solidFill>
                <a:latin typeface="Arial"/>
                <a:cs typeface="Arial"/>
              </a:rPr>
              <a:t>Bayamon	</a:t>
            </a:r>
            <a:r>
              <a:rPr sz="900" b="1" spc="-20" dirty="0">
                <a:solidFill>
                  <a:srgbClr val="231F20"/>
                </a:solidFill>
                <a:latin typeface="Arial"/>
                <a:cs typeface="Arial"/>
              </a:rPr>
              <a:t>CENTRO </a:t>
            </a:r>
            <a:r>
              <a:rPr sz="900" b="1" spc="-25" dirty="0">
                <a:solidFill>
                  <a:srgbClr val="231F20"/>
                </a:solidFill>
                <a:latin typeface="Arial"/>
                <a:cs typeface="Arial"/>
              </a:rPr>
              <a:t>DE </a:t>
            </a:r>
            <a:r>
              <a:rPr sz="900" b="1" spc="-35" dirty="0">
                <a:solidFill>
                  <a:srgbClr val="231F20"/>
                </a:solidFill>
                <a:latin typeface="Arial"/>
                <a:cs typeface="Arial"/>
              </a:rPr>
              <a:t>SERVICIOS</a:t>
            </a:r>
            <a:r>
              <a:rPr sz="900" b="1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25" dirty="0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sz="9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20" dirty="0">
                <a:solidFill>
                  <a:srgbClr val="231F20"/>
                </a:solidFill>
                <a:latin typeface="Arial"/>
                <a:cs typeface="Arial"/>
              </a:rPr>
              <a:t>SALUD	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(787)</a:t>
            </a:r>
            <a:r>
              <a:rPr sz="9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520-8449	</a:t>
            </a:r>
            <a:r>
              <a:rPr sz="900" b="1" spc="-20" dirty="0">
                <a:solidFill>
                  <a:srgbClr val="231F20"/>
                </a:solidFill>
                <a:latin typeface="Arial"/>
                <a:cs typeface="Arial"/>
              </a:rPr>
              <a:t>L-V</a:t>
            </a:r>
            <a:r>
              <a:rPr sz="900" b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231F20"/>
                </a:solidFill>
                <a:latin typeface="Arial"/>
                <a:cs typeface="Arial"/>
              </a:rPr>
              <a:t>8:00</a:t>
            </a:r>
            <a:r>
              <a:rPr sz="900" b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30" dirty="0">
                <a:solidFill>
                  <a:srgbClr val="231F20"/>
                </a:solidFill>
                <a:latin typeface="Arial"/>
                <a:cs typeface="Arial"/>
              </a:rPr>
              <a:t>AM-</a:t>
            </a:r>
            <a:r>
              <a:rPr sz="900" b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231F20"/>
                </a:solidFill>
                <a:latin typeface="Arial"/>
                <a:cs typeface="Arial"/>
              </a:rPr>
              <a:t>4:00</a:t>
            </a:r>
            <a:r>
              <a:rPr sz="900" b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40" dirty="0">
                <a:solidFill>
                  <a:srgbClr val="231F20"/>
                </a:solidFill>
                <a:latin typeface="Arial"/>
                <a:cs typeface="Arial"/>
              </a:rPr>
              <a:t>PM</a:t>
            </a:r>
            <a:endParaRPr sz="900">
              <a:latin typeface="Arial"/>
              <a:cs typeface="Arial"/>
            </a:endParaRPr>
          </a:p>
          <a:p>
            <a:pPr marL="137795">
              <a:lnSpc>
                <a:spcPts val="990"/>
              </a:lnSpc>
              <a:spcBef>
                <a:spcPts val="715"/>
              </a:spcBef>
              <a:tabLst>
                <a:tab pos="1382395" algn="l"/>
                <a:tab pos="4848860" algn="l"/>
                <a:tab pos="6855459" algn="l"/>
              </a:tabLst>
            </a:pPr>
            <a:r>
              <a:rPr sz="1350" b="1" spc="52" baseline="6172" dirty="0">
                <a:solidFill>
                  <a:srgbClr val="231F20"/>
                </a:solidFill>
                <a:latin typeface="Arial"/>
                <a:cs typeface="Arial"/>
              </a:rPr>
              <a:t>Bayamon	</a:t>
            </a:r>
            <a:r>
              <a:rPr sz="1350" b="1" spc="-30" baseline="6172" dirty="0">
                <a:solidFill>
                  <a:srgbClr val="231F20"/>
                </a:solidFill>
                <a:latin typeface="Arial"/>
                <a:cs typeface="Arial"/>
              </a:rPr>
              <a:t>CENTRO </a:t>
            </a:r>
            <a:r>
              <a:rPr sz="1350" b="1" spc="-22" baseline="6172" dirty="0">
                <a:solidFill>
                  <a:srgbClr val="231F20"/>
                </a:solidFill>
                <a:latin typeface="Arial"/>
                <a:cs typeface="Arial"/>
              </a:rPr>
              <a:t>PEDIATRICO </a:t>
            </a:r>
            <a:r>
              <a:rPr sz="1350" b="1" spc="-37" baseline="6172" dirty="0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sz="1350" b="1" spc="-120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15" baseline="6172" dirty="0">
                <a:solidFill>
                  <a:srgbClr val="231F20"/>
                </a:solidFill>
                <a:latin typeface="Arial"/>
                <a:cs typeface="Arial"/>
              </a:rPr>
              <a:t>RIO</a:t>
            </a:r>
            <a:r>
              <a:rPr sz="1350" b="1" spc="-60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67" baseline="6172" dirty="0">
                <a:solidFill>
                  <a:srgbClr val="231F20"/>
                </a:solidFill>
                <a:latin typeface="Arial"/>
                <a:cs typeface="Arial"/>
              </a:rPr>
              <a:t>HONDO	</a:t>
            </a:r>
            <a:r>
              <a:rPr sz="1350" b="1" spc="15" baseline="6172" dirty="0">
                <a:solidFill>
                  <a:srgbClr val="231F20"/>
                </a:solidFill>
                <a:latin typeface="Arial"/>
                <a:cs typeface="Arial"/>
              </a:rPr>
              <a:t>(787)780-1908	</a:t>
            </a:r>
            <a:r>
              <a:rPr sz="900" b="1" spc="30" dirty="0">
                <a:solidFill>
                  <a:srgbClr val="231F20"/>
                </a:solidFill>
                <a:latin typeface="Arial"/>
                <a:cs typeface="Arial"/>
              </a:rPr>
              <a:t>Dr.</a:t>
            </a:r>
            <a:r>
              <a:rPr sz="900" b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65" dirty="0">
                <a:solidFill>
                  <a:srgbClr val="231F20"/>
                </a:solidFill>
                <a:latin typeface="Arial"/>
                <a:cs typeface="Arial"/>
              </a:rPr>
              <a:t>Martín</a:t>
            </a:r>
            <a:r>
              <a:rPr sz="900" b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45" dirty="0">
                <a:solidFill>
                  <a:srgbClr val="231F20"/>
                </a:solidFill>
                <a:latin typeface="Arial"/>
                <a:cs typeface="Arial"/>
              </a:rPr>
              <a:t>Martinó-</a:t>
            </a:r>
            <a:r>
              <a:rPr sz="900" b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5" dirty="0">
                <a:solidFill>
                  <a:srgbClr val="231F20"/>
                </a:solidFill>
                <a:latin typeface="Arial"/>
                <a:cs typeface="Arial"/>
              </a:rPr>
              <a:t>L,M,M-7:30AM-4:00PM</a:t>
            </a:r>
            <a:endParaRPr sz="900">
              <a:latin typeface="Arial"/>
              <a:cs typeface="Arial"/>
            </a:endParaRPr>
          </a:p>
          <a:p>
            <a:pPr marR="419734" algn="r">
              <a:lnSpc>
                <a:spcPts val="900"/>
              </a:lnSpc>
            </a:pPr>
            <a:r>
              <a:rPr sz="900" b="1" spc="-5" dirty="0">
                <a:solidFill>
                  <a:srgbClr val="231F20"/>
                </a:solidFill>
                <a:latin typeface="Arial"/>
                <a:cs typeface="Arial"/>
              </a:rPr>
              <a:t>V- 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8:00-12:00PM/Vacunación-L-V</a:t>
            </a:r>
            <a:r>
              <a:rPr sz="900" b="1" spc="-1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7:30AM-11:00AM</a:t>
            </a:r>
            <a:endParaRPr sz="900">
              <a:latin typeface="Arial"/>
              <a:cs typeface="Arial"/>
            </a:endParaRPr>
          </a:p>
          <a:p>
            <a:pPr marL="6855459">
              <a:lnSpc>
                <a:spcPts val="990"/>
              </a:lnSpc>
            </a:pPr>
            <a:r>
              <a:rPr sz="900" b="1" spc="30" dirty="0">
                <a:solidFill>
                  <a:srgbClr val="231F20"/>
                </a:solidFill>
                <a:latin typeface="Arial"/>
                <a:cs typeface="Arial"/>
              </a:rPr>
              <a:t>Dr.</a:t>
            </a:r>
            <a:r>
              <a:rPr sz="9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50" dirty="0">
                <a:solidFill>
                  <a:srgbClr val="231F20"/>
                </a:solidFill>
                <a:latin typeface="Arial"/>
                <a:cs typeface="Arial"/>
              </a:rPr>
              <a:t>José</a:t>
            </a:r>
            <a:r>
              <a:rPr sz="9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40" dirty="0">
                <a:solidFill>
                  <a:srgbClr val="231F20"/>
                </a:solidFill>
                <a:latin typeface="Arial"/>
                <a:cs typeface="Arial"/>
              </a:rPr>
              <a:t>Martinó(orden</a:t>
            </a:r>
            <a:r>
              <a:rPr sz="9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35" dirty="0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sz="9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20" dirty="0">
                <a:solidFill>
                  <a:srgbClr val="231F20"/>
                </a:solidFill>
                <a:latin typeface="Arial"/>
                <a:cs typeface="Arial"/>
              </a:rPr>
              <a:t>llegada)</a:t>
            </a:r>
            <a:r>
              <a:rPr sz="9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231F20"/>
                </a:solidFill>
                <a:latin typeface="Arial"/>
                <a:cs typeface="Arial"/>
              </a:rPr>
              <a:t>L-V-8:30AM-2:00PM</a:t>
            </a:r>
            <a:endParaRPr sz="900">
              <a:latin typeface="Arial"/>
              <a:cs typeface="Arial"/>
            </a:endParaRPr>
          </a:p>
          <a:p>
            <a:pPr marL="137795" marR="2037714">
              <a:lnSpc>
                <a:spcPct val="185000"/>
              </a:lnSpc>
              <a:tabLst>
                <a:tab pos="1382395" algn="l"/>
                <a:tab pos="4848860" algn="l"/>
                <a:tab pos="6855459" algn="l"/>
              </a:tabLst>
            </a:pPr>
            <a:r>
              <a:rPr sz="900" b="1" spc="35" dirty="0">
                <a:solidFill>
                  <a:srgbClr val="231F20"/>
                </a:solidFill>
                <a:latin typeface="Arial"/>
                <a:cs typeface="Arial"/>
              </a:rPr>
              <a:t>Bayamon	</a:t>
            </a:r>
            <a:r>
              <a:rPr sz="900" b="1" spc="-5" dirty="0">
                <a:solidFill>
                  <a:srgbClr val="231F20"/>
                </a:solidFill>
                <a:latin typeface="Arial"/>
                <a:cs typeface="Arial"/>
              </a:rPr>
              <a:t>CLINICA </a:t>
            </a:r>
            <a:r>
              <a:rPr sz="900" b="1" spc="-25" dirty="0">
                <a:solidFill>
                  <a:srgbClr val="231F20"/>
                </a:solidFill>
                <a:latin typeface="Arial"/>
                <a:cs typeface="Arial"/>
              </a:rPr>
              <a:t>DE 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VACUNACION </a:t>
            </a:r>
            <a:r>
              <a:rPr sz="900" b="1" spc="-20" dirty="0">
                <a:solidFill>
                  <a:srgbClr val="231F20"/>
                </a:solidFill>
                <a:latin typeface="Arial"/>
                <a:cs typeface="Arial"/>
              </a:rPr>
              <a:t>CDT</a:t>
            </a:r>
            <a:r>
              <a:rPr sz="900" b="1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10" dirty="0">
                <a:solidFill>
                  <a:srgbClr val="231F20"/>
                </a:solidFill>
                <a:latin typeface="Arial"/>
                <a:cs typeface="Arial"/>
              </a:rPr>
              <a:t>GMSP,</a:t>
            </a:r>
            <a:r>
              <a:rPr sz="9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25" dirty="0">
                <a:solidFill>
                  <a:srgbClr val="231F20"/>
                </a:solidFill>
                <a:latin typeface="Arial"/>
                <a:cs typeface="Arial"/>
              </a:rPr>
              <a:t>INC	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(787)</a:t>
            </a:r>
            <a:r>
              <a:rPr sz="9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625-6129	</a:t>
            </a:r>
            <a:r>
              <a:rPr sz="1350" b="1" spc="-30" baseline="-12345" dirty="0">
                <a:solidFill>
                  <a:srgbClr val="231F20"/>
                </a:solidFill>
                <a:latin typeface="Arial"/>
                <a:cs typeface="Arial"/>
              </a:rPr>
              <a:t>L-V </a:t>
            </a:r>
            <a:r>
              <a:rPr sz="1350" b="1" baseline="-12345" dirty="0">
                <a:solidFill>
                  <a:srgbClr val="231F20"/>
                </a:solidFill>
                <a:latin typeface="Arial"/>
                <a:cs typeface="Arial"/>
              </a:rPr>
              <a:t>7:00</a:t>
            </a:r>
            <a:r>
              <a:rPr sz="1350" b="1" spc="-150" baseline="-123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15" baseline="-12345" dirty="0">
                <a:solidFill>
                  <a:srgbClr val="231F20"/>
                </a:solidFill>
                <a:latin typeface="Arial"/>
                <a:cs typeface="Arial"/>
              </a:rPr>
              <a:t>AM-2:00</a:t>
            </a:r>
            <a:r>
              <a:rPr sz="1350" b="1" spc="-89" baseline="-123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60" baseline="-12345" dirty="0">
                <a:solidFill>
                  <a:srgbClr val="231F20"/>
                </a:solidFill>
                <a:latin typeface="Arial"/>
                <a:cs typeface="Arial"/>
              </a:rPr>
              <a:t>PM </a:t>
            </a:r>
            <a:r>
              <a:rPr sz="1350" b="1" baseline="-123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52" baseline="6172" dirty="0">
                <a:solidFill>
                  <a:srgbClr val="231F20"/>
                </a:solidFill>
                <a:latin typeface="Arial"/>
                <a:cs typeface="Arial"/>
              </a:rPr>
              <a:t>Bayamon	</a:t>
            </a:r>
            <a:r>
              <a:rPr sz="1350" b="1" spc="22" baseline="6172" dirty="0">
                <a:solidFill>
                  <a:srgbClr val="231F20"/>
                </a:solidFill>
                <a:latin typeface="Arial"/>
                <a:cs typeface="Arial"/>
              </a:rPr>
              <a:t>NEW VISION</a:t>
            </a:r>
            <a:r>
              <a:rPr sz="1350" b="1" spc="-120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-7" baseline="6172" dirty="0">
                <a:solidFill>
                  <a:srgbClr val="231F20"/>
                </a:solidFill>
                <a:latin typeface="Arial"/>
                <a:cs typeface="Arial"/>
              </a:rPr>
              <a:t>MEDICAL</a:t>
            </a:r>
            <a:r>
              <a:rPr sz="1350" b="1" spc="-60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-7" baseline="6172" dirty="0">
                <a:solidFill>
                  <a:srgbClr val="231F20"/>
                </a:solidFill>
                <a:latin typeface="Arial"/>
                <a:cs typeface="Arial"/>
              </a:rPr>
              <a:t>DIAGNOSTIC	</a:t>
            </a:r>
            <a:r>
              <a:rPr sz="1350" b="1" spc="15" baseline="6172" dirty="0">
                <a:solidFill>
                  <a:srgbClr val="231F20"/>
                </a:solidFill>
                <a:latin typeface="Arial"/>
                <a:cs typeface="Arial"/>
              </a:rPr>
              <a:t>(787)778-5311</a:t>
            </a:r>
            <a:r>
              <a:rPr sz="1350" b="1" spc="-60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82" baseline="6172" dirty="0">
                <a:solidFill>
                  <a:srgbClr val="231F20"/>
                </a:solidFill>
                <a:latin typeface="Arial"/>
                <a:cs typeface="Arial"/>
              </a:rPr>
              <a:t>ext</a:t>
            </a:r>
            <a:r>
              <a:rPr sz="1350" b="1" spc="-60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30" baseline="6172" dirty="0">
                <a:solidFill>
                  <a:srgbClr val="231F20"/>
                </a:solidFill>
                <a:latin typeface="Arial"/>
                <a:cs typeface="Arial"/>
              </a:rPr>
              <a:t>213	</a:t>
            </a:r>
            <a:r>
              <a:rPr sz="900" b="1" spc="-20" dirty="0">
                <a:solidFill>
                  <a:srgbClr val="231F20"/>
                </a:solidFill>
                <a:latin typeface="Arial"/>
                <a:cs typeface="Arial"/>
              </a:rPr>
              <a:t>L-V</a:t>
            </a:r>
            <a:r>
              <a:rPr sz="900" b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231F20"/>
                </a:solidFill>
                <a:latin typeface="Arial"/>
                <a:cs typeface="Arial"/>
              </a:rPr>
              <a:t>7:00</a:t>
            </a:r>
            <a:r>
              <a:rPr sz="900" b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30" dirty="0">
                <a:solidFill>
                  <a:srgbClr val="231F20"/>
                </a:solidFill>
                <a:latin typeface="Arial"/>
                <a:cs typeface="Arial"/>
              </a:rPr>
              <a:t>AM-</a:t>
            </a:r>
            <a:r>
              <a:rPr sz="900" b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231F20"/>
                </a:solidFill>
                <a:latin typeface="Arial"/>
                <a:cs typeface="Arial"/>
              </a:rPr>
              <a:t>3:00</a:t>
            </a:r>
            <a:r>
              <a:rPr sz="900" b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40" dirty="0">
                <a:solidFill>
                  <a:srgbClr val="231F20"/>
                </a:solidFill>
                <a:latin typeface="Arial"/>
                <a:cs typeface="Arial"/>
              </a:rPr>
              <a:t>PM</a:t>
            </a:r>
            <a:endParaRPr sz="900">
              <a:latin typeface="Arial"/>
              <a:cs typeface="Arial"/>
            </a:endParaRPr>
          </a:p>
          <a:p>
            <a:pPr marL="137795">
              <a:lnSpc>
                <a:spcPct val="100000"/>
              </a:lnSpc>
              <a:spcBef>
                <a:spcPts val="720"/>
              </a:spcBef>
              <a:tabLst>
                <a:tab pos="1382395" algn="l"/>
                <a:tab pos="4848860" algn="l"/>
                <a:tab pos="6855459" algn="l"/>
              </a:tabLst>
            </a:pPr>
            <a:r>
              <a:rPr sz="900" b="1" spc="15" dirty="0">
                <a:solidFill>
                  <a:srgbClr val="231F20"/>
                </a:solidFill>
                <a:latin typeface="Arial"/>
                <a:cs typeface="Arial"/>
              </a:rPr>
              <a:t>Canovanas	</a:t>
            </a:r>
            <a:r>
              <a:rPr sz="900" b="1" spc="5" dirty="0">
                <a:solidFill>
                  <a:srgbClr val="231F20"/>
                </a:solidFill>
                <a:latin typeface="Arial"/>
                <a:cs typeface="Arial"/>
              </a:rPr>
              <a:t>S.M.</a:t>
            </a:r>
            <a:r>
              <a:rPr sz="9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5" dirty="0">
                <a:solidFill>
                  <a:srgbClr val="231F20"/>
                </a:solidFill>
                <a:latin typeface="Arial"/>
                <a:cs typeface="Arial"/>
              </a:rPr>
              <a:t>MEDICAL</a:t>
            </a:r>
            <a:r>
              <a:rPr sz="9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60" dirty="0">
                <a:solidFill>
                  <a:srgbClr val="231F20"/>
                </a:solidFill>
                <a:latin typeface="Arial"/>
                <a:cs typeface="Arial"/>
              </a:rPr>
              <a:t>SERVICES	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(787) 876-5000 </a:t>
            </a:r>
            <a:r>
              <a:rPr sz="900" b="1" spc="135" dirty="0">
                <a:solidFill>
                  <a:srgbClr val="231F20"/>
                </a:solidFill>
                <a:latin typeface="Arial"/>
                <a:cs typeface="Arial"/>
              </a:rPr>
              <a:t>/</a:t>
            </a:r>
            <a:r>
              <a:rPr sz="900" b="1" spc="-11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(787)</a:t>
            </a:r>
            <a:r>
              <a:rPr sz="9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957-0740	</a:t>
            </a:r>
            <a:r>
              <a:rPr sz="900" b="1" spc="-20" dirty="0">
                <a:solidFill>
                  <a:srgbClr val="231F20"/>
                </a:solidFill>
                <a:latin typeface="Arial"/>
                <a:cs typeface="Arial"/>
              </a:rPr>
              <a:t>L-V</a:t>
            </a:r>
            <a:r>
              <a:rPr sz="900" b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231F20"/>
                </a:solidFill>
                <a:latin typeface="Arial"/>
                <a:cs typeface="Arial"/>
              </a:rPr>
              <a:t>7:00</a:t>
            </a:r>
            <a:r>
              <a:rPr sz="900" b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30" dirty="0">
                <a:solidFill>
                  <a:srgbClr val="231F20"/>
                </a:solidFill>
                <a:latin typeface="Arial"/>
                <a:cs typeface="Arial"/>
              </a:rPr>
              <a:t>AM-</a:t>
            </a:r>
            <a:r>
              <a:rPr sz="900" b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231F20"/>
                </a:solidFill>
                <a:latin typeface="Arial"/>
                <a:cs typeface="Arial"/>
              </a:rPr>
              <a:t>3:00</a:t>
            </a:r>
            <a:r>
              <a:rPr sz="900" b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40" dirty="0">
                <a:solidFill>
                  <a:srgbClr val="231F20"/>
                </a:solidFill>
                <a:latin typeface="Arial"/>
                <a:cs typeface="Arial"/>
              </a:rPr>
              <a:t>PM</a:t>
            </a:r>
            <a:endParaRPr sz="900">
              <a:latin typeface="Arial"/>
              <a:cs typeface="Arial"/>
            </a:endParaRPr>
          </a:p>
          <a:p>
            <a:pPr marL="137795">
              <a:lnSpc>
                <a:spcPts val="940"/>
              </a:lnSpc>
              <a:spcBef>
                <a:spcPts val="815"/>
              </a:spcBef>
              <a:tabLst>
                <a:tab pos="1382395" algn="l"/>
                <a:tab pos="4848860" algn="l"/>
                <a:tab pos="6855459" algn="l"/>
              </a:tabLst>
            </a:pPr>
            <a:r>
              <a:rPr sz="900" b="1" spc="15" dirty="0">
                <a:solidFill>
                  <a:srgbClr val="231F20"/>
                </a:solidFill>
                <a:latin typeface="Arial"/>
                <a:cs typeface="Arial"/>
              </a:rPr>
              <a:t>Canóvanas	</a:t>
            </a:r>
            <a:r>
              <a:rPr sz="900" b="1" spc="-20" dirty="0">
                <a:solidFill>
                  <a:srgbClr val="231F20"/>
                </a:solidFill>
                <a:latin typeface="Arial"/>
                <a:cs typeface="Arial"/>
              </a:rPr>
              <a:t>CENTRO </a:t>
            </a:r>
            <a:r>
              <a:rPr sz="900" b="1" dirty="0">
                <a:solidFill>
                  <a:srgbClr val="231F20"/>
                </a:solidFill>
                <a:latin typeface="Arial"/>
                <a:cs typeface="Arial"/>
              </a:rPr>
              <a:t>DIAGNOSTICO </a:t>
            </a:r>
            <a:r>
              <a:rPr sz="900" b="1" spc="-15" dirty="0">
                <a:solidFill>
                  <a:srgbClr val="231F20"/>
                </a:solidFill>
                <a:latin typeface="Arial"/>
                <a:cs typeface="Arial"/>
              </a:rPr>
              <a:t>Y </a:t>
            </a:r>
            <a:r>
              <a:rPr sz="900" b="1" dirty="0">
                <a:solidFill>
                  <a:srgbClr val="231F20"/>
                </a:solidFill>
                <a:latin typeface="Arial"/>
                <a:cs typeface="Arial"/>
              </a:rPr>
              <a:t>TRATAMIENTO</a:t>
            </a:r>
            <a:r>
              <a:rPr sz="900" b="1" spc="-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20" dirty="0">
                <a:solidFill>
                  <a:srgbClr val="231F20"/>
                </a:solidFill>
                <a:latin typeface="Arial"/>
                <a:cs typeface="Arial"/>
              </a:rPr>
              <a:t>(cdt</a:t>
            </a:r>
            <a:r>
              <a:rPr sz="9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5" dirty="0">
                <a:solidFill>
                  <a:srgbClr val="231F20"/>
                </a:solidFill>
                <a:latin typeface="Arial"/>
                <a:cs typeface="Arial"/>
              </a:rPr>
              <a:t>canovanas)	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(787)438-6593	</a:t>
            </a:r>
            <a:r>
              <a:rPr sz="1350" b="1" spc="-30" baseline="6172" dirty="0">
                <a:solidFill>
                  <a:srgbClr val="231F20"/>
                </a:solidFill>
                <a:latin typeface="Arial"/>
                <a:cs typeface="Arial"/>
              </a:rPr>
              <a:t>L-V </a:t>
            </a:r>
            <a:r>
              <a:rPr sz="1350" b="1" spc="22" baseline="6172" dirty="0">
                <a:solidFill>
                  <a:srgbClr val="231F20"/>
                </a:solidFill>
                <a:latin typeface="Arial"/>
                <a:cs typeface="Arial"/>
              </a:rPr>
              <a:t>7:00AM </a:t>
            </a:r>
            <a:r>
              <a:rPr sz="1350" b="1" spc="15" baseline="6172" dirty="0">
                <a:solidFill>
                  <a:srgbClr val="231F20"/>
                </a:solidFill>
                <a:latin typeface="Arial"/>
                <a:cs typeface="Arial"/>
              </a:rPr>
              <a:t>-2:30PM </a:t>
            </a:r>
            <a:r>
              <a:rPr sz="1350" b="1" spc="22" baseline="6172" dirty="0">
                <a:solidFill>
                  <a:srgbClr val="231F20"/>
                </a:solidFill>
                <a:latin typeface="Arial"/>
                <a:cs typeface="Arial"/>
              </a:rPr>
              <a:t>Persona</a:t>
            </a:r>
            <a:r>
              <a:rPr sz="1350" b="1" spc="67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22" baseline="6172" dirty="0">
                <a:solidFill>
                  <a:srgbClr val="231F20"/>
                </a:solidFill>
                <a:latin typeface="Arial"/>
                <a:cs typeface="Arial"/>
              </a:rPr>
              <a:t>contacto:</a:t>
            </a:r>
            <a:endParaRPr sz="1350" baseline="6172">
              <a:latin typeface="Arial"/>
              <a:cs typeface="Arial"/>
            </a:endParaRPr>
          </a:p>
          <a:p>
            <a:pPr marR="1490345" algn="r">
              <a:lnSpc>
                <a:spcPts val="940"/>
              </a:lnSpc>
            </a:pPr>
            <a:r>
              <a:rPr sz="900" b="1" dirty="0">
                <a:solidFill>
                  <a:srgbClr val="231F20"/>
                </a:solidFill>
                <a:latin typeface="Arial"/>
                <a:cs typeface="Arial"/>
              </a:rPr>
              <a:t>Sra.</a:t>
            </a:r>
            <a:r>
              <a:rPr sz="900" b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60" dirty="0">
                <a:solidFill>
                  <a:srgbClr val="231F20"/>
                </a:solidFill>
                <a:latin typeface="Arial"/>
                <a:cs typeface="Arial"/>
              </a:rPr>
              <a:t>María</a:t>
            </a:r>
            <a:r>
              <a:rPr sz="900" b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35" dirty="0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sz="900" b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5" dirty="0">
                <a:solidFill>
                  <a:srgbClr val="231F20"/>
                </a:solidFill>
                <a:latin typeface="Arial"/>
                <a:cs typeface="Arial"/>
              </a:rPr>
              <a:t>los</a:t>
            </a:r>
            <a:r>
              <a:rPr sz="900" b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5" dirty="0">
                <a:solidFill>
                  <a:srgbClr val="231F20"/>
                </a:solidFill>
                <a:latin typeface="Arial"/>
                <a:cs typeface="Arial"/>
              </a:rPr>
              <a:t>Angeles</a:t>
            </a:r>
            <a:r>
              <a:rPr sz="900" b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5" dirty="0">
                <a:solidFill>
                  <a:srgbClr val="231F20"/>
                </a:solidFill>
                <a:latin typeface="Arial"/>
                <a:cs typeface="Arial"/>
              </a:rPr>
              <a:t>Díaz</a:t>
            </a:r>
            <a:endParaRPr sz="900">
              <a:latin typeface="Arial"/>
              <a:cs typeface="Arial"/>
            </a:endParaRPr>
          </a:p>
          <a:p>
            <a:pPr marL="137795" marR="664845">
              <a:lnSpc>
                <a:spcPts val="1900"/>
              </a:lnSpc>
              <a:spcBef>
                <a:spcPts val="105"/>
              </a:spcBef>
              <a:tabLst>
                <a:tab pos="1382395" algn="l"/>
                <a:tab pos="4848860" algn="l"/>
                <a:tab pos="6855459" algn="l"/>
              </a:tabLst>
            </a:pPr>
            <a:r>
              <a:rPr sz="900" b="1" spc="20" dirty="0">
                <a:solidFill>
                  <a:srgbClr val="231F20"/>
                </a:solidFill>
                <a:latin typeface="Arial"/>
                <a:cs typeface="Arial"/>
              </a:rPr>
              <a:t>Carolina	</a:t>
            </a:r>
            <a:r>
              <a:rPr sz="900" b="1" spc="-5" dirty="0">
                <a:solidFill>
                  <a:srgbClr val="231F20"/>
                </a:solidFill>
                <a:latin typeface="Arial"/>
                <a:cs typeface="Arial"/>
              </a:rPr>
              <a:t>CAROLINA </a:t>
            </a:r>
            <a:r>
              <a:rPr sz="900" b="1" spc="-20" dirty="0">
                <a:solidFill>
                  <a:srgbClr val="231F20"/>
                </a:solidFill>
                <a:latin typeface="Arial"/>
                <a:cs typeface="Arial"/>
              </a:rPr>
              <a:t>PEDIATRIC </a:t>
            </a:r>
            <a:r>
              <a:rPr sz="900" b="1" spc="-40" dirty="0">
                <a:solidFill>
                  <a:srgbClr val="231F20"/>
                </a:solidFill>
                <a:latin typeface="Arial"/>
                <a:cs typeface="Arial"/>
              </a:rPr>
              <a:t>CENTER </a:t>
            </a:r>
            <a:r>
              <a:rPr sz="900" b="1" spc="25" dirty="0">
                <a:solidFill>
                  <a:srgbClr val="231F20"/>
                </a:solidFill>
                <a:latin typeface="Arial"/>
                <a:cs typeface="Arial"/>
              </a:rPr>
              <a:t>(dra. </a:t>
            </a:r>
            <a:r>
              <a:rPr sz="900" b="1" spc="5" dirty="0">
                <a:solidFill>
                  <a:srgbClr val="231F20"/>
                </a:solidFill>
                <a:latin typeface="Arial"/>
                <a:cs typeface="Arial"/>
              </a:rPr>
              <a:t>Luz</a:t>
            </a:r>
            <a:r>
              <a:rPr sz="900" b="1" spc="-1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50" dirty="0">
                <a:solidFill>
                  <a:srgbClr val="231F20"/>
                </a:solidFill>
                <a:latin typeface="Arial"/>
                <a:cs typeface="Arial"/>
              </a:rPr>
              <a:t>Mundo</a:t>
            </a:r>
            <a:r>
              <a:rPr sz="9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Rodriguez)	(787)</a:t>
            </a:r>
            <a:r>
              <a:rPr sz="9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776-1570	</a:t>
            </a:r>
            <a:r>
              <a:rPr sz="900" b="1" spc="-85" dirty="0">
                <a:solidFill>
                  <a:srgbClr val="231F20"/>
                </a:solidFill>
                <a:latin typeface="Arial"/>
                <a:cs typeface="Arial"/>
              </a:rPr>
              <a:t>L-J</a:t>
            </a:r>
            <a:r>
              <a:rPr sz="9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231F20"/>
                </a:solidFill>
                <a:latin typeface="Arial"/>
                <a:cs typeface="Arial"/>
              </a:rPr>
              <a:t>8:00</a:t>
            </a:r>
            <a:r>
              <a:rPr sz="9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55" dirty="0">
                <a:solidFill>
                  <a:srgbClr val="231F20"/>
                </a:solidFill>
                <a:latin typeface="Arial"/>
                <a:cs typeface="Arial"/>
              </a:rPr>
              <a:t>AM</a:t>
            </a:r>
            <a:r>
              <a:rPr sz="9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231F20"/>
                </a:solidFill>
                <a:latin typeface="Arial"/>
                <a:cs typeface="Arial"/>
              </a:rPr>
              <a:t>-</a:t>
            </a:r>
            <a:r>
              <a:rPr sz="9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231F20"/>
                </a:solidFill>
                <a:latin typeface="Arial"/>
                <a:cs typeface="Arial"/>
              </a:rPr>
              <a:t>4:00</a:t>
            </a:r>
            <a:r>
              <a:rPr sz="9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50" dirty="0">
                <a:solidFill>
                  <a:srgbClr val="231F20"/>
                </a:solidFill>
                <a:latin typeface="Arial"/>
                <a:cs typeface="Arial"/>
              </a:rPr>
              <a:t>PM</a:t>
            </a:r>
            <a:r>
              <a:rPr sz="9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40" dirty="0">
                <a:solidFill>
                  <a:srgbClr val="231F20"/>
                </a:solidFill>
                <a:latin typeface="Arial"/>
                <a:cs typeface="Arial"/>
              </a:rPr>
              <a:t>V-S</a:t>
            </a:r>
            <a:r>
              <a:rPr sz="9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231F20"/>
                </a:solidFill>
                <a:latin typeface="Arial"/>
                <a:cs typeface="Arial"/>
              </a:rPr>
              <a:t>8:00</a:t>
            </a:r>
            <a:r>
              <a:rPr sz="9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AM-12:00</a:t>
            </a:r>
            <a:r>
              <a:rPr sz="9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40" dirty="0">
                <a:solidFill>
                  <a:srgbClr val="231F20"/>
                </a:solidFill>
                <a:latin typeface="Arial"/>
                <a:cs typeface="Arial"/>
              </a:rPr>
              <a:t>PM </a:t>
            </a:r>
            <a:r>
              <a:rPr sz="900" b="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20" dirty="0">
                <a:solidFill>
                  <a:srgbClr val="231F20"/>
                </a:solidFill>
                <a:latin typeface="Arial"/>
                <a:cs typeface="Arial"/>
              </a:rPr>
              <a:t>Carolina	</a:t>
            </a:r>
            <a:r>
              <a:rPr sz="900" b="1" spc="-10" dirty="0">
                <a:solidFill>
                  <a:srgbClr val="231F20"/>
                </a:solidFill>
                <a:latin typeface="Arial"/>
                <a:cs typeface="Arial"/>
              </a:rPr>
              <a:t>GRUPO </a:t>
            </a:r>
            <a:r>
              <a:rPr sz="900" b="1" spc="-50" dirty="0">
                <a:solidFill>
                  <a:srgbClr val="231F20"/>
                </a:solidFill>
                <a:latin typeface="Arial"/>
                <a:cs typeface="Arial"/>
              </a:rPr>
              <a:t>EMPRESAS </a:t>
            </a:r>
            <a:r>
              <a:rPr sz="900" b="1" spc="-25" dirty="0">
                <a:solidFill>
                  <a:srgbClr val="231F20"/>
                </a:solidFill>
                <a:latin typeface="Arial"/>
                <a:cs typeface="Arial"/>
              </a:rPr>
              <a:t>DE </a:t>
            </a:r>
            <a:r>
              <a:rPr sz="900" b="1" spc="-20" dirty="0">
                <a:solidFill>
                  <a:srgbClr val="231F20"/>
                </a:solidFill>
                <a:latin typeface="Arial"/>
                <a:cs typeface="Arial"/>
              </a:rPr>
              <a:t>SALUD </a:t>
            </a:r>
            <a:r>
              <a:rPr sz="900" b="1" spc="-25" dirty="0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sz="900" b="1" spc="-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5" dirty="0">
                <a:solidFill>
                  <a:srgbClr val="231F20"/>
                </a:solidFill>
                <a:latin typeface="Arial"/>
                <a:cs typeface="Arial"/>
              </a:rPr>
              <a:t>SAN</a:t>
            </a:r>
            <a:r>
              <a:rPr sz="9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20" dirty="0">
                <a:solidFill>
                  <a:srgbClr val="231F20"/>
                </a:solidFill>
                <a:latin typeface="Arial"/>
                <a:cs typeface="Arial"/>
              </a:rPr>
              <a:t>JUAN	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(787)</a:t>
            </a:r>
            <a:r>
              <a:rPr sz="9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767-1365	</a:t>
            </a:r>
            <a:r>
              <a:rPr sz="1350" b="1" spc="-30" baseline="6172" dirty="0">
                <a:solidFill>
                  <a:srgbClr val="231F20"/>
                </a:solidFill>
                <a:latin typeface="Arial"/>
                <a:cs typeface="Arial"/>
              </a:rPr>
              <a:t>L-V</a:t>
            </a:r>
            <a:r>
              <a:rPr sz="1350" b="1" spc="-67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baseline="6172" dirty="0">
                <a:solidFill>
                  <a:srgbClr val="231F20"/>
                </a:solidFill>
                <a:latin typeface="Arial"/>
                <a:cs typeface="Arial"/>
              </a:rPr>
              <a:t>7:00</a:t>
            </a:r>
            <a:r>
              <a:rPr sz="1350" b="1" spc="-67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15" baseline="6172" dirty="0">
                <a:solidFill>
                  <a:srgbClr val="231F20"/>
                </a:solidFill>
                <a:latin typeface="Arial"/>
                <a:cs typeface="Arial"/>
              </a:rPr>
              <a:t>AM-3:00</a:t>
            </a:r>
            <a:r>
              <a:rPr sz="1350" b="1" spc="-67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75" baseline="6172" dirty="0">
                <a:solidFill>
                  <a:srgbClr val="231F20"/>
                </a:solidFill>
                <a:latin typeface="Arial"/>
                <a:cs typeface="Arial"/>
              </a:rPr>
              <a:t>PM</a:t>
            </a:r>
            <a:r>
              <a:rPr sz="1350" b="1" spc="-67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15" baseline="6172" dirty="0">
                <a:solidFill>
                  <a:srgbClr val="231F20"/>
                </a:solidFill>
                <a:latin typeface="Arial"/>
                <a:cs typeface="Arial"/>
              </a:rPr>
              <a:t>Sábado</a:t>
            </a:r>
            <a:r>
              <a:rPr sz="1350" b="1" spc="-67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baseline="6172" dirty="0">
                <a:solidFill>
                  <a:srgbClr val="231F20"/>
                </a:solidFill>
                <a:latin typeface="Arial"/>
                <a:cs typeface="Arial"/>
              </a:rPr>
              <a:t>9:00</a:t>
            </a:r>
            <a:r>
              <a:rPr sz="1350" b="1" spc="-67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15" baseline="6172" dirty="0">
                <a:solidFill>
                  <a:srgbClr val="231F20"/>
                </a:solidFill>
                <a:latin typeface="Arial"/>
                <a:cs typeface="Arial"/>
              </a:rPr>
              <a:t>AM-2:00</a:t>
            </a:r>
            <a:r>
              <a:rPr sz="1350" b="1" spc="-67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60" baseline="6172" dirty="0">
                <a:solidFill>
                  <a:srgbClr val="231F20"/>
                </a:solidFill>
                <a:latin typeface="Arial"/>
                <a:cs typeface="Arial"/>
              </a:rPr>
              <a:t>PM </a:t>
            </a:r>
            <a:r>
              <a:rPr sz="1350" b="1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20" dirty="0">
                <a:solidFill>
                  <a:srgbClr val="231F20"/>
                </a:solidFill>
                <a:latin typeface="Arial"/>
                <a:cs typeface="Arial"/>
              </a:rPr>
              <a:t>Carolina	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VACUNACION</a:t>
            </a:r>
            <a:r>
              <a:rPr sz="9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25" dirty="0">
                <a:solidFill>
                  <a:srgbClr val="231F20"/>
                </a:solidFill>
                <a:latin typeface="Arial"/>
                <a:cs typeface="Arial"/>
              </a:rPr>
              <a:t>AL</a:t>
            </a:r>
            <a:r>
              <a:rPr sz="9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20" dirty="0">
                <a:solidFill>
                  <a:srgbClr val="231F20"/>
                </a:solidFill>
                <a:latin typeface="Arial"/>
                <a:cs typeface="Arial"/>
              </a:rPr>
              <a:t>DIA	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(787)</a:t>
            </a:r>
            <a:r>
              <a:rPr sz="9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701-5860	</a:t>
            </a:r>
            <a:r>
              <a:rPr sz="1350" b="1" spc="-127" baseline="6172" dirty="0">
                <a:solidFill>
                  <a:srgbClr val="231F20"/>
                </a:solidFill>
                <a:latin typeface="Arial"/>
                <a:cs typeface="Arial"/>
              </a:rPr>
              <a:t>L-J</a:t>
            </a:r>
            <a:r>
              <a:rPr sz="1350" b="1" spc="-82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baseline="6172" dirty="0">
                <a:solidFill>
                  <a:srgbClr val="231F20"/>
                </a:solidFill>
                <a:latin typeface="Arial"/>
                <a:cs typeface="Arial"/>
              </a:rPr>
              <a:t>9:00</a:t>
            </a:r>
            <a:r>
              <a:rPr sz="1350" b="1" spc="-82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82" baseline="6172" dirty="0">
                <a:solidFill>
                  <a:srgbClr val="231F20"/>
                </a:solidFill>
                <a:latin typeface="Arial"/>
                <a:cs typeface="Arial"/>
              </a:rPr>
              <a:t>AM</a:t>
            </a:r>
            <a:r>
              <a:rPr sz="1350" b="1" spc="-82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baseline="6172" dirty="0">
                <a:solidFill>
                  <a:srgbClr val="231F20"/>
                </a:solidFill>
                <a:latin typeface="Arial"/>
                <a:cs typeface="Arial"/>
              </a:rPr>
              <a:t>-</a:t>
            </a:r>
            <a:r>
              <a:rPr sz="1350" b="1" spc="-82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baseline="6172" dirty="0">
                <a:solidFill>
                  <a:srgbClr val="231F20"/>
                </a:solidFill>
                <a:latin typeface="Arial"/>
                <a:cs typeface="Arial"/>
              </a:rPr>
              <a:t>2:00</a:t>
            </a:r>
            <a:r>
              <a:rPr sz="1350" b="1" spc="-82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60" baseline="6172" dirty="0">
                <a:solidFill>
                  <a:srgbClr val="231F20"/>
                </a:solidFill>
                <a:latin typeface="Arial"/>
                <a:cs typeface="Arial"/>
              </a:rPr>
              <a:t>PM</a:t>
            </a:r>
            <a:endParaRPr sz="1350" baseline="6172">
              <a:latin typeface="Arial"/>
              <a:cs typeface="Arial"/>
            </a:endParaRPr>
          </a:p>
          <a:p>
            <a:pPr marL="137795">
              <a:lnSpc>
                <a:spcPct val="100000"/>
              </a:lnSpc>
              <a:spcBef>
                <a:spcPts val="620"/>
              </a:spcBef>
              <a:tabLst>
                <a:tab pos="1382395" algn="l"/>
                <a:tab pos="4848860" algn="l"/>
                <a:tab pos="6855459" algn="l"/>
              </a:tabLst>
            </a:pPr>
            <a:r>
              <a:rPr sz="900" b="1" spc="20" dirty="0">
                <a:solidFill>
                  <a:srgbClr val="231F20"/>
                </a:solidFill>
                <a:latin typeface="Arial"/>
                <a:cs typeface="Arial"/>
              </a:rPr>
              <a:t>Carolina	</a:t>
            </a:r>
            <a:r>
              <a:rPr sz="900" b="1" spc="-15" dirty="0">
                <a:solidFill>
                  <a:srgbClr val="231F20"/>
                </a:solidFill>
                <a:latin typeface="Arial"/>
                <a:cs typeface="Arial"/>
              </a:rPr>
              <a:t>VICTOR </a:t>
            </a:r>
            <a:r>
              <a:rPr sz="900" b="1" spc="-50" dirty="0">
                <a:solidFill>
                  <a:srgbClr val="231F20"/>
                </a:solidFill>
                <a:latin typeface="Arial"/>
                <a:cs typeface="Arial"/>
              </a:rPr>
              <a:t>TORRES</a:t>
            </a:r>
            <a:r>
              <a:rPr sz="9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5" dirty="0">
                <a:solidFill>
                  <a:srgbClr val="231F20"/>
                </a:solidFill>
                <a:latin typeface="Arial"/>
                <a:cs typeface="Arial"/>
              </a:rPr>
              <a:t>SANTO</a:t>
            </a:r>
            <a:r>
              <a:rPr sz="9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40" dirty="0">
                <a:solidFill>
                  <a:srgbClr val="231F20"/>
                </a:solidFill>
                <a:latin typeface="Arial"/>
                <a:cs typeface="Arial"/>
              </a:rPr>
              <a:t>DOMINGO	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(787)</a:t>
            </a:r>
            <a:r>
              <a:rPr sz="9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757-5075	</a:t>
            </a:r>
            <a:r>
              <a:rPr sz="1350" b="1" spc="-30" baseline="6172" dirty="0">
                <a:solidFill>
                  <a:srgbClr val="231F20"/>
                </a:solidFill>
                <a:latin typeface="Arial"/>
                <a:cs typeface="Arial"/>
              </a:rPr>
              <a:t>L-V </a:t>
            </a:r>
            <a:r>
              <a:rPr sz="1350" b="1" baseline="6172" dirty="0">
                <a:solidFill>
                  <a:srgbClr val="231F20"/>
                </a:solidFill>
                <a:latin typeface="Arial"/>
                <a:cs typeface="Arial"/>
              </a:rPr>
              <a:t>8:00 </a:t>
            </a:r>
            <a:r>
              <a:rPr sz="1350" b="1" spc="15" baseline="6172" dirty="0">
                <a:solidFill>
                  <a:srgbClr val="231F20"/>
                </a:solidFill>
                <a:latin typeface="Arial"/>
                <a:cs typeface="Arial"/>
              </a:rPr>
              <a:t>AM-1:00</a:t>
            </a:r>
            <a:r>
              <a:rPr sz="1350" b="1" spc="-240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60" baseline="6172" dirty="0">
                <a:solidFill>
                  <a:srgbClr val="231F20"/>
                </a:solidFill>
                <a:latin typeface="Arial"/>
                <a:cs typeface="Arial"/>
              </a:rPr>
              <a:t>PM</a:t>
            </a:r>
            <a:endParaRPr sz="1350" baseline="6172">
              <a:latin typeface="Arial"/>
              <a:cs typeface="Arial"/>
            </a:endParaRPr>
          </a:p>
          <a:p>
            <a:pPr marL="137795" marR="494030">
              <a:lnSpc>
                <a:spcPct val="175900"/>
              </a:lnSpc>
              <a:tabLst>
                <a:tab pos="1382395" algn="l"/>
                <a:tab pos="4848860" algn="l"/>
                <a:tab pos="6855459" algn="l"/>
              </a:tabLst>
            </a:pP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Ceiba	</a:t>
            </a:r>
            <a:r>
              <a:rPr sz="900" b="1" spc="-20" dirty="0">
                <a:solidFill>
                  <a:srgbClr val="231F20"/>
                </a:solidFill>
                <a:latin typeface="Arial"/>
                <a:cs typeface="Arial"/>
              </a:rPr>
              <a:t>CENTRO </a:t>
            </a:r>
            <a:r>
              <a:rPr sz="900" b="1" spc="-5" dirty="0">
                <a:solidFill>
                  <a:srgbClr val="231F20"/>
                </a:solidFill>
                <a:latin typeface="Arial"/>
                <a:cs typeface="Arial"/>
              </a:rPr>
              <a:t>DR. </a:t>
            </a:r>
            <a:r>
              <a:rPr sz="900" b="1" spc="-20" dirty="0">
                <a:solidFill>
                  <a:srgbClr val="231F20"/>
                </a:solidFill>
                <a:latin typeface="Arial"/>
                <a:cs typeface="Arial"/>
              </a:rPr>
              <a:t>ANGEL</a:t>
            </a:r>
            <a:r>
              <a:rPr sz="900" b="1" spc="-85" dirty="0">
                <a:solidFill>
                  <a:srgbClr val="231F20"/>
                </a:solidFill>
                <a:latin typeface="Arial"/>
                <a:cs typeface="Arial"/>
              </a:rPr>
              <a:t> S</a:t>
            </a:r>
            <a:r>
              <a:rPr sz="9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20" dirty="0">
                <a:solidFill>
                  <a:srgbClr val="231F20"/>
                </a:solidFill>
                <a:latin typeface="Arial"/>
                <a:cs typeface="Arial"/>
              </a:rPr>
              <a:t>MUNTANER	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(787)</a:t>
            </a:r>
            <a:r>
              <a:rPr sz="9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885-4446	</a:t>
            </a:r>
            <a:r>
              <a:rPr sz="1350" b="1" spc="60" baseline="12345" dirty="0">
                <a:solidFill>
                  <a:srgbClr val="231F20"/>
                </a:solidFill>
                <a:latin typeface="Arial"/>
                <a:cs typeface="Arial"/>
              </a:rPr>
              <a:t>Martes- </a:t>
            </a:r>
            <a:r>
              <a:rPr sz="1350" b="1" baseline="12345" dirty="0">
                <a:solidFill>
                  <a:srgbClr val="231F20"/>
                </a:solidFill>
                <a:latin typeface="Arial"/>
                <a:cs typeface="Arial"/>
              </a:rPr>
              <a:t>1:00 </a:t>
            </a:r>
            <a:r>
              <a:rPr sz="1350" b="1" spc="37" baseline="12345" dirty="0">
                <a:solidFill>
                  <a:srgbClr val="231F20"/>
                </a:solidFill>
                <a:latin typeface="Arial"/>
                <a:cs typeface="Arial"/>
              </a:rPr>
              <a:t>PM-4:00PM/</a:t>
            </a:r>
            <a:r>
              <a:rPr sz="1350" b="1" spc="-277" baseline="123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-30" baseline="12345" dirty="0">
                <a:solidFill>
                  <a:srgbClr val="231F20"/>
                </a:solidFill>
                <a:latin typeface="Arial"/>
                <a:cs typeface="Arial"/>
              </a:rPr>
              <a:t>Jueves</a:t>
            </a:r>
            <a:r>
              <a:rPr sz="1350" b="1" spc="-75" baseline="123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15" baseline="12345" dirty="0">
                <a:solidFill>
                  <a:srgbClr val="231F20"/>
                </a:solidFill>
                <a:latin typeface="Arial"/>
                <a:cs typeface="Arial"/>
              </a:rPr>
              <a:t>7:00AM-4:00PM </a:t>
            </a:r>
            <a:r>
              <a:rPr sz="1350" b="1" spc="-7" baseline="123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25" dirty="0">
                <a:solidFill>
                  <a:srgbClr val="231F20"/>
                </a:solidFill>
                <a:latin typeface="Arial"/>
                <a:cs typeface="Arial"/>
              </a:rPr>
              <a:t>Culebra	</a:t>
            </a:r>
            <a:r>
              <a:rPr sz="900" b="1" spc="-80" dirty="0">
                <a:solidFill>
                  <a:srgbClr val="231F20"/>
                </a:solidFill>
                <a:latin typeface="Arial"/>
                <a:cs typeface="Arial"/>
              </a:rPr>
              <a:t>CSC</a:t>
            </a:r>
            <a:r>
              <a:rPr sz="900" b="1" spc="-40" dirty="0">
                <a:solidFill>
                  <a:srgbClr val="231F20"/>
                </a:solidFill>
                <a:latin typeface="Arial"/>
                <a:cs typeface="Arial"/>
              </a:rPr>
              <a:t> CULEBRA	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(787)</a:t>
            </a:r>
            <a:r>
              <a:rPr sz="9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742-0001	</a:t>
            </a:r>
            <a:r>
              <a:rPr sz="1350" b="1" spc="-30" baseline="12345" dirty="0">
                <a:solidFill>
                  <a:srgbClr val="231F20"/>
                </a:solidFill>
                <a:latin typeface="Arial"/>
                <a:cs typeface="Arial"/>
              </a:rPr>
              <a:t>L-V </a:t>
            </a:r>
            <a:r>
              <a:rPr sz="1350" b="1" baseline="12345" dirty="0">
                <a:solidFill>
                  <a:srgbClr val="231F20"/>
                </a:solidFill>
                <a:latin typeface="Arial"/>
                <a:cs typeface="Arial"/>
              </a:rPr>
              <a:t>7:00 </a:t>
            </a:r>
            <a:r>
              <a:rPr sz="1350" b="1" spc="15" baseline="12345" dirty="0">
                <a:solidFill>
                  <a:srgbClr val="231F20"/>
                </a:solidFill>
                <a:latin typeface="Arial"/>
                <a:cs typeface="Arial"/>
              </a:rPr>
              <a:t>AM-4:30</a:t>
            </a:r>
            <a:r>
              <a:rPr sz="1350" b="1" spc="-240" baseline="123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60" baseline="12345" dirty="0">
                <a:solidFill>
                  <a:srgbClr val="231F20"/>
                </a:solidFill>
                <a:latin typeface="Arial"/>
                <a:cs typeface="Arial"/>
              </a:rPr>
              <a:t>PM</a:t>
            </a:r>
            <a:endParaRPr sz="1350" baseline="12345">
              <a:latin typeface="Arial"/>
              <a:cs typeface="Arial"/>
            </a:endParaRPr>
          </a:p>
          <a:p>
            <a:pPr marL="137795">
              <a:lnSpc>
                <a:spcPts val="840"/>
              </a:lnSpc>
              <a:spcBef>
                <a:spcPts val="819"/>
              </a:spcBef>
              <a:tabLst>
                <a:tab pos="1382395" algn="l"/>
                <a:tab pos="4848860" algn="l"/>
                <a:tab pos="6855459" algn="l"/>
              </a:tabLst>
            </a:pPr>
            <a:r>
              <a:rPr sz="900" b="1" spc="20" dirty="0">
                <a:solidFill>
                  <a:srgbClr val="231F20"/>
                </a:solidFill>
                <a:latin typeface="Arial"/>
                <a:cs typeface="Arial"/>
              </a:rPr>
              <a:t>Cupey/Trujillo</a:t>
            </a:r>
            <a:r>
              <a:rPr sz="9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25" dirty="0">
                <a:solidFill>
                  <a:srgbClr val="231F20"/>
                </a:solidFill>
                <a:latin typeface="Arial"/>
                <a:cs typeface="Arial"/>
              </a:rPr>
              <a:t>Alto	</a:t>
            </a:r>
            <a:r>
              <a:rPr sz="900" b="1" spc="-10" dirty="0">
                <a:solidFill>
                  <a:srgbClr val="231F20"/>
                </a:solidFill>
                <a:latin typeface="Arial"/>
                <a:cs typeface="Arial"/>
              </a:rPr>
              <a:t>GRUPO 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MEDICO</a:t>
            </a:r>
            <a:r>
              <a:rPr sz="900" b="1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5" dirty="0">
                <a:solidFill>
                  <a:srgbClr val="231F20"/>
                </a:solidFill>
                <a:latin typeface="Arial"/>
                <a:cs typeface="Arial"/>
              </a:rPr>
              <a:t>SAN</a:t>
            </a:r>
            <a:r>
              <a:rPr sz="9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30" dirty="0">
                <a:solidFill>
                  <a:srgbClr val="231F20"/>
                </a:solidFill>
                <a:latin typeface="Arial"/>
                <a:cs typeface="Arial"/>
              </a:rPr>
              <a:t>GERARDO	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(787) 293-2959 </a:t>
            </a:r>
            <a:r>
              <a:rPr sz="900" b="1" spc="135" dirty="0">
                <a:solidFill>
                  <a:srgbClr val="231F20"/>
                </a:solidFill>
                <a:latin typeface="Arial"/>
                <a:cs typeface="Arial"/>
              </a:rPr>
              <a:t>/</a:t>
            </a:r>
            <a:r>
              <a:rPr sz="900" b="1" spc="-1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(787)</a:t>
            </a:r>
            <a:r>
              <a:rPr sz="9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292-1836	</a:t>
            </a:r>
            <a:r>
              <a:rPr sz="1350" b="1" spc="15" baseline="18518" dirty="0">
                <a:solidFill>
                  <a:srgbClr val="231F20"/>
                </a:solidFill>
                <a:latin typeface="Arial"/>
                <a:cs typeface="Arial"/>
              </a:rPr>
              <a:t>Lunes</a:t>
            </a:r>
            <a:r>
              <a:rPr sz="1350" b="1" spc="-75" baseline="18518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44" baseline="18518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1350" b="1" spc="-75" baseline="18518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75" baseline="18518" dirty="0">
                <a:solidFill>
                  <a:srgbClr val="231F20"/>
                </a:solidFill>
                <a:latin typeface="Arial"/>
                <a:cs typeface="Arial"/>
              </a:rPr>
              <a:t>Martes</a:t>
            </a:r>
            <a:r>
              <a:rPr sz="1350" b="1" spc="-75" baseline="18518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baseline="18518" dirty="0">
                <a:solidFill>
                  <a:srgbClr val="231F20"/>
                </a:solidFill>
                <a:latin typeface="Arial"/>
                <a:cs typeface="Arial"/>
              </a:rPr>
              <a:t>8:00</a:t>
            </a:r>
            <a:r>
              <a:rPr sz="1350" b="1" spc="-75" baseline="18518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15" baseline="18518" dirty="0">
                <a:solidFill>
                  <a:srgbClr val="231F20"/>
                </a:solidFill>
                <a:latin typeface="Arial"/>
                <a:cs typeface="Arial"/>
              </a:rPr>
              <a:t>AM-1:00</a:t>
            </a:r>
            <a:r>
              <a:rPr sz="1350" b="1" spc="-75" baseline="18518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75" baseline="18518" dirty="0">
                <a:solidFill>
                  <a:srgbClr val="231F20"/>
                </a:solidFill>
                <a:latin typeface="Arial"/>
                <a:cs typeface="Arial"/>
              </a:rPr>
              <a:t>PM</a:t>
            </a:r>
            <a:r>
              <a:rPr sz="1350" b="1" spc="-75" baseline="18518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30" baseline="18518" dirty="0">
                <a:solidFill>
                  <a:srgbClr val="231F20"/>
                </a:solidFill>
                <a:latin typeface="Arial"/>
                <a:cs typeface="Arial"/>
              </a:rPr>
              <a:t>(Cupey)/Miercoles</a:t>
            </a:r>
            <a:endParaRPr sz="1350" baseline="18518">
              <a:latin typeface="Arial"/>
              <a:cs typeface="Arial"/>
            </a:endParaRPr>
          </a:p>
          <a:p>
            <a:pPr marR="1006475" algn="r">
              <a:lnSpc>
                <a:spcPts val="840"/>
              </a:lnSpc>
            </a:pPr>
            <a:r>
              <a:rPr sz="900" b="1" spc="30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9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20" dirty="0">
                <a:solidFill>
                  <a:srgbClr val="231F20"/>
                </a:solidFill>
                <a:latin typeface="Arial"/>
                <a:cs typeface="Arial"/>
              </a:rPr>
              <a:t>Jueves</a:t>
            </a:r>
            <a:r>
              <a:rPr sz="9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231F20"/>
                </a:solidFill>
                <a:latin typeface="Arial"/>
                <a:cs typeface="Arial"/>
              </a:rPr>
              <a:t>8:00</a:t>
            </a:r>
            <a:r>
              <a:rPr sz="9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AM-1:00</a:t>
            </a:r>
            <a:r>
              <a:rPr sz="9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50" dirty="0">
                <a:solidFill>
                  <a:srgbClr val="231F20"/>
                </a:solidFill>
                <a:latin typeface="Arial"/>
                <a:cs typeface="Arial"/>
              </a:rPr>
              <a:t>PM</a:t>
            </a:r>
            <a:r>
              <a:rPr sz="9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5" dirty="0">
                <a:solidFill>
                  <a:srgbClr val="231F20"/>
                </a:solidFill>
                <a:latin typeface="Arial"/>
                <a:cs typeface="Arial"/>
              </a:rPr>
              <a:t>(Trujillo</a:t>
            </a:r>
            <a:r>
              <a:rPr sz="900" b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5" dirty="0">
                <a:solidFill>
                  <a:srgbClr val="231F20"/>
                </a:solidFill>
                <a:latin typeface="Arial"/>
                <a:cs typeface="Arial"/>
              </a:rPr>
              <a:t>Alto)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400">
              <a:latin typeface="Times New Roman"/>
              <a:cs typeface="Times New Roman"/>
            </a:endParaRPr>
          </a:p>
          <a:p>
            <a:pPr marR="325755" algn="r">
              <a:lnSpc>
                <a:spcPct val="100000"/>
              </a:lnSpc>
            </a:pPr>
            <a:r>
              <a:rPr sz="700" b="1" spc="-190" dirty="0">
                <a:solidFill>
                  <a:srgbClr val="231F20"/>
                </a:solidFill>
                <a:latin typeface="Arial"/>
                <a:cs typeface="Arial"/>
              </a:rPr>
              <a:t>¿Ayuda                            </a:t>
            </a:r>
            <a:r>
              <a:rPr sz="700" b="1" spc="-195" dirty="0">
                <a:solidFill>
                  <a:srgbClr val="231F20"/>
                </a:solidFill>
                <a:latin typeface="Arial"/>
                <a:cs typeface="Arial"/>
              </a:rPr>
              <a:t>con</a:t>
            </a:r>
            <a:r>
              <a:rPr sz="700" b="1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00" b="1" spc="-190" dirty="0">
                <a:solidFill>
                  <a:srgbClr val="231F20"/>
                </a:solidFill>
                <a:latin typeface="Arial"/>
                <a:cs typeface="Arial"/>
              </a:rPr>
              <a:t>su                            </a:t>
            </a:r>
            <a:r>
              <a:rPr sz="700" b="1" spc="-160" dirty="0">
                <a:solidFill>
                  <a:srgbClr val="231F20"/>
                </a:solidFill>
                <a:latin typeface="Arial"/>
                <a:cs typeface="Arial"/>
              </a:rPr>
              <a:t>Plan    </a:t>
            </a:r>
            <a:r>
              <a:rPr sz="700" b="1" spc="-180" dirty="0">
                <a:solidFill>
                  <a:srgbClr val="231F20"/>
                </a:solidFill>
                <a:latin typeface="Arial"/>
                <a:cs typeface="Arial"/>
              </a:rPr>
              <a:t>de         </a:t>
            </a:r>
            <a:r>
              <a:rPr sz="700" b="1" spc="-170" dirty="0">
                <a:solidFill>
                  <a:srgbClr val="231F20"/>
                </a:solidFill>
                <a:latin typeface="Arial"/>
                <a:cs typeface="Arial"/>
              </a:rPr>
              <a:t>Salud     </a:t>
            </a:r>
            <a:r>
              <a:rPr sz="700" b="1" spc="-145" dirty="0">
                <a:solidFill>
                  <a:srgbClr val="231F20"/>
                </a:solidFill>
                <a:latin typeface="Arial"/>
                <a:cs typeface="Arial"/>
              </a:rPr>
              <a:t>del </a:t>
            </a:r>
            <a:r>
              <a:rPr sz="700" b="1" spc="-1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00" b="1" spc="-180" dirty="0">
                <a:solidFill>
                  <a:srgbClr val="231F20"/>
                </a:solidFill>
                <a:latin typeface="Arial"/>
                <a:cs typeface="Arial"/>
              </a:rPr>
              <a:t>Gobierno?</a:t>
            </a:r>
            <a:endParaRPr sz="700">
              <a:latin typeface="Arial"/>
              <a:cs typeface="Arial"/>
            </a:endParaRPr>
          </a:p>
          <a:p>
            <a:pPr marL="374015">
              <a:lnSpc>
                <a:spcPts val="3010"/>
              </a:lnSpc>
              <a:spcBef>
                <a:spcPts val="395"/>
              </a:spcBef>
            </a:pPr>
            <a:r>
              <a:rPr sz="2700" b="1" spc="15" dirty="0">
                <a:solidFill>
                  <a:srgbClr val="FFFFFF"/>
                </a:solidFill>
                <a:latin typeface="Arial"/>
                <a:cs typeface="Arial"/>
              </a:rPr>
              <a:t>Región</a:t>
            </a:r>
            <a:r>
              <a:rPr sz="2700" b="1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00" b="1" spc="120" dirty="0">
                <a:solidFill>
                  <a:srgbClr val="FFFFFF"/>
                </a:solidFill>
                <a:latin typeface="Arial"/>
                <a:cs typeface="Arial"/>
              </a:rPr>
              <a:t>Noreste</a:t>
            </a:r>
            <a:endParaRPr sz="2700">
              <a:latin typeface="Arial"/>
              <a:cs typeface="Arial"/>
            </a:endParaRPr>
          </a:p>
          <a:p>
            <a:pPr marR="304800" algn="r">
              <a:lnSpc>
                <a:spcPts val="480"/>
              </a:lnSpc>
            </a:pPr>
            <a:r>
              <a:rPr sz="600" spc="20" dirty="0">
                <a:solidFill>
                  <a:srgbClr val="231F20"/>
                </a:solidFill>
                <a:latin typeface="Gotham-Book"/>
                <a:cs typeface="Gotham-Book"/>
              </a:rPr>
              <a:t>Línea </a:t>
            </a:r>
            <a:r>
              <a:rPr sz="600" spc="10" dirty="0">
                <a:solidFill>
                  <a:srgbClr val="231F20"/>
                </a:solidFill>
                <a:latin typeface="Gotham-Book"/>
                <a:cs typeface="Gotham-Book"/>
              </a:rPr>
              <a:t>libre </a:t>
            </a:r>
            <a:r>
              <a:rPr sz="600" spc="20" dirty="0">
                <a:solidFill>
                  <a:srgbClr val="231F20"/>
                </a:solidFill>
                <a:latin typeface="Gotham-Book"/>
                <a:cs typeface="Gotham-Book"/>
              </a:rPr>
              <a:t>de</a:t>
            </a:r>
            <a:r>
              <a:rPr sz="600" spc="-35" dirty="0">
                <a:solidFill>
                  <a:srgbClr val="231F20"/>
                </a:solidFill>
                <a:latin typeface="Gotham-Book"/>
                <a:cs typeface="Gotham-Book"/>
              </a:rPr>
              <a:t> </a:t>
            </a:r>
            <a:r>
              <a:rPr sz="600" spc="15" dirty="0">
                <a:solidFill>
                  <a:srgbClr val="231F20"/>
                </a:solidFill>
                <a:latin typeface="Gotham-Book"/>
                <a:cs typeface="Gotham-Book"/>
              </a:rPr>
              <a:t>cargos</a:t>
            </a:r>
            <a:endParaRPr sz="600">
              <a:latin typeface="Gotham-Book"/>
              <a:cs typeface="Gotham-Book"/>
            </a:endParaRPr>
          </a:p>
          <a:p>
            <a:pPr marR="252095" algn="r">
              <a:lnSpc>
                <a:spcPts val="1130"/>
              </a:lnSpc>
            </a:pPr>
            <a:r>
              <a:rPr sz="900" b="1" spc="-5" dirty="0">
                <a:solidFill>
                  <a:srgbClr val="231F20"/>
                </a:solidFill>
                <a:latin typeface="Gotham"/>
                <a:cs typeface="Gotham"/>
              </a:rPr>
              <a:t>1-800-981-</a:t>
            </a:r>
            <a:r>
              <a:rPr sz="900" b="1" spc="-15" dirty="0">
                <a:solidFill>
                  <a:srgbClr val="231F20"/>
                </a:solidFill>
                <a:latin typeface="Gotham"/>
                <a:cs typeface="Gotham"/>
              </a:rPr>
              <a:t>2</a:t>
            </a:r>
            <a:r>
              <a:rPr sz="900" b="1" spc="-25" dirty="0">
                <a:solidFill>
                  <a:srgbClr val="231F20"/>
                </a:solidFill>
                <a:latin typeface="Gotham"/>
                <a:cs typeface="Gotham"/>
              </a:rPr>
              <a:t>7</a:t>
            </a:r>
            <a:r>
              <a:rPr sz="900" b="1" spc="-30" dirty="0">
                <a:solidFill>
                  <a:srgbClr val="231F20"/>
                </a:solidFill>
                <a:latin typeface="Gotham"/>
                <a:cs typeface="Gotham"/>
              </a:rPr>
              <a:t>3</a:t>
            </a:r>
            <a:r>
              <a:rPr sz="900" b="1" spc="-5" dirty="0">
                <a:solidFill>
                  <a:srgbClr val="231F20"/>
                </a:solidFill>
                <a:latin typeface="Gotham"/>
                <a:cs typeface="Gotham"/>
              </a:rPr>
              <a:t>7</a:t>
            </a:r>
            <a:endParaRPr sz="900">
              <a:latin typeface="Gotham"/>
              <a:cs typeface="Gotham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0" y="0"/>
            <a:ext cx="10058400" cy="77347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0"/>
            <a:ext cx="10058400" cy="737513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0" y="5425033"/>
            <a:ext cx="10058400" cy="234736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43414" y="299074"/>
            <a:ext cx="2012505" cy="82919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0" y="2006955"/>
            <a:ext cx="10058400" cy="5765800"/>
          </a:xfrm>
          <a:custGeom>
            <a:avLst/>
            <a:gdLst/>
            <a:ahLst/>
            <a:cxnLst/>
            <a:rect l="l" t="t" r="r" b="b"/>
            <a:pathLst>
              <a:path w="10058400" h="5765800">
                <a:moveTo>
                  <a:pt x="0" y="5765444"/>
                </a:moveTo>
                <a:lnTo>
                  <a:pt x="10058400" y="5765444"/>
                </a:lnTo>
                <a:lnTo>
                  <a:pt x="10058400" y="0"/>
                </a:lnTo>
                <a:lnTo>
                  <a:pt x="0" y="0"/>
                </a:lnTo>
                <a:lnTo>
                  <a:pt x="0" y="576544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0" y="6791083"/>
            <a:ext cx="6486639" cy="80601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 txBox="1"/>
          <p:nvPr/>
        </p:nvSpPr>
        <p:spPr>
          <a:xfrm>
            <a:off x="361900" y="6924902"/>
            <a:ext cx="3295700" cy="471283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lang="en-US" sz="2700" b="1" spc="15" smtClean="0">
                <a:solidFill>
                  <a:srgbClr val="FFFFFF"/>
                </a:solidFill>
                <a:latin typeface="Arial"/>
                <a:cs typeface="Arial"/>
              </a:rPr>
              <a:t>Northeast </a:t>
            </a:r>
            <a:r>
              <a:rPr lang="en-US" sz="2700" b="1" spc="15" dirty="0" smtClean="0">
                <a:solidFill>
                  <a:srgbClr val="FFFFFF"/>
                </a:solidFill>
                <a:latin typeface="Arial"/>
                <a:cs typeface="Arial"/>
              </a:rPr>
              <a:t>Region</a:t>
            </a:r>
            <a:r>
              <a:rPr lang="en-US" sz="2800" dirty="0" smtClean="0"/>
              <a:t> </a:t>
            </a:r>
            <a:endParaRPr lang="en-US" sz="2700" b="1" spc="15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02" name="Title 101"/>
          <p:cNvSpPr>
            <a:spLocks noGrp="1"/>
          </p:cNvSpPr>
          <p:nvPr>
            <p:ph type="title"/>
          </p:nvPr>
        </p:nvSpPr>
        <p:spPr>
          <a:xfrm>
            <a:off x="325551" y="460492"/>
            <a:ext cx="9407296" cy="377026"/>
          </a:xfrm>
        </p:spPr>
        <p:txBody>
          <a:bodyPr/>
          <a:lstStyle/>
          <a:p>
            <a:pPr algn="r"/>
            <a:r>
              <a:rPr lang="en-US" spc="-30" dirty="0" smtClean="0"/>
              <a:t>MONTHLY ACTIVITIES CALENDAR</a:t>
            </a:r>
            <a:endParaRPr lang="en-US" dirty="0"/>
          </a:p>
        </p:txBody>
      </p:sp>
      <p:pic>
        <p:nvPicPr>
          <p:cNvPr id="22" name="Picture 21" descr="logo MMMH ASES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909" y="6705600"/>
            <a:ext cx="2565091" cy="990600"/>
          </a:xfrm>
          <a:prstGeom prst="rect">
            <a:avLst/>
          </a:prstGeom>
        </p:spPr>
      </p:pic>
      <p:graphicFrame>
        <p:nvGraphicFramePr>
          <p:cNvPr id="29" name="object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1877652"/>
              </p:ext>
            </p:extLst>
          </p:nvPr>
        </p:nvGraphicFramePr>
        <p:xfrm>
          <a:off x="-6350" y="1828800"/>
          <a:ext cx="10058398" cy="43200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11350"/>
                <a:gridCol w="1295400"/>
                <a:gridCol w="1524000"/>
                <a:gridCol w="3657600"/>
                <a:gridCol w="1670048"/>
              </a:tblGrid>
              <a:tr h="283082">
                <a:tc>
                  <a:txBody>
                    <a:bodyPr/>
                    <a:lstStyle/>
                    <a:p>
                      <a:pPr marL="135255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lang="en-US" sz="1150" b="1" spc="15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NAME</a:t>
                      </a:r>
                      <a:r>
                        <a:rPr lang="en-US" sz="1150" b="1" spc="15" baseline="0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EVENT</a:t>
                      </a:r>
                      <a:endParaRPr sz="1150" dirty="0">
                        <a:latin typeface="Arial"/>
                        <a:cs typeface="Arial"/>
                      </a:endParaRPr>
                    </a:p>
                  </a:txBody>
                  <a:tcPr marL="0" marR="0" marT="48895" marB="0">
                    <a:solidFill>
                      <a:srgbClr val="F15D22"/>
                    </a:solidFill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lang="en-US" sz="1150" b="1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DAY</a:t>
                      </a:r>
                      <a:endParaRPr sz="1150" b="1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0" marR="0" marT="48895" marB="0">
                    <a:solidFill>
                      <a:srgbClr val="F15D22"/>
                    </a:solidFill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lang="en-US" sz="1150" b="1" spc="-55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TIME</a:t>
                      </a:r>
                      <a:endParaRPr sz="1150" dirty="0">
                        <a:latin typeface="Arial"/>
                        <a:cs typeface="Arial"/>
                      </a:endParaRPr>
                    </a:p>
                  </a:txBody>
                  <a:tcPr marL="0" marR="0" marT="48895" marB="0">
                    <a:solidFill>
                      <a:srgbClr val="F15D22"/>
                    </a:solidFill>
                  </a:tcPr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lang="en-US" sz="1150" b="1" spc="-25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VENUE</a:t>
                      </a:r>
                      <a:endParaRPr sz="1150" dirty="0">
                        <a:latin typeface="Arial"/>
                        <a:cs typeface="Arial"/>
                      </a:endParaRPr>
                    </a:p>
                  </a:txBody>
                  <a:tcPr marL="0" marR="0" marT="48895" marB="0"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15D22"/>
                    </a:solidFill>
                  </a:tcPr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lang="en-US" sz="1150" b="1" dirty="0" smtClean="0">
                          <a:latin typeface="Arial"/>
                          <a:cs typeface="Arial"/>
                        </a:rPr>
                        <a:t>DESCRIPTION</a:t>
                      </a:r>
                      <a:endParaRPr sz="1150" b="1" dirty="0">
                        <a:latin typeface="Arial"/>
                        <a:cs typeface="Arial"/>
                      </a:endParaRPr>
                    </a:p>
                  </a:txBody>
                  <a:tcPr marL="0" marR="0" marT="48895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15D22"/>
                    </a:solidFill>
                  </a:tcPr>
                </a:tc>
              </a:tr>
              <a:tr h="244195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Leptospirosis / Integrated Model</a:t>
                      </a:r>
                    </a:p>
                  </a:txBody>
                  <a:tcPr marL="9525" marR="9525" marT="9525" marB="0"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01/17/2018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08:30AM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N44 </a:t>
                      </a:r>
                      <a:r>
                        <a:rPr 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Concilio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de </a:t>
                      </a:r>
                      <a:r>
                        <a:rPr 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Salud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Loíza-Carr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. 188 Int. 187 </a:t>
                      </a:r>
                      <a:r>
                        <a:rPr 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Loiza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, PR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lang="en-US" sz="800" dirty="0" smtClean="0">
                          <a:latin typeface="+mj-lt"/>
                          <a:cs typeface="Arial"/>
                        </a:rPr>
                        <a:t>Educational</a:t>
                      </a:r>
                      <a:r>
                        <a:rPr lang="en-US" sz="800" baseline="0" dirty="0" smtClean="0">
                          <a:latin typeface="+mj-lt"/>
                          <a:cs typeface="Arial"/>
                        </a:rPr>
                        <a:t> Activity</a:t>
                      </a:r>
                      <a:endParaRPr sz="800" dirty="0">
                        <a:latin typeface="+mj-lt"/>
                        <a:cs typeface="Arial"/>
                      </a:endParaRPr>
                    </a:p>
                  </a:txBody>
                  <a:tcPr marL="0" marR="0" marT="52704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673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Leptospirosis / Integrated Model</a:t>
                      </a:r>
                    </a:p>
                  </a:txBody>
                  <a:tcPr marL="9525" marR="9525" marT="9525" marB="0"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01/17/2018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08:30AM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Hospital UPR Dr. Federico Trilla-Carretera 3 Km 8.3 Ave 65 Infanterria  Carolina, PR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lang="en-US" sz="800" dirty="0" smtClean="0">
                          <a:latin typeface="+mj-lt"/>
                          <a:cs typeface="Arial"/>
                        </a:rPr>
                        <a:t>Educational</a:t>
                      </a:r>
                      <a:r>
                        <a:rPr lang="en-US" sz="800" baseline="0" dirty="0" smtClean="0">
                          <a:latin typeface="+mj-lt"/>
                          <a:cs typeface="Arial"/>
                        </a:rPr>
                        <a:t> Activity</a:t>
                      </a:r>
                      <a:endParaRPr lang="en-US" sz="800" dirty="0">
                        <a:latin typeface="+mj-lt"/>
                        <a:cs typeface="Arial"/>
                      </a:endParaRPr>
                    </a:p>
                  </a:txBody>
                  <a:tcPr marL="0" marR="0" marT="1778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754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Hand Wash/ Integrated Model</a:t>
                      </a:r>
                    </a:p>
                  </a:txBody>
                  <a:tcPr marL="9525" marR="9525" marT="9525" marB="0"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01/17/2018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09:00AM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Departamento de la Familia-Carr. 848 Saint Just Expreso Trujillo Alto detrás de Funeraria González Trujillo Alto, PR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lang="en-US" sz="800" dirty="0" smtClean="0">
                          <a:latin typeface="+mj-lt"/>
                          <a:cs typeface="Arial"/>
                        </a:rPr>
                        <a:t>Educational</a:t>
                      </a:r>
                      <a:r>
                        <a:rPr lang="en-US" sz="800" baseline="0" dirty="0" smtClean="0">
                          <a:latin typeface="+mj-lt"/>
                          <a:cs typeface="Arial"/>
                        </a:rPr>
                        <a:t> Activity</a:t>
                      </a:r>
                      <a:endParaRPr lang="en-US" sz="800" dirty="0">
                        <a:latin typeface="+mj-lt"/>
                        <a:cs typeface="Arial"/>
                      </a:endParaRPr>
                    </a:p>
                  </a:txBody>
                  <a:tcPr marL="0" marR="0" marT="2413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281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Attention women/Model Integrated</a:t>
                      </a:r>
                    </a:p>
                  </a:txBody>
                  <a:tcPr marL="9525" marR="9525" marT="9525" marB="0"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01/17/2018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09:00AM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N25 Dr. Angel Muntaner-Ave. Lauro Pinero #205  Ceiba, Puerto Rico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lang="en-US" sz="800" dirty="0" smtClean="0">
                          <a:latin typeface="+mj-lt"/>
                          <a:cs typeface="Arial"/>
                        </a:rPr>
                        <a:t>Educational</a:t>
                      </a:r>
                      <a:r>
                        <a:rPr lang="en-US" sz="800" baseline="0" dirty="0" smtClean="0">
                          <a:latin typeface="+mj-lt"/>
                          <a:cs typeface="Arial"/>
                        </a:rPr>
                        <a:t> Activity</a:t>
                      </a:r>
                      <a:endParaRPr lang="en-US" sz="800" dirty="0">
                        <a:latin typeface="+mj-lt"/>
                        <a:cs typeface="Arial"/>
                      </a:endParaRPr>
                    </a:p>
                  </a:txBody>
                  <a:tcPr marL="0" marR="0" marT="50165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802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Women and Diabetes/ Integrated Model</a:t>
                      </a:r>
                    </a:p>
                  </a:txBody>
                  <a:tcPr marL="9525" marR="9525" marT="9525" marB="0"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01/17/2018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09:20AM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N25 Dr. Angel Muntaner-Ave. Lauro Pinero #205  Ceiba, Puerto Rico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lang="en-US" sz="800" dirty="0" smtClean="0">
                          <a:latin typeface="+mj-lt"/>
                          <a:cs typeface="Arial"/>
                        </a:rPr>
                        <a:t>Educational</a:t>
                      </a:r>
                      <a:r>
                        <a:rPr lang="en-US" sz="800" baseline="0" dirty="0" smtClean="0">
                          <a:latin typeface="+mj-lt"/>
                          <a:cs typeface="Arial"/>
                        </a:rPr>
                        <a:t> Activity</a:t>
                      </a:r>
                      <a:endParaRPr lang="en-US" sz="800" dirty="0">
                        <a:latin typeface="+mj-lt"/>
                        <a:cs typeface="Arial"/>
                      </a:endParaRPr>
                    </a:p>
                  </a:txBody>
                  <a:tcPr marL="0" marR="0" marT="34925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Food and Water Safety/ Integrated Model </a:t>
                      </a:r>
                      <a:b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</a:b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01/17/2018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09:20AM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Departamento de la Familia-Carr. 848 Saint Just Expreso Trujillo Alto detrás de Funeraria González Trujillo Alto, PR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lang="en-US" sz="800" dirty="0" smtClean="0">
                          <a:latin typeface="+mj-lt"/>
                          <a:cs typeface="Arial"/>
                        </a:rPr>
                        <a:t>Educational</a:t>
                      </a:r>
                      <a:r>
                        <a:rPr lang="en-US" sz="800" baseline="0" dirty="0" smtClean="0">
                          <a:latin typeface="+mj-lt"/>
                          <a:cs typeface="Arial"/>
                        </a:rPr>
                        <a:t> Activity</a:t>
                      </a:r>
                      <a:endParaRPr lang="en-US" sz="800" dirty="0">
                        <a:latin typeface="+mj-lt"/>
                        <a:cs typeface="Arial"/>
                      </a:endParaRPr>
                    </a:p>
                  </a:txBody>
                  <a:tcPr marL="0" marR="0" marT="29209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363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Leptospirosis / Integrated Model</a:t>
                      </a:r>
                    </a:p>
                  </a:txBody>
                  <a:tcPr marL="9525" marR="9525" marT="9525" marB="0"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01/17/2018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09:30AM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N23 Grupo Empresas de Salud-Carolina Shopping Court Suite 201  2do Nivel  Carolina, PR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lang="en-US" sz="800" smtClean="0">
                          <a:latin typeface="+mj-lt"/>
                          <a:cs typeface="Arial"/>
                        </a:rPr>
                        <a:t>Educational</a:t>
                      </a:r>
                      <a:r>
                        <a:rPr lang="en-US" sz="800" baseline="0" smtClean="0">
                          <a:latin typeface="+mj-lt"/>
                          <a:cs typeface="Arial"/>
                        </a:rPr>
                        <a:t> Activity</a:t>
                      </a:r>
                      <a:endParaRPr lang="en-US" sz="800" dirty="0">
                        <a:latin typeface="+mj-lt"/>
                        <a:cs typeface="Arial"/>
                      </a:endParaRPr>
                    </a:p>
                  </a:txBody>
                  <a:tcPr marL="0" marR="0" marT="13335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053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Leptospirosis / Integrated Model</a:t>
                      </a:r>
                    </a:p>
                  </a:txBody>
                  <a:tcPr marL="9525" marR="9525" marT="9525" marB="0"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01/17/2018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09:30AM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Medicaid-Carr. 188 Intersección 187 Loiza PR 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lang="en-US" sz="800" dirty="0" smtClean="0">
                          <a:latin typeface="+mj-lt"/>
                          <a:cs typeface="Arial"/>
                        </a:rPr>
                        <a:t>Educational</a:t>
                      </a:r>
                      <a:r>
                        <a:rPr lang="en-US" sz="800" baseline="0" dirty="0" smtClean="0">
                          <a:latin typeface="+mj-lt"/>
                          <a:cs typeface="Arial"/>
                        </a:rPr>
                        <a:t> Activity</a:t>
                      </a:r>
                      <a:endParaRPr lang="en-US" sz="800" dirty="0">
                        <a:latin typeface="+mj-lt"/>
                        <a:cs typeface="Arial"/>
                      </a:endParaRPr>
                    </a:p>
                  </a:txBody>
                  <a:tcPr marL="0" marR="0" marT="3683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731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Take Control of Your Depression/ Integrated Model</a:t>
                      </a:r>
                      <a:b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</a:b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01/17/2018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10:00AM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N01 Grupo Médico San Gerardo-Ave.Muñoz Rivera #28 Trujillo Alto PR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lang="en-US" sz="800" dirty="0" smtClean="0">
                          <a:latin typeface="+mj-lt"/>
                          <a:cs typeface="Arial"/>
                        </a:rPr>
                        <a:t>Educational</a:t>
                      </a:r>
                      <a:r>
                        <a:rPr lang="en-US" sz="800" baseline="0" dirty="0" smtClean="0">
                          <a:latin typeface="+mj-lt"/>
                          <a:cs typeface="Arial"/>
                        </a:rPr>
                        <a:t> Activity</a:t>
                      </a:r>
                      <a:endParaRPr lang="en-US" sz="800" dirty="0">
                        <a:latin typeface="+mj-lt"/>
                        <a:cs typeface="Arial"/>
                      </a:endParaRPr>
                    </a:p>
                  </a:txBody>
                  <a:tcPr marL="0" marR="0" marT="2413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526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Attention women/Model Integrated</a:t>
                      </a:r>
                    </a:p>
                  </a:txBody>
                  <a:tcPr marL="9525" marR="9525" marT="9525" marB="0"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01/17/2018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10:00AM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Dr. Carlos Martínez / Dr. Edwin La Fontaine-C/ Julian Rivera #557-B  Ceiba, Puerto Rico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lang="en-US" sz="800" dirty="0" smtClean="0">
                          <a:latin typeface="+mj-lt"/>
                          <a:cs typeface="Arial"/>
                        </a:rPr>
                        <a:t>Educational</a:t>
                      </a:r>
                      <a:r>
                        <a:rPr lang="en-US" sz="800" baseline="0" dirty="0" smtClean="0">
                          <a:latin typeface="+mj-lt"/>
                          <a:cs typeface="Arial"/>
                        </a:rPr>
                        <a:t> Activity</a:t>
                      </a:r>
                      <a:endParaRPr lang="en-US" sz="800" dirty="0">
                        <a:latin typeface="+mj-lt"/>
                        <a:cs typeface="Arial"/>
                      </a:endParaRPr>
                    </a:p>
                  </a:txBody>
                  <a:tcPr marL="0" marR="0" marT="31115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217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Food and Water Safety/ Integrated Model </a:t>
                      </a:r>
                      <a:b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</a:b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01/17/2018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10:20AM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N01 Grupo Médico San Gerardo-Ave.Muñoz Rivera #28 Trujillo Alto PR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lang="en-US" sz="800" dirty="0" smtClean="0">
                          <a:latin typeface="+mj-lt"/>
                          <a:cs typeface="Arial"/>
                        </a:rPr>
                        <a:t>Educational</a:t>
                      </a:r>
                      <a:r>
                        <a:rPr lang="en-US" sz="800" baseline="0" dirty="0" smtClean="0">
                          <a:latin typeface="+mj-lt"/>
                          <a:cs typeface="Arial"/>
                        </a:rPr>
                        <a:t> Activity</a:t>
                      </a:r>
                      <a:endParaRPr lang="en-US" sz="800" dirty="0">
                        <a:latin typeface="+mj-lt"/>
                        <a:cs typeface="Arial"/>
                      </a:endParaRPr>
                    </a:p>
                  </a:txBody>
                  <a:tcPr marL="0" marR="0" marT="57785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673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Hand Wash/ Integrated Model</a:t>
                      </a:r>
                    </a:p>
                  </a:txBody>
                  <a:tcPr marL="9525" marR="9525" marT="9525" marB="0"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01/17/2018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10:20AM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Dr. Carlos Martínez / Dr. Edwin La Fontaine-C/ Julian Rivera #557-B  Ceiba, Puerto Rico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lang="en-US" sz="800" dirty="0" smtClean="0">
                          <a:latin typeface="+mj-lt"/>
                          <a:cs typeface="Arial"/>
                        </a:rPr>
                        <a:t>Educational</a:t>
                      </a:r>
                      <a:r>
                        <a:rPr lang="en-US" sz="800" baseline="0" dirty="0" smtClean="0">
                          <a:latin typeface="+mj-lt"/>
                          <a:cs typeface="Arial"/>
                        </a:rPr>
                        <a:t> Activity</a:t>
                      </a:r>
                      <a:endParaRPr lang="en-US" sz="800" dirty="0">
                        <a:latin typeface="+mj-lt"/>
                        <a:cs typeface="Arial"/>
                      </a:endParaRPr>
                    </a:p>
                  </a:txBody>
                  <a:tcPr marL="0" marR="0" marT="4191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351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Leptospirosis / Integrated Model</a:t>
                      </a:r>
                    </a:p>
                  </a:txBody>
                  <a:tcPr marL="9525" marR="9525" marT="9525" marB="0"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01/17/2018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10:30AM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N29 Family Medicine Group-124B Ave. Roberto Clemente, Villa Carolina </a:t>
                      </a:r>
                      <a:r>
                        <a:rPr 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Carolina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, PR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lang="en-US" sz="800" dirty="0" smtClean="0">
                          <a:latin typeface="+mj-lt"/>
                          <a:cs typeface="Arial"/>
                        </a:rPr>
                        <a:t>Educational</a:t>
                      </a:r>
                      <a:r>
                        <a:rPr lang="en-US" sz="800" baseline="0" dirty="0" smtClean="0">
                          <a:latin typeface="+mj-lt"/>
                          <a:cs typeface="Arial"/>
                        </a:rPr>
                        <a:t> Activity</a:t>
                      </a:r>
                      <a:endParaRPr lang="en-US" sz="800" dirty="0">
                        <a:latin typeface="+mj-lt"/>
                        <a:cs typeface="Arial"/>
                      </a:endParaRPr>
                    </a:p>
                  </a:txBody>
                  <a:tcPr marL="0" marR="0" marT="29844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228600" y="6172200"/>
            <a:ext cx="9525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300" b="1" dirty="0" err="1" smtClean="0">
                <a:latin typeface="Arial"/>
                <a:cs typeface="Arial"/>
              </a:rPr>
              <a:t>Activities</a:t>
            </a:r>
            <a:r>
              <a:rPr lang="es-ES_tradnl" sz="1300" b="1" dirty="0" smtClean="0">
                <a:latin typeface="Arial"/>
                <a:cs typeface="Arial"/>
              </a:rPr>
              <a:t> </a:t>
            </a:r>
            <a:r>
              <a:rPr lang="es-ES_tradnl" sz="1300" b="1" dirty="0" err="1" smtClean="0">
                <a:latin typeface="Arial"/>
                <a:cs typeface="Arial"/>
              </a:rPr>
              <a:t>subject</a:t>
            </a:r>
            <a:r>
              <a:rPr lang="es-ES_tradnl" sz="1300" b="1" dirty="0" smtClean="0">
                <a:latin typeface="Arial"/>
                <a:cs typeface="Arial"/>
              </a:rPr>
              <a:t> to </a:t>
            </a:r>
            <a:r>
              <a:rPr lang="es-ES_tradnl" sz="1300" b="1" dirty="0" err="1" smtClean="0">
                <a:latin typeface="Arial"/>
                <a:cs typeface="Arial"/>
              </a:rPr>
              <a:t>change</a:t>
            </a:r>
            <a:r>
              <a:rPr lang="es-ES_tradnl" sz="1300" b="1" dirty="0" smtClean="0">
                <a:latin typeface="Arial"/>
                <a:cs typeface="Arial"/>
              </a:rPr>
              <a:t>. </a:t>
            </a:r>
            <a:r>
              <a:rPr lang="es-ES_tradnl" sz="1300" b="1" dirty="0" err="1" smtClean="0">
                <a:latin typeface="Arial"/>
                <a:cs typeface="Arial"/>
              </a:rPr>
              <a:t>Contact</a:t>
            </a:r>
            <a:r>
              <a:rPr lang="es-ES_tradnl" sz="1300" b="1" dirty="0" smtClean="0">
                <a:latin typeface="Arial"/>
                <a:cs typeface="Arial"/>
              </a:rPr>
              <a:t> </a:t>
            </a:r>
            <a:r>
              <a:rPr lang="es-PR" sz="1400" b="1" dirty="0" err="1" smtClean="0"/>
              <a:t>Enrollee</a:t>
            </a:r>
            <a:r>
              <a:rPr lang="es-PR" sz="1400" b="1" dirty="0" smtClean="0"/>
              <a:t> </a:t>
            </a:r>
            <a:r>
              <a:rPr lang="es-PR" sz="1400" b="1" dirty="0" err="1" smtClean="0"/>
              <a:t>Services</a:t>
            </a:r>
            <a:r>
              <a:rPr lang="es-PR" sz="1400" b="1" dirty="0" smtClean="0"/>
              <a:t> </a:t>
            </a:r>
            <a:r>
              <a:rPr lang="es-PR" sz="1400" b="1" dirty="0" err="1" smtClean="0"/>
              <a:t>for</a:t>
            </a:r>
            <a:r>
              <a:rPr lang="es-PR" sz="1400" b="1" dirty="0" smtClean="0"/>
              <a:t> </a:t>
            </a:r>
            <a:r>
              <a:rPr lang="es-PR" sz="1400" b="1" dirty="0" err="1" smtClean="0"/>
              <a:t>confirmation</a:t>
            </a:r>
            <a:endParaRPr lang="es-ES_tradnl" sz="1300" b="1" dirty="0">
              <a:latin typeface="Arial"/>
              <a:cs typeface="Arial"/>
            </a:endParaRPr>
          </a:p>
          <a:p>
            <a:r>
              <a:rPr lang="es-ES_tradnl" sz="1200" dirty="0">
                <a:latin typeface="Arial"/>
                <a:cs typeface="Arial"/>
              </a:rPr>
              <a:t>1-844-336-3331 </a:t>
            </a:r>
            <a:r>
              <a:rPr lang="es-ES_tradnl" sz="1200" dirty="0" smtClean="0">
                <a:latin typeface="Arial"/>
                <a:cs typeface="Arial"/>
              </a:rPr>
              <a:t>(</a:t>
            </a:r>
            <a:r>
              <a:rPr lang="es-ES_tradnl" sz="1200" dirty="0" err="1" smtClean="0">
                <a:latin typeface="Arial"/>
                <a:cs typeface="Arial"/>
              </a:rPr>
              <a:t>toll</a:t>
            </a:r>
            <a:r>
              <a:rPr lang="es-ES_tradnl" sz="1200" dirty="0" smtClean="0">
                <a:latin typeface="Arial"/>
                <a:cs typeface="Arial"/>
              </a:rPr>
              <a:t> free), 787</a:t>
            </a:r>
            <a:r>
              <a:rPr lang="es-ES_tradnl" sz="1200" dirty="0">
                <a:latin typeface="Arial"/>
                <a:cs typeface="Arial"/>
              </a:rPr>
              <a:t>-999-4411 TTY </a:t>
            </a:r>
            <a:r>
              <a:rPr lang="es-ES_tradnl" sz="1200" dirty="0" smtClean="0">
                <a:latin typeface="Arial"/>
                <a:cs typeface="Arial"/>
              </a:rPr>
              <a:t>(</a:t>
            </a:r>
            <a:r>
              <a:rPr lang="es-ES_tradnl" sz="1200" dirty="0" err="1" smtClean="0">
                <a:latin typeface="Arial"/>
                <a:cs typeface="Arial"/>
              </a:rPr>
              <a:t>hearing</a:t>
            </a:r>
            <a:r>
              <a:rPr lang="es-ES_tradnl" sz="1200" dirty="0" smtClean="0">
                <a:latin typeface="Arial"/>
                <a:cs typeface="Arial"/>
              </a:rPr>
              <a:t> </a:t>
            </a:r>
            <a:r>
              <a:rPr lang="es-ES_tradnl" sz="1200" dirty="0" err="1" smtClean="0">
                <a:latin typeface="Arial"/>
                <a:cs typeface="Arial"/>
              </a:rPr>
              <a:t>impaired</a:t>
            </a:r>
            <a:r>
              <a:rPr lang="es-ES_tradnl" sz="1200" dirty="0" smtClean="0">
                <a:latin typeface="Arial"/>
                <a:cs typeface="Arial"/>
              </a:rPr>
              <a:t>)</a:t>
            </a:r>
            <a:r>
              <a:rPr lang="es-ES_tradnl" sz="1200" dirty="0">
                <a:latin typeface="Arial"/>
                <a:cs typeface="Arial"/>
              </a:rPr>
              <a:t> </a:t>
            </a:r>
            <a:r>
              <a:rPr lang="es-ES_tradnl" sz="1200" dirty="0" smtClean="0">
                <a:latin typeface="Arial"/>
                <a:cs typeface="Arial"/>
              </a:rPr>
              <a:t>de </a:t>
            </a:r>
            <a:r>
              <a:rPr lang="es-ES_tradnl" sz="1200" dirty="0" err="1" smtClean="0">
                <a:latin typeface="Arial"/>
                <a:cs typeface="Arial"/>
              </a:rPr>
              <a:t>Monday</a:t>
            </a:r>
            <a:r>
              <a:rPr lang="es-ES_tradnl" sz="1200" dirty="0" smtClean="0">
                <a:latin typeface="Arial"/>
                <a:cs typeface="Arial"/>
              </a:rPr>
              <a:t> </a:t>
            </a:r>
            <a:r>
              <a:rPr lang="es-ES_tradnl" sz="1200" dirty="0" err="1" smtClean="0">
                <a:latin typeface="Arial"/>
                <a:cs typeface="Arial"/>
              </a:rPr>
              <a:t>through</a:t>
            </a:r>
            <a:r>
              <a:rPr lang="es-ES_tradnl" sz="1200" dirty="0" smtClean="0">
                <a:latin typeface="Arial"/>
                <a:cs typeface="Arial"/>
              </a:rPr>
              <a:t> Friday </a:t>
            </a:r>
            <a:r>
              <a:rPr lang="es-ES_tradnl" sz="1200" dirty="0">
                <a:latin typeface="Arial"/>
                <a:cs typeface="Arial"/>
              </a:rPr>
              <a:t>7:00 a.m. </a:t>
            </a:r>
            <a:r>
              <a:rPr lang="es-ES_tradnl" sz="1200" dirty="0" smtClean="0">
                <a:latin typeface="Arial"/>
                <a:cs typeface="Arial"/>
              </a:rPr>
              <a:t>to  </a:t>
            </a:r>
            <a:r>
              <a:rPr lang="es-ES_tradnl" sz="1200" dirty="0">
                <a:latin typeface="Arial"/>
                <a:cs typeface="Arial"/>
              </a:rPr>
              <a:t>7:00 p.m.</a:t>
            </a:r>
          </a:p>
          <a:p>
            <a:endParaRPr lang="en-US" sz="1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824851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1723872"/>
            <a:ext cx="10058400" cy="28321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35255">
              <a:lnSpc>
                <a:spcPct val="100000"/>
              </a:lnSpc>
              <a:spcBef>
                <a:spcPts val="185"/>
              </a:spcBef>
              <a:tabLst>
                <a:tab pos="1382395" algn="l"/>
                <a:tab pos="4844415" algn="l"/>
                <a:tab pos="6835775" algn="l"/>
              </a:tabLst>
            </a:pPr>
            <a:r>
              <a:rPr sz="1150" b="1" spc="15" dirty="0">
                <a:solidFill>
                  <a:srgbClr val="231F20"/>
                </a:solidFill>
                <a:latin typeface="Arial"/>
                <a:cs typeface="Arial"/>
              </a:rPr>
              <a:t>MUNICIPIO	</a:t>
            </a:r>
            <a:r>
              <a:rPr sz="1150" b="1" spc="-20" dirty="0">
                <a:solidFill>
                  <a:srgbClr val="231F20"/>
                </a:solidFill>
                <a:latin typeface="Arial"/>
                <a:cs typeface="Arial"/>
              </a:rPr>
              <a:t>NOMBRE </a:t>
            </a:r>
            <a:r>
              <a:rPr sz="1150" b="1" spc="-60" dirty="0">
                <a:solidFill>
                  <a:srgbClr val="231F20"/>
                </a:solidFill>
                <a:latin typeface="Arial"/>
                <a:cs typeface="Arial"/>
              </a:rPr>
              <a:t>DE </a:t>
            </a:r>
            <a:r>
              <a:rPr sz="1150" b="1" spc="-55" dirty="0">
                <a:solidFill>
                  <a:srgbClr val="231F20"/>
                </a:solidFill>
                <a:latin typeface="Arial"/>
                <a:cs typeface="Arial"/>
              </a:rPr>
              <a:t>LA </a:t>
            </a:r>
            <a:r>
              <a:rPr sz="1150" b="1" spc="-30" dirty="0">
                <a:solidFill>
                  <a:srgbClr val="231F20"/>
                </a:solidFill>
                <a:latin typeface="Arial"/>
                <a:cs typeface="Arial"/>
              </a:rPr>
              <a:t>CLINICA </a:t>
            </a:r>
            <a:r>
              <a:rPr sz="1150" b="1" spc="155" dirty="0">
                <a:solidFill>
                  <a:srgbClr val="231F20"/>
                </a:solidFill>
                <a:latin typeface="Arial"/>
                <a:cs typeface="Arial"/>
              </a:rPr>
              <a:t>/</a:t>
            </a:r>
            <a:r>
              <a:rPr sz="1150" b="1" spc="-1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50" b="1" spc="-20" dirty="0">
                <a:solidFill>
                  <a:srgbClr val="231F20"/>
                </a:solidFill>
                <a:latin typeface="Arial"/>
                <a:cs typeface="Arial"/>
              </a:rPr>
              <a:t>TIPO </a:t>
            </a:r>
            <a:r>
              <a:rPr sz="1150" b="1" spc="-60" dirty="0">
                <a:solidFill>
                  <a:srgbClr val="231F20"/>
                </a:solidFill>
                <a:latin typeface="Arial"/>
                <a:cs typeface="Arial"/>
              </a:rPr>
              <a:t>DE </a:t>
            </a:r>
            <a:r>
              <a:rPr sz="1150" b="1" spc="-35" dirty="0">
                <a:solidFill>
                  <a:srgbClr val="231F20"/>
                </a:solidFill>
                <a:latin typeface="Arial"/>
                <a:cs typeface="Arial"/>
              </a:rPr>
              <a:t>FACILIDAD	</a:t>
            </a:r>
            <a:r>
              <a:rPr sz="1150" b="1" spc="-55" dirty="0">
                <a:solidFill>
                  <a:srgbClr val="231F20"/>
                </a:solidFill>
                <a:latin typeface="Arial"/>
                <a:cs typeface="Arial"/>
              </a:rPr>
              <a:t>TELÉFONO	</a:t>
            </a:r>
            <a:r>
              <a:rPr sz="1150" b="1" spc="-25" dirty="0">
                <a:solidFill>
                  <a:srgbClr val="231F20"/>
                </a:solidFill>
                <a:latin typeface="Arial"/>
                <a:cs typeface="Arial"/>
              </a:rPr>
              <a:t>HORARIO</a:t>
            </a:r>
            <a:endParaRPr sz="115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265770" y="1711523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0"/>
                </a:moveTo>
                <a:lnTo>
                  <a:pt x="0" y="12349"/>
                </a:lnTo>
              </a:path>
            </a:pathLst>
          </a:custGeom>
          <a:ln w="11010">
            <a:solidFill>
              <a:srgbClr val="F15D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22259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F15D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268234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F15D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293212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F15D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316492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F15D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341451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F15D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374408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F15D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398538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F15D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422668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F15D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446798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F15D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469831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F15D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730192" y="1711523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0"/>
                </a:moveTo>
                <a:lnTo>
                  <a:pt x="0" y="12349"/>
                </a:lnTo>
              </a:path>
            </a:pathLst>
          </a:custGeom>
          <a:ln w="11010">
            <a:solidFill>
              <a:srgbClr val="F15D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721636" y="1711523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0"/>
                </a:moveTo>
                <a:lnTo>
                  <a:pt x="0" y="12349"/>
                </a:lnTo>
              </a:path>
            </a:pathLst>
          </a:custGeom>
          <a:ln w="11010">
            <a:solidFill>
              <a:srgbClr val="F15D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6791058"/>
            <a:ext cx="6486652" cy="8060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0" y="1952370"/>
            <a:ext cx="10058400" cy="5820410"/>
          </a:xfrm>
          <a:prstGeom prst="rect">
            <a:avLst/>
          </a:prstGeom>
        </p:spPr>
        <p:txBody>
          <a:bodyPr vert="horz" wrap="square" lIns="0" tIns="82550" rIns="0" bIns="0" rtlCol="0">
            <a:spAutoFit/>
          </a:bodyPr>
          <a:lstStyle/>
          <a:p>
            <a:pPr marL="137795">
              <a:lnSpc>
                <a:spcPct val="100000"/>
              </a:lnSpc>
              <a:spcBef>
                <a:spcPts val="650"/>
              </a:spcBef>
              <a:tabLst>
                <a:tab pos="1382395" algn="l"/>
                <a:tab pos="4848860" algn="l"/>
                <a:tab pos="6855459" algn="l"/>
              </a:tabLst>
            </a:pPr>
            <a:r>
              <a:rPr sz="900" b="1" spc="35" dirty="0">
                <a:solidFill>
                  <a:srgbClr val="231F20"/>
                </a:solidFill>
                <a:latin typeface="Arial"/>
                <a:cs typeface="Arial"/>
              </a:rPr>
              <a:t>Bayamon	</a:t>
            </a:r>
            <a:r>
              <a:rPr sz="900" b="1" spc="-20" dirty="0">
                <a:solidFill>
                  <a:srgbClr val="231F20"/>
                </a:solidFill>
                <a:latin typeface="Arial"/>
                <a:cs typeface="Arial"/>
              </a:rPr>
              <a:t>CENTRO </a:t>
            </a:r>
            <a:r>
              <a:rPr sz="900" b="1" spc="-25" dirty="0">
                <a:solidFill>
                  <a:srgbClr val="231F20"/>
                </a:solidFill>
                <a:latin typeface="Arial"/>
                <a:cs typeface="Arial"/>
              </a:rPr>
              <a:t>DE </a:t>
            </a:r>
            <a:r>
              <a:rPr sz="900" b="1" spc="-35" dirty="0">
                <a:solidFill>
                  <a:srgbClr val="231F20"/>
                </a:solidFill>
                <a:latin typeface="Arial"/>
                <a:cs typeface="Arial"/>
              </a:rPr>
              <a:t>SERVICIOS</a:t>
            </a:r>
            <a:r>
              <a:rPr sz="900" b="1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25" dirty="0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sz="9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20" dirty="0">
                <a:solidFill>
                  <a:srgbClr val="231F20"/>
                </a:solidFill>
                <a:latin typeface="Arial"/>
                <a:cs typeface="Arial"/>
              </a:rPr>
              <a:t>SALUD	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(787)</a:t>
            </a:r>
            <a:r>
              <a:rPr sz="9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520-8449	</a:t>
            </a:r>
            <a:r>
              <a:rPr sz="900" b="1" spc="-20" dirty="0">
                <a:solidFill>
                  <a:srgbClr val="231F20"/>
                </a:solidFill>
                <a:latin typeface="Arial"/>
                <a:cs typeface="Arial"/>
              </a:rPr>
              <a:t>L-V</a:t>
            </a:r>
            <a:r>
              <a:rPr sz="900" b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231F20"/>
                </a:solidFill>
                <a:latin typeface="Arial"/>
                <a:cs typeface="Arial"/>
              </a:rPr>
              <a:t>8:00</a:t>
            </a:r>
            <a:r>
              <a:rPr sz="900" b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30" dirty="0">
                <a:solidFill>
                  <a:srgbClr val="231F20"/>
                </a:solidFill>
                <a:latin typeface="Arial"/>
                <a:cs typeface="Arial"/>
              </a:rPr>
              <a:t>AM-</a:t>
            </a:r>
            <a:r>
              <a:rPr sz="900" b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231F20"/>
                </a:solidFill>
                <a:latin typeface="Arial"/>
                <a:cs typeface="Arial"/>
              </a:rPr>
              <a:t>4:00</a:t>
            </a:r>
            <a:r>
              <a:rPr sz="900" b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40" dirty="0">
                <a:solidFill>
                  <a:srgbClr val="231F20"/>
                </a:solidFill>
                <a:latin typeface="Arial"/>
                <a:cs typeface="Arial"/>
              </a:rPr>
              <a:t>PM</a:t>
            </a:r>
            <a:endParaRPr sz="900">
              <a:latin typeface="Arial"/>
              <a:cs typeface="Arial"/>
            </a:endParaRPr>
          </a:p>
          <a:p>
            <a:pPr marL="137795">
              <a:lnSpc>
                <a:spcPts val="990"/>
              </a:lnSpc>
              <a:spcBef>
                <a:spcPts val="715"/>
              </a:spcBef>
              <a:tabLst>
                <a:tab pos="1382395" algn="l"/>
                <a:tab pos="4848860" algn="l"/>
                <a:tab pos="6855459" algn="l"/>
              </a:tabLst>
            </a:pPr>
            <a:r>
              <a:rPr sz="1350" b="1" spc="52" baseline="6172" dirty="0">
                <a:solidFill>
                  <a:srgbClr val="231F20"/>
                </a:solidFill>
                <a:latin typeface="Arial"/>
                <a:cs typeface="Arial"/>
              </a:rPr>
              <a:t>Bayamon	</a:t>
            </a:r>
            <a:r>
              <a:rPr sz="1350" b="1" spc="-30" baseline="6172" dirty="0">
                <a:solidFill>
                  <a:srgbClr val="231F20"/>
                </a:solidFill>
                <a:latin typeface="Arial"/>
                <a:cs typeface="Arial"/>
              </a:rPr>
              <a:t>CENTRO </a:t>
            </a:r>
            <a:r>
              <a:rPr sz="1350" b="1" spc="-22" baseline="6172" dirty="0">
                <a:solidFill>
                  <a:srgbClr val="231F20"/>
                </a:solidFill>
                <a:latin typeface="Arial"/>
                <a:cs typeface="Arial"/>
              </a:rPr>
              <a:t>PEDIATRICO </a:t>
            </a:r>
            <a:r>
              <a:rPr sz="1350" b="1" spc="-37" baseline="6172" dirty="0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sz="1350" b="1" spc="-120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15" baseline="6172" dirty="0">
                <a:solidFill>
                  <a:srgbClr val="231F20"/>
                </a:solidFill>
                <a:latin typeface="Arial"/>
                <a:cs typeface="Arial"/>
              </a:rPr>
              <a:t>RIO</a:t>
            </a:r>
            <a:r>
              <a:rPr sz="1350" b="1" spc="-60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67" baseline="6172" dirty="0">
                <a:solidFill>
                  <a:srgbClr val="231F20"/>
                </a:solidFill>
                <a:latin typeface="Arial"/>
                <a:cs typeface="Arial"/>
              </a:rPr>
              <a:t>HONDO	</a:t>
            </a:r>
            <a:r>
              <a:rPr sz="1350" b="1" spc="15" baseline="6172" dirty="0">
                <a:solidFill>
                  <a:srgbClr val="231F20"/>
                </a:solidFill>
                <a:latin typeface="Arial"/>
                <a:cs typeface="Arial"/>
              </a:rPr>
              <a:t>(787)780-1908	</a:t>
            </a:r>
            <a:r>
              <a:rPr sz="900" b="1" spc="30" dirty="0">
                <a:solidFill>
                  <a:srgbClr val="231F20"/>
                </a:solidFill>
                <a:latin typeface="Arial"/>
                <a:cs typeface="Arial"/>
              </a:rPr>
              <a:t>Dr.</a:t>
            </a:r>
            <a:r>
              <a:rPr sz="900" b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65" dirty="0">
                <a:solidFill>
                  <a:srgbClr val="231F20"/>
                </a:solidFill>
                <a:latin typeface="Arial"/>
                <a:cs typeface="Arial"/>
              </a:rPr>
              <a:t>Martín</a:t>
            </a:r>
            <a:r>
              <a:rPr sz="900" b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45" dirty="0">
                <a:solidFill>
                  <a:srgbClr val="231F20"/>
                </a:solidFill>
                <a:latin typeface="Arial"/>
                <a:cs typeface="Arial"/>
              </a:rPr>
              <a:t>Martinó-</a:t>
            </a:r>
            <a:r>
              <a:rPr sz="900" b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5" dirty="0">
                <a:solidFill>
                  <a:srgbClr val="231F20"/>
                </a:solidFill>
                <a:latin typeface="Arial"/>
                <a:cs typeface="Arial"/>
              </a:rPr>
              <a:t>L,M,M-7:30AM-4:00PM</a:t>
            </a:r>
            <a:endParaRPr sz="900">
              <a:latin typeface="Arial"/>
              <a:cs typeface="Arial"/>
            </a:endParaRPr>
          </a:p>
          <a:p>
            <a:pPr marR="419734" algn="r">
              <a:lnSpc>
                <a:spcPts val="900"/>
              </a:lnSpc>
            </a:pPr>
            <a:r>
              <a:rPr sz="900" b="1" spc="-5" dirty="0">
                <a:solidFill>
                  <a:srgbClr val="231F20"/>
                </a:solidFill>
                <a:latin typeface="Arial"/>
                <a:cs typeface="Arial"/>
              </a:rPr>
              <a:t>V- 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8:00-12:00PM/Vacunación-L-V</a:t>
            </a:r>
            <a:r>
              <a:rPr sz="900" b="1" spc="-1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7:30AM-11:00AM</a:t>
            </a:r>
            <a:endParaRPr sz="900">
              <a:latin typeface="Arial"/>
              <a:cs typeface="Arial"/>
            </a:endParaRPr>
          </a:p>
          <a:p>
            <a:pPr marL="6855459">
              <a:lnSpc>
                <a:spcPts val="990"/>
              </a:lnSpc>
            </a:pPr>
            <a:r>
              <a:rPr sz="900" b="1" spc="30" dirty="0">
                <a:solidFill>
                  <a:srgbClr val="231F20"/>
                </a:solidFill>
                <a:latin typeface="Arial"/>
                <a:cs typeface="Arial"/>
              </a:rPr>
              <a:t>Dr.</a:t>
            </a:r>
            <a:r>
              <a:rPr sz="9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50" dirty="0">
                <a:solidFill>
                  <a:srgbClr val="231F20"/>
                </a:solidFill>
                <a:latin typeface="Arial"/>
                <a:cs typeface="Arial"/>
              </a:rPr>
              <a:t>José</a:t>
            </a:r>
            <a:r>
              <a:rPr sz="9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40" dirty="0">
                <a:solidFill>
                  <a:srgbClr val="231F20"/>
                </a:solidFill>
                <a:latin typeface="Arial"/>
                <a:cs typeface="Arial"/>
              </a:rPr>
              <a:t>Martinó(orden</a:t>
            </a:r>
            <a:r>
              <a:rPr sz="9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35" dirty="0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sz="9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20" dirty="0">
                <a:solidFill>
                  <a:srgbClr val="231F20"/>
                </a:solidFill>
                <a:latin typeface="Arial"/>
                <a:cs typeface="Arial"/>
              </a:rPr>
              <a:t>llegada)</a:t>
            </a:r>
            <a:r>
              <a:rPr sz="9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231F20"/>
                </a:solidFill>
                <a:latin typeface="Arial"/>
                <a:cs typeface="Arial"/>
              </a:rPr>
              <a:t>L-V-8:30AM-2:00PM</a:t>
            </a:r>
            <a:endParaRPr sz="900">
              <a:latin typeface="Arial"/>
              <a:cs typeface="Arial"/>
            </a:endParaRPr>
          </a:p>
          <a:p>
            <a:pPr marL="137795" marR="2037714">
              <a:lnSpc>
                <a:spcPct val="185000"/>
              </a:lnSpc>
              <a:tabLst>
                <a:tab pos="1382395" algn="l"/>
                <a:tab pos="4848860" algn="l"/>
                <a:tab pos="6855459" algn="l"/>
              </a:tabLst>
            </a:pPr>
            <a:r>
              <a:rPr sz="900" b="1" spc="35" dirty="0">
                <a:solidFill>
                  <a:srgbClr val="231F20"/>
                </a:solidFill>
                <a:latin typeface="Arial"/>
                <a:cs typeface="Arial"/>
              </a:rPr>
              <a:t>Bayamon	</a:t>
            </a:r>
            <a:r>
              <a:rPr sz="900" b="1" spc="-5" dirty="0">
                <a:solidFill>
                  <a:srgbClr val="231F20"/>
                </a:solidFill>
                <a:latin typeface="Arial"/>
                <a:cs typeface="Arial"/>
              </a:rPr>
              <a:t>CLINICA </a:t>
            </a:r>
            <a:r>
              <a:rPr sz="900" b="1" spc="-25" dirty="0">
                <a:solidFill>
                  <a:srgbClr val="231F20"/>
                </a:solidFill>
                <a:latin typeface="Arial"/>
                <a:cs typeface="Arial"/>
              </a:rPr>
              <a:t>DE 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VACUNACION </a:t>
            </a:r>
            <a:r>
              <a:rPr sz="900" b="1" spc="-20" dirty="0">
                <a:solidFill>
                  <a:srgbClr val="231F20"/>
                </a:solidFill>
                <a:latin typeface="Arial"/>
                <a:cs typeface="Arial"/>
              </a:rPr>
              <a:t>CDT</a:t>
            </a:r>
            <a:r>
              <a:rPr sz="900" b="1" spc="-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10" dirty="0">
                <a:solidFill>
                  <a:srgbClr val="231F20"/>
                </a:solidFill>
                <a:latin typeface="Arial"/>
                <a:cs typeface="Arial"/>
              </a:rPr>
              <a:t>GMSP,</a:t>
            </a:r>
            <a:r>
              <a:rPr sz="9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25" dirty="0">
                <a:solidFill>
                  <a:srgbClr val="231F20"/>
                </a:solidFill>
                <a:latin typeface="Arial"/>
                <a:cs typeface="Arial"/>
              </a:rPr>
              <a:t>INC	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(787)</a:t>
            </a:r>
            <a:r>
              <a:rPr sz="9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625-6129	</a:t>
            </a:r>
            <a:r>
              <a:rPr sz="1350" b="1" spc="-30" baseline="-12345" dirty="0">
                <a:solidFill>
                  <a:srgbClr val="231F20"/>
                </a:solidFill>
                <a:latin typeface="Arial"/>
                <a:cs typeface="Arial"/>
              </a:rPr>
              <a:t>L-V </a:t>
            </a:r>
            <a:r>
              <a:rPr sz="1350" b="1" baseline="-12345" dirty="0">
                <a:solidFill>
                  <a:srgbClr val="231F20"/>
                </a:solidFill>
                <a:latin typeface="Arial"/>
                <a:cs typeface="Arial"/>
              </a:rPr>
              <a:t>7:00</a:t>
            </a:r>
            <a:r>
              <a:rPr sz="1350" b="1" spc="-150" baseline="-123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15" baseline="-12345" dirty="0">
                <a:solidFill>
                  <a:srgbClr val="231F20"/>
                </a:solidFill>
                <a:latin typeface="Arial"/>
                <a:cs typeface="Arial"/>
              </a:rPr>
              <a:t>AM-2:00</a:t>
            </a:r>
            <a:r>
              <a:rPr sz="1350" b="1" spc="-89" baseline="-123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60" baseline="-12345" dirty="0">
                <a:solidFill>
                  <a:srgbClr val="231F20"/>
                </a:solidFill>
                <a:latin typeface="Arial"/>
                <a:cs typeface="Arial"/>
              </a:rPr>
              <a:t>PM </a:t>
            </a:r>
            <a:r>
              <a:rPr sz="1350" b="1" baseline="-123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52" baseline="6172" dirty="0">
                <a:solidFill>
                  <a:srgbClr val="231F20"/>
                </a:solidFill>
                <a:latin typeface="Arial"/>
                <a:cs typeface="Arial"/>
              </a:rPr>
              <a:t>Bayamon	</a:t>
            </a:r>
            <a:r>
              <a:rPr sz="1350" b="1" spc="22" baseline="6172" dirty="0">
                <a:solidFill>
                  <a:srgbClr val="231F20"/>
                </a:solidFill>
                <a:latin typeface="Arial"/>
                <a:cs typeface="Arial"/>
              </a:rPr>
              <a:t>NEW VISION</a:t>
            </a:r>
            <a:r>
              <a:rPr sz="1350" b="1" spc="-120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-7" baseline="6172" dirty="0">
                <a:solidFill>
                  <a:srgbClr val="231F20"/>
                </a:solidFill>
                <a:latin typeface="Arial"/>
                <a:cs typeface="Arial"/>
              </a:rPr>
              <a:t>MEDICAL</a:t>
            </a:r>
            <a:r>
              <a:rPr sz="1350" b="1" spc="-60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-7" baseline="6172" dirty="0">
                <a:solidFill>
                  <a:srgbClr val="231F20"/>
                </a:solidFill>
                <a:latin typeface="Arial"/>
                <a:cs typeface="Arial"/>
              </a:rPr>
              <a:t>DIAGNOSTIC	</a:t>
            </a:r>
            <a:r>
              <a:rPr sz="1350" b="1" spc="15" baseline="6172" dirty="0">
                <a:solidFill>
                  <a:srgbClr val="231F20"/>
                </a:solidFill>
                <a:latin typeface="Arial"/>
                <a:cs typeface="Arial"/>
              </a:rPr>
              <a:t>(787)778-5311</a:t>
            </a:r>
            <a:r>
              <a:rPr sz="1350" b="1" spc="-60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82" baseline="6172" dirty="0">
                <a:solidFill>
                  <a:srgbClr val="231F20"/>
                </a:solidFill>
                <a:latin typeface="Arial"/>
                <a:cs typeface="Arial"/>
              </a:rPr>
              <a:t>ext</a:t>
            </a:r>
            <a:r>
              <a:rPr sz="1350" b="1" spc="-60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30" baseline="6172" dirty="0">
                <a:solidFill>
                  <a:srgbClr val="231F20"/>
                </a:solidFill>
                <a:latin typeface="Arial"/>
                <a:cs typeface="Arial"/>
              </a:rPr>
              <a:t>213	</a:t>
            </a:r>
            <a:r>
              <a:rPr sz="900" b="1" spc="-20" dirty="0">
                <a:solidFill>
                  <a:srgbClr val="231F20"/>
                </a:solidFill>
                <a:latin typeface="Arial"/>
                <a:cs typeface="Arial"/>
              </a:rPr>
              <a:t>L-V</a:t>
            </a:r>
            <a:r>
              <a:rPr sz="900" b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231F20"/>
                </a:solidFill>
                <a:latin typeface="Arial"/>
                <a:cs typeface="Arial"/>
              </a:rPr>
              <a:t>7:00</a:t>
            </a:r>
            <a:r>
              <a:rPr sz="900" b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30" dirty="0">
                <a:solidFill>
                  <a:srgbClr val="231F20"/>
                </a:solidFill>
                <a:latin typeface="Arial"/>
                <a:cs typeface="Arial"/>
              </a:rPr>
              <a:t>AM-</a:t>
            </a:r>
            <a:r>
              <a:rPr sz="900" b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231F20"/>
                </a:solidFill>
                <a:latin typeface="Arial"/>
                <a:cs typeface="Arial"/>
              </a:rPr>
              <a:t>3:00</a:t>
            </a:r>
            <a:r>
              <a:rPr sz="900" b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40" dirty="0">
                <a:solidFill>
                  <a:srgbClr val="231F20"/>
                </a:solidFill>
                <a:latin typeface="Arial"/>
                <a:cs typeface="Arial"/>
              </a:rPr>
              <a:t>PM</a:t>
            </a:r>
            <a:endParaRPr sz="900">
              <a:latin typeface="Arial"/>
              <a:cs typeface="Arial"/>
            </a:endParaRPr>
          </a:p>
          <a:p>
            <a:pPr marL="137795">
              <a:lnSpc>
                <a:spcPct val="100000"/>
              </a:lnSpc>
              <a:spcBef>
                <a:spcPts val="720"/>
              </a:spcBef>
              <a:tabLst>
                <a:tab pos="1382395" algn="l"/>
                <a:tab pos="4848860" algn="l"/>
                <a:tab pos="6855459" algn="l"/>
              </a:tabLst>
            </a:pPr>
            <a:r>
              <a:rPr sz="900" b="1" spc="15" dirty="0">
                <a:solidFill>
                  <a:srgbClr val="231F20"/>
                </a:solidFill>
                <a:latin typeface="Arial"/>
                <a:cs typeface="Arial"/>
              </a:rPr>
              <a:t>Canovanas	</a:t>
            </a:r>
            <a:r>
              <a:rPr sz="900" b="1" spc="5" dirty="0">
                <a:solidFill>
                  <a:srgbClr val="231F20"/>
                </a:solidFill>
                <a:latin typeface="Arial"/>
                <a:cs typeface="Arial"/>
              </a:rPr>
              <a:t>S.M.</a:t>
            </a:r>
            <a:r>
              <a:rPr sz="9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5" dirty="0">
                <a:solidFill>
                  <a:srgbClr val="231F20"/>
                </a:solidFill>
                <a:latin typeface="Arial"/>
                <a:cs typeface="Arial"/>
              </a:rPr>
              <a:t>MEDICAL</a:t>
            </a:r>
            <a:r>
              <a:rPr sz="9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60" dirty="0">
                <a:solidFill>
                  <a:srgbClr val="231F20"/>
                </a:solidFill>
                <a:latin typeface="Arial"/>
                <a:cs typeface="Arial"/>
              </a:rPr>
              <a:t>SERVICES	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(787) 876-5000 </a:t>
            </a:r>
            <a:r>
              <a:rPr sz="900" b="1" spc="135" dirty="0">
                <a:solidFill>
                  <a:srgbClr val="231F20"/>
                </a:solidFill>
                <a:latin typeface="Arial"/>
                <a:cs typeface="Arial"/>
              </a:rPr>
              <a:t>/</a:t>
            </a:r>
            <a:r>
              <a:rPr sz="900" b="1" spc="-11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(787)</a:t>
            </a:r>
            <a:r>
              <a:rPr sz="9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957-0740	</a:t>
            </a:r>
            <a:r>
              <a:rPr sz="900" b="1" spc="-20" dirty="0">
                <a:solidFill>
                  <a:srgbClr val="231F20"/>
                </a:solidFill>
                <a:latin typeface="Arial"/>
                <a:cs typeface="Arial"/>
              </a:rPr>
              <a:t>L-V</a:t>
            </a:r>
            <a:r>
              <a:rPr sz="900" b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231F20"/>
                </a:solidFill>
                <a:latin typeface="Arial"/>
                <a:cs typeface="Arial"/>
              </a:rPr>
              <a:t>7:00</a:t>
            </a:r>
            <a:r>
              <a:rPr sz="900" b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30" dirty="0">
                <a:solidFill>
                  <a:srgbClr val="231F20"/>
                </a:solidFill>
                <a:latin typeface="Arial"/>
                <a:cs typeface="Arial"/>
              </a:rPr>
              <a:t>AM-</a:t>
            </a:r>
            <a:r>
              <a:rPr sz="900" b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231F20"/>
                </a:solidFill>
                <a:latin typeface="Arial"/>
                <a:cs typeface="Arial"/>
              </a:rPr>
              <a:t>3:00</a:t>
            </a:r>
            <a:r>
              <a:rPr sz="900" b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40" dirty="0">
                <a:solidFill>
                  <a:srgbClr val="231F20"/>
                </a:solidFill>
                <a:latin typeface="Arial"/>
                <a:cs typeface="Arial"/>
              </a:rPr>
              <a:t>PM</a:t>
            </a:r>
            <a:endParaRPr sz="900">
              <a:latin typeface="Arial"/>
              <a:cs typeface="Arial"/>
            </a:endParaRPr>
          </a:p>
          <a:p>
            <a:pPr marL="137795">
              <a:lnSpc>
                <a:spcPts val="940"/>
              </a:lnSpc>
              <a:spcBef>
                <a:spcPts val="815"/>
              </a:spcBef>
              <a:tabLst>
                <a:tab pos="1382395" algn="l"/>
                <a:tab pos="4848860" algn="l"/>
                <a:tab pos="6855459" algn="l"/>
              </a:tabLst>
            </a:pPr>
            <a:r>
              <a:rPr sz="900" b="1" spc="15" dirty="0">
                <a:solidFill>
                  <a:srgbClr val="231F20"/>
                </a:solidFill>
                <a:latin typeface="Arial"/>
                <a:cs typeface="Arial"/>
              </a:rPr>
              <a:t>Canóvanas	</a:t>
            </a:r>
            <a:r>
              <a:rPr sz="900" b="1" spc="-20" dirty="0">
                <a:solidFill>
                  <a:srgbClr val="231F20"/>
                </a:solidFill>
                <a:latin typeface="Arial"/>
                <a:cs typeface="Arial"/>
              </a:rPr>
              <a:t>CENTRO </a:t>
            </a:r>
            <a:r>
              <a:rPr sz="900" b="1" dirty="0">
                <a:solidFill>
                  <a:srgbClr val="231F20"/>
                </a:solidFill>
                <a:latin typeface="Arial"/>
                <a:cs typeface="Arial"/>
              </a:rPr>
              <a:t>DIAGNOSTICO </a:t>
            </a:r>
            <a:r>
              <a:rPr sz="900" b="1" spc="-15" dirty="0">
                <a:solidFill>
                  <a:srgbClr val="231F20"/>
                </a:solidFill>
                <a:latin typeface="Arial"/>
                <a:cs typeface="Arial"/>
              </a:rPr>
              <a:t>Y </a:t>
            </a:r>
            <a:r>
              <a:rPr sz="900" b="1" dirty="0">
                <a:solidFill>
                  <a:srgbClr val="231F20"/>
                </a:solidFill>
                <a:latin typeface="Arial"/>
                <a:cs typeface="Arial"/>
              </a:rPr>
              <a:t>TRATAMIENTO</a:t>
            </a:r>
            <a:r>
              <a:rPr sz="900" b="1" spc="-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20" dirty="0">
                <a:solidFill>
                  <a:srgbClr val="231F20"/>
                </a:solidFill>
                <a:latin typeface="Arial"/>
                <a:cs typeface="Arial"/>
              </a:rPr>
              <a:t>(cdt</a:t>
            </a:r>
            <a:r>
              <a:rPr sz="9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5" dirty="0">
                <a:solidFill>
                  <a:srgbClr val="231F20"/>
                </a:solidFill>
                <a:latin typeface="Arial"/>
                <a:cs typeface="Arial"/>
              </a:rPr>
              <a:t>canovanas)	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(787)438-6593	</a:t>
            </a:r>
            <a:r>
              <a:rPr sz="1350" b="1" spc="-30" baseline="6172" dirty="0">
                <a:solidFill>
                  <a:srgbClr val="231F20"/>
                </a:solidFill>
                <a:latin typeface="Arial"/>
                <a:cs typeface="Arial"/>
              </a:rPr>
              <a:t>L-V </a:t>
            </a:r>
            <a:r>
              <a:rPr sz="1350" b="1" spc="22" baseline="6172" dirty="0">
                <a:solidFill>
                  <a:srgbClr val="231F20"/>
                </a:solidFill>
                <a:latin typeface="Arial"/>
                <a:cs typeface="Arial"/>
              </a:rPr>
              <a:t>7:00AM </a:t>
            </a:r>
            <a:r>
              <a:rPr sz="1350" b="1" spc="15" baseline="6172" dirty="0">
                <a:solidFill>
                  <a:srgbClr val="231F20"/>
                </a:solidFill>
                <a:latin typeface="Arial"/>
                <a:cs typeface="Arial"/>
              </a:rPr>
              <a:t>-2:30PM </a:t>
            </a:r>
            <a:r>
              <a:rPr sz="1350" b="1" spc="22" baseline="6172" dirty="0">
                <a:solidFill>
                  <a:srgbClr val="231F20"/>
                </a:solidFill>
                <a:latin typeface="Arial"/>
                <a:cs typeface="Arial"/>
              </a:rPr>
              <a:t>Persona</a:t>
            </a:r>
            <a:r>
              <a:rPr sz="1350" b="1" spc="67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22" baseline="6172" dirty="0">
                <a:solidFill>
                  <a:srgbClr val="231F20"/>
                </a:solidFill>
                <a:latin typeface="Arial"/>
                <a:cs typeface="Arial"/>
              </a:rPr>
              <a:t>contacto:</a:t>
            </a:r>
            <a:endParaRPr sz="1350" baseline="6172">
              <a:latin typeface="Arial"/>
              <a:cs typeface="Arial"/>
            </a:endParaRPr>
          </a:p>
          <a:p>
            <a:pPr marR="1490345" algn="r">
              <a:lnSpc>
                <a:spcPts val="940"/>
              </a:lnSpc>
            </a:pPr>
            <a:r>
              <a:rPr sz="900" b="1" dirty="0">
                <a:solidFill>
                  <a:srgbClr val="231F20"/>
                </a:solidFill>
                <a:latin typeface="Arial"/>
                <a:cs typeface="Arial"/>
              </a:rPr>
              <a:t>Sra.</a:t>
            </a:r>
            <a:r>
              <a:rPr sz="900" b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60" dirty="0">
                <a:solidFill>
                  <a:srgbClr val="231F20"/>
                </a:solidFill>
                <a:latin typeface="Arial"/>
                <a:cs typeface="Arial"/>
              </a:rPr>
              <a:t>María</a:t>
            </a:r>
            <a:r>
              <a:rPr sz="900" b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35" dirty="0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sz="900" b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5" dirty="0">
                <a:solidFill>
                  <a:srgbClr val="231F20"/>
                </a:solidFill>
                <a:latin typeface="Arial"/>
                <a:cs typeface="Arial"/>
              </a:rPr>
              <a:t>los</a:t>
            </a:r>
            <a:r>
              <a:rPr sz="900" b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5" dirty="0">
                <a:solidFill>
                  <a:srgbClr val="231F20"/>
                </a:solidFill>
                <a:latin typeface="Arial"/>
                <a:cs typeface="Arial"/>
              </a:rPr>
              <a:t>Angeles</a:t>
            </a:r>
            <a:r>
              <a:rPr sz="900" b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5" dirty="0">
                <a:solidFill>
                  <a:srgbClr val="231F20"/>
                </a:solidFill>
                <a:latin typeface="Arial"/>
                <a:cs typeface="Arial"/>
              </a:rPr>
              <a:t>Díaz</a:t>
            </a:r>
            <a:endParaRPr sz="900">
              <a:latin typeface="Arial"/>
              <a:cs typeface="Arial"/>
            </a:endParaRPr>
          </a:p>
          <a:p>
            <a:pPr marL="137795" marR="664845">
              <a:lnSpc>
                <a:spcPts val="1900"/>
              </a:lnSpc>
              <a:spcBef>
                <a:spcPts val="105"/>
              </a:spcBef>
              <a:tabLst>
                <a:tab pos="1382395" algn="l"/>
                <a:tab pos="4848860" algn="l"/>
                <a:tab pos="6855459" algn="l"/>
              </a:tabLst>
            </a:pPr>
            <a:r>
              <a:rPr sz="900" b="1" spc="20" dirty="0">
                <a:solidFill>
                  <a:srgbClr val="231F20"/>
                </a:solidFill>
                <a:latin typeface="Arial"/>
                <a:cs typeface="Arial"/>
              </a:rPr>
              <a:t>Carolina	</a:t>
            </a:r>
            <a:r>
              <a:rPr sz="900" b="1" spc="-5" dirty="0">
                <a:solidFill>
                  <a:srgbClr val="231F20"/>
                </a:solidFill>
                <a:latin typeface="Arial"/>
                <a:cs typeface="Arial"/>
              </a:rPr>
              <a:t>CAROLINA </a:t>
            </a:r>
            <a:r>
              <a:rPr sz="900" b="1" spc="-20" dirty="0">
                <a:solidFill>
                  <a:srgbClr val="231F20"/>
                </a:solidFill>
                <a:latin typeface="Arial"/>
                <a:cs typeface="Arial"/>
              </a:rPr>
              <a:t>PEDIATRIC </a:t>
            </a:r>
            <a:r>
              <a:rPr sz="900" b="1" spc="-40" dirty="0">
                <a:solidFill>
                  <a:srgbClr val="231F20"/>
                </a:solidFill>
                <a:latin typeface="Arial"/>
                <a:cs typeface="Arial"/>
              </a:rPr>
              <a:t>CENTER </a:t>
            </a:r>
            <a:r>
              <a:rPr sz="900" b="1" spc="25" dirty="0">
                <a:solidFill>
                  <a:srgbClr val="231F20"/>
                </a:solidFill>
                <a:latin typeface="Arial"/>
                <a:cs typeface="Arial"/>
              </a:rPr>
              <a:t>(dra. </a:t>
            </a:r>
            <a:r>
              <a:rPr sz="900" b="1" spc="5" dirty="0">
                <a:solidFill>
                  <a:srgbClr val="231F20"/>
                </a:solidFill>
                <a:latin typeface="Arial"/>
                <a:cs typeface="Arial"/>
              </a:rPr>
              <a:t>Luz</a:t>
            </a:r>
            <a:r>
              <a:rPr sz="900" b="1" spc="-1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50" dirty="0">
                <a:solidFill>
                  <a:srgbClr val="231F20"/>
                </a:solidFill>
                <a:latin typeface="Arial"/>
                <a:cs typeface="Arial"/>
              </a:rPr>
              <a:t>Mundo</a:t>
            </a:r>
            <a:r>
              <a:rPr sz="9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Rodriguez)	(787)</a:t>
            </a:r>
            <a:r>
              <a:rPr sz="9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776-1570	</a:t>
            </a:r>
            <a:r>
              <a:rPr sz="900" b="1" spc="-85" dirty="0">
                <a:solidFill>
                  <a:srgbClr val="231F20"/>
                </a:solidFill>
                <a:latin typeface="Arial"/>
                <a:cs typeface="Arial"/>
              </a:rPr>
              <a:t>L-J</a:t>
            </a:r>
            <a:r>
              <a:rPr sz="9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231F20"/>
                </a:solidFill>
                <a:latin typeface="Arial"/>
                <a:cs typeface="Arial"/>
              </a:rPr>
              <a:t>8:00</a:t>
            </a:r>
            <a:r>
              <a:rPr sz="9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55" dirty="0">
                <a:solidFill>
                  <a:srgbClr val="231F20"/>
                </a:solidFill>
                <a:latin typeface="Arial"/>
                <a:cs typeface="Arial"/>
              </a:rPr>
              <a:t>AM</a:t>
            </a:r>
            <a:r>
              <a:rPr sz="9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231F20"/>
                </a:solidFill>
                <a:latin typeface="Arial"/>
                <a:cs typeface="Arial"/>
              </a:rPr>
              <a:t>-</a:t>
            </a:r>
            <a:r>
              <a:rPr sz="9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231F20"/>
                </a:solidFill>
                <a:latin typeface="Arial"/>
                <a:cs typeface="Arial"/>
              </a:rPr>
              <a:t>4:00</a:t>
            </a:r>
            <a:r>
              <a:rPr sz="9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50" dirty="0">
                <a:solidFill>
                  <a:srgbClr val="231F20"/>
                </a:solidFill>
                <a:latin typeface="Arial"/>
                <a:cs typeface="Arial"/>
              </a:rPr>
              <a:t>PM</a:t>
            </a:r>
            <a:r>
              <a:rPr sz="9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40" dirty="0">
                <a:solidFill>
                  <a:srgbClr val="231F20"/>
                </a:solidFill>
                <a:latin typeface="Arial"/>
                <a:cs typeface="Arial"/>
              </a:rPr>
              <a:t>V-S</a:t>
            </a:r>
            <a:r>
              <a:rPr sz="9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231F20"/>
                </a:solidFill>
                <a:latin typeface="Arial"/>
                <a:cs typeface="Arial"/>
              </a:rPr>
              <a:t>8:00</a:t>
            </a:r>
            <a:r>
              <a:rPr sz="9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AM-12:00</a:t>
            </a:r>
            <a:r>
              <a:rPr sz="9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40" dirty="0">
                <a:solidFill>
                  <a:srgbClr val="231F20"/>
                </a:solidFill>
                <a:latin typeface="Arial"/>
                <a:cs typeface="Arial"/>
              </a:rPr>
              <a:t>PM </a:t>
            </a:r>
            <a:r>
              <a:rPr sz="900" b="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20" dirty="0">
                <a:solidFill>
                  <a:srgbClr val="231F20"/>
                </a:solidFill>
                <a:latin typeface="Arial"/>
                <a:cs typeface="Arial"/>
              </a:rPr>
              <a:t>Carolina	</a:t>
            </a:r>
            <a:r>
              <a:rPr sz="900" b="1" spc="-10" dirty="0">
                <a:solidFill>
                  <a:srgbClr val="231F20"/>
                </a:solidFill>
                <a:latin typeface="Arial"/>
                <a:cs typeface="Arial"/>
              </a:rPr>
              <a:t>GRUPO </a:t>
            </a:r>
            <a:r>
              <a:rPr sz="900" b="1" spc="-50" dirty="0">
                <a:solidFill>
                  <a:srgbClr val="231F20"/>
                </a:solidFill>
                <a:latin typeface="Arial"/>
                <a:cs typeface="Arial"/>
              </a:rPr>
              <a:t>EMPRESAS </a:t>
            </a:r>
            <a:r>
              <a:rPr sz="900" b="1" spc="-25" dirty="0">
                <a:solidFill>
                  <a:srgbClr val="231F20"/>
                </a:solidFill>
                <a:latin typeface="Arial"/>
                <a:cs typeface="Arial"/>
              </a:rPr>
              <a:t>DE </a:t>
            </a:r>
            <a:r>
              <a:rPr sz="900" b="1" spc="-20" dirty="0">
                <a:solidFill>
                  <a:srgbClr val="231F20"/>
                </a:solidFill>
                <a:latin typeface="Arial"/>
                <a:cs typeface="Arial"/>
              </a:rPr>
              <a:t>SALUD </a:t>
            </a:r>
            <a:r>
              <a:rPr sz="900" b="1" spc="-25" dirty="0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sz="900" b="1" spc="-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5" dirty="0">
                <a:solidFill>
                  <a:srgbClr val="231F20"/>
                </a:solidFill>
                <a:latin typeface="Arial"/>
                <a:cs typeface="Arial"/>
              </a:rPr>
              <a:t>SAN</a:t>
            </a:r>
            <a:r>
              <a:rPr sz="9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20" dirty="0">
                <a:solidFill>
                  <a:srgbClr val="231F20"/>
                </a:solidFill>
                <a:latin typeface="Arial"/>
                <a:cs typeface="Arial"/>
              </a:rPr>
              <a:t>JUAN	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(787)</a:t>
            </a:r>
            <a:r>
              <a:rPr sz="9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767-1365	</a:t>
            </a:r>
            <a:r>
              <a:rPr sz="1350" b="1" spc="-30" baseline="6172" dirty="0">
                <a:solidFill>
                  <a:srgbClr val="231F20"/>
                </a:solidFill>
                <a:latin typeface="Arial"/>
                <a:cs typeface="Arial"/>
              </a:rPr>
              <a:t>L-V</a:t>
            </a:r>
            <a:r>
              <a:rPr sz="1350" b="1" spc="-67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baseline="6172" dirty="0">
                <a:solidFill>
                  <a:srgbClr val="231F20"/>
                </a:solidFill>
                <a:latin typeface="Arial"/>
                <a:cs typeface="Arial"/>
              </a:rPr>
              <a:t>7:00</a:t>
            </a:r>
            <a:r>
              <a:rPr sz="1350" b="1" spc="-67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15" baseline="6172" dirty="0">
                <a:solidFill>
                  <a:srgbClr val="231F20"/>
                </a:solidFill>
                <a:latin typeface="Arial"/>
                <a:cs typeface="Arial"/>
              </a:rPr>
              <a:t>AM-3:00</a:t>
            </a:r>
            <a:r>
              <a:rPr sz="1350" b="1" spc="-67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75" baseline="6172" dirty="0">
                <a:solidFill>
                  <a:srgbClr val="231F20"/>
                </a:solidFill>
                <a:latin typeface="Arial"/>
                <a:cs typeface="Arial"/>
              </a:rPr>
              <a:t>PM</a:t>
            </a:r>
            <a:r>
              <a:rPr sz="1350" b="1" spc="-67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15" baseline="6172" dirty="0">
                <a:solidFill>
                  <a:srgbClr val="231F20"/>
                </a:solidFill>
                <a:latin typeface="Arial"/>
                <a:cs typeface="Arial"/>
              </a:rPr>
              <a:t>Sábado</a:t>
            </a:r>
            <a:r>
              <a:rPr sz="1350" b="1" spc="-67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baseline="6172" dirty="0">
                <a:solidFill>
                  <a:srgbClr val="231F20"/>
                </a:solidFill>
                <a:latin typeface="Arial"/>
                <a:cs typeface="Arial"/>
              </a:rPr>
              <a:t>9:00</a:t>
            </a:r>
            <a:r>
              <a:rPr sz="1350" b="1" spc="-67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15" baseline="6172" dirty="0">
                <a:solidFill>
                  <a:srgbClr val="231F20"/>
                </a:solidFill>
                <a:latin typeface="Arial"/>
                <a:cs typeface="Arial"/>
              </a:rPr>
              <a:t>AM-2:00</a:t>
            </a:r>
            <a:r>
              <a:rPr sz="1350" b="1" spc="-67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60" baseline="6172" dirty="0">
                <a:solidFill>
                  <a:srgbClr val="231F20"/>
                </a:solidFill>
                <a:latin typeface="Arial"/>
                <a:cs typeface="Arial"/>
              </a:rPr>
              <a:t>PM </a:t>
            </a:r>
            <a:r>
              <a:rPr sz="1350" b="1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20" dirty="0">
                <a:solidFill>
                  <a:srgbClr val="231F20"/>
                </a:solidFill>
                <a:latin typeface="Arial"/>
                <a:cs typeface="Arial"/>
              </a:rPr>
              <a:t>Carolina	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VACUNACION</a:t>
            </a:r>
            <a:r>
              <a:rPr sz="9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25" dirty="0">
                <a:solidFill>
                  <a:srgbClr val="231F20"/>
                </a:solidFill>
                <a:latin typeface="Arial"/>
                <a:cs typeface="Arial"/>
              </a:rPr>
              <a:t>AL</a:t>
            </a:r>
            <a:r>
              <a:rPr sz="9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20" dirty="0">
                <a:solidFill>
                  <a:srgbClr val="231F20"/>
                </a:solidFill>
                <a:latin typeface="Arial"/>
                <a:cs typeface="Arial"/>
              </a:rPr>
              <a:t>DIA	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(787)</a:t>
            </a:r>
            <a:r>
              <a:rPr sz="9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701-5860	</a:t>
            </a:r>
            <a:r>
              <a:rPr sz="1350" b="1" spc="-127" baseline="6172" dirty="0">
                <a:solidFill>
                  <a:srgbClr val="231F20"/>
                </a:solidFill>
                <a:latin typeface="Arial"/>
                <a:cs typeface="Arial"/>
              </a:rPr>
              <a:t>L-J</a:t>
            </a:r>
            <a:r>
              <a:rPr sz="1350" b="1" spc="-82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baseline="6172" dirty="0">
                <a:solidFill>
                  <a:srgbClr val="231F20"/>
                </a:solidFill>
                <a:latin typeface="Arial"/>
                <a:cs typeface="Arial"/>
              </a:rPr>
              <a:t>9:00</a:t>
            </a:r>
            <a:r>
              <a:rPr sz="1350" b="1" spc="-82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82" baseline="6172" dirty="0">
                <a:solidFill>
                  <a:srgbClr val="231F20"/>
                </a:solidFill>
                <a:latin typeface="Arial"/>
                <a:cs typeface="Arial"/>
              </a:rPr>
              <a:t>AM</a:t>
            </a:r>
            <a:r>
              <a:rPr sz="1350" b="1" spc="-82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baseline="6172" dirty="0">
                <a:solidFill>
                  <a:srgbClr val="231F20"/>
                </a:solidFill>
                <a:latin typeface="Arial"/>
                <a:cs typeface="Arial"/>
              </a:rPr>
              <a:t>-</a:t>
            </a:r>
            <a:r>
              <a:rPr sz="1350" b="1" spc="-82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baseline="6172" dirty="0">
                <a:solidFill>
                  <a:srgbClr val="231F20"/>
                </a:solidFill>
                <a:latin typeface="Arial"/>
                <a:cs typeface="Arial"/>
              </a:rPr>
              <a:t>2:00</a:t>
            </a:r>
            <a:r>
              <a:rPr sz="1350" b="1" spc="-82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60" baseline="6172" dirty="0">
                <a:solidFill>
                  <a:srgbClr val="231F20"/>
                </a:solidFill>
                <a:latin typeface="Arial"/>
                <a:cs typeface="Arial"/>
              </a:rPr>
              <a:t>PM</a:t>
            </a:r>
            <a:endParaRPr sz="1350" baseline="6172">
              <a:latin typeface="Arial"/>
              <a:cs typeface="Arial"/>
            </a:endParaRPr>
          </a:p>
          <a:p>
            <a:pPr marL="137795">
              <a:lnSpc>
                <a:spcPct val="100000"/>
              </a:lnSpc>
              <a:spcBef>
                <a:spcPts val="620"/>
              </a:spcBef>
              <a:tabLst>
                <a:tab pos="1382395" algn="l"/>
                <a:tab pos="4848860" algn="l"/>
                <a:tab pos="6855459" algn="l"/>
              </a:tabLst>
            </a:pPr>
            <a:r>
              <a:rPr sz="900" b="1" spc="20" dirty="0">
                <a:solidFill>
                  <a:srgbClr val="231F20"/>
                </a:solidFill>
                <a:latin typeface="Arial"/>
                <a:cs typeface="Arial"/>
              </a:rPr>
              <a:t>Carolina	</a:t>
            </a:r>
            <a:r>
              <a:rPr sz="900" b="1" spc="-15" dirty="0">
                <a:solidFill>
                  <a:srgbClr val="231F20"/>
                </a:solidFill>
                <a:latin typeface="Arial"/>
                <a:cs typeface="Arial"/>
              </a:rPr>
              <a:t>VICTOR </a:t>
            </a:r>
            <a:r>
              <a:rPr sz="900" b="1" spc="-50" dirty="0">
                <a:solidFill>
                  <a:srgbClr val="231F20"/>
                </a:solidFill>
                <a:latin typeface="Arial"/>
                <a:cs typeface="Arial"/>
              </a:rPr>
              <a:t>TORRES</a:t>
            </a:r>
            <a:r>
              <a:rPr sz="9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5" dirty="0">
                <a:solidFill>
                  <a:srgbClr val="231F20"/>
                </a:solidFill>
                <a:latin typeface="Arial"/>
                <a:cs typeface="Arial"/>
              </a:rPr>
              <a:t>SANTO</a:t>
            </a:r>
            <a:r>
              <a:rPr sz="9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40" dirty="0">
                <a:solidFill>
                  <a:srgbClr val="231F20"/>
                </a:solidFill>
                <a:latin typeface="Arial"/>
                <a:cs typeface="Arial"/>
              </a:rPr>
              <a:t>DOMINGO	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(787)</a:t>
            </a:r>
            <a:r>
              <a:rPr sz="9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757-5075	</a:t>
            </a:r>
            <a:r>
              <a:rPr sz="1350" b="1" spc="-30" baseline="6172" dirty="0">
                <a:solidFill>
                  <a:srgbClr val="231F20"/>
                </a:solidFill>
                <a:latin typeface="Arial"/>
                <a:cs typeface="Arial"/>
              </a:rPr>
              <a:t>L-V </a:t>
            </a:r>
            <a:r>
              <a:rPr sz="1350" b="1" baseline="6172" dirty="0">
                <a:solidFill>
                  <a:srgbClr val="231F20"/>
                </a:solidFill>
                <a:latin typeface="Arial"/>
                <a:cs typeface="Arial"/>
              </a:rPr>
              <a:t>8:00 </a:t>
            </a:r>
            <a:r>
              <a:rPr sz="1350" b="1" spc="15" baseline="6172" dirty="0">
                <a:solidFill>
                  <a:srgbClr val="231F20"/>
                </a:solidFill>
                <a:latin typeface="Arial"/>
                <a:cs typeface="Arial"/>
              </a:rPr>
              <a:t>AM-1:00</a:t>
            </a:r>
            <a:r>
              <a:rPr sz="1350" b="1" spc="-240" baseline="6172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60" baseline="6172" dirty="0">
                <a:solidFill>
                  <a:srgbClr val="231F20"/>
                </a:solidFill>
                <a:latin typeface="Arial"/>
                <a:cs typeface="Arial"/>
              </a:rPr>
              <a:t>PM</a:t>
            </a:r>
            <a:endParaRPr sz="1350" baseline="6172">
              <a:latin typeface="Arial"/>
              <a:cs typeface="Arial"/>
            </a:endParaRPr>
          </a:p>
          <a:p>
            <a:pPr marL="137795" marR="494030">
              <a:lnSpc>
                <a:spcPct val="175900"/>
              </a:lnSpc>
              <a:tabLst>
                <a:tab pos="1382395" algn="l"/>
                <a:tab pos="4848860" algn="l"/>
                <a:tab pos="6855459" algn="l"/>
              </a:tabLst>
            </a:pP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Ceiba	</a:t>
            </a:r>
            <a:r>
              <a:rPr sz="900" b="1" spc="-20" dirty="0">
                <a:solidFill>
                  <a:srgbClr val="231F20"/>
                </a:solidFill>
                <a:latin typeface="Arial"/>
                <a:cs typeface="Arial"/>
              </a:rPr>
              <a:t>CENTRO </a:t>
            </a:r>
            <a:r>
              <a:rPr sz="900" b="1" spc="-5" dirty="0">
                <a:solidFill>
                  <a:srgbClr val="231F20"/>
                </a:solidFill>
                <a:latin typeface="Arial"/>
                <a:cs typeface="Arial"/>
              </a:rPr>
              <a:t>DR. </a:t>
            </a:r>
            <a:r>
              <a:rPr sz="900" b="1" spc="-20" dirty="0">
                <a:solidFill>
                  <a:srgbClr val="231F20"/>
                </a:solidFill>
                <a:latin typeface="Arial"/>
                <a:cs typeface="Arial"/>
              </a:rPr>
              <a:t>ANGEL</a:t>
            </a:r>
            <a:r>
              <a:rPr sz="900" b="1" spc="-85" dirty="0">
                <a:solidFill>
                  <a:srgbClr val="231F20"/>
                </a:solidFill>
                <a:latin typeface="Arial"/>
                <a:cs typeface="Arial"/>
              </a:rPr>
              <a:t> S</a:t>
            </a:r>
            <a:r>
              <a:rPr sz="9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20" dirty="0">
                <a:solidFill>
                  <a:srgbClr val="231F20"/>
                </a:solidFill>
                <a:latin typeface="Arial"/>
                <a:cs typeface="Arial"/>
              </a:rPr>
              <a:t>MUNTANER	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(787)</a:t>
            </a:r>
            <a:r>
              <a:rPr sz="9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885-4446	</a:t>
            </a:r>
            <a:r>
              <a:rPr sz="1350" b="1" spc="60" baseline="12345" dirty="0">
                <a:solidFill>
                  <a:srgbClr val="231F20"/>
                </a:solidFill>
                <a:latin typeface="Arial"/>
                <a:cs typeface="Arial"/>
              </a:rPr>
              <a:t>Martes- </a:t>
            </a:r>
            <a:r>
              <a:rPr sz="1350" b="1" baseline="12345" dirty="0">
                <a:solidFill>
                  <a:srgbClr val="231F20"/>
                </a:solidFill>
                <a:latin typeface="Arial"/>
                <a:cs typeface="Arial"/>
              </a:rPr>
              <a:t>1:00 </a:t>
            </a:r>
            <a:r>
              <a:rPr sz="1350" b="1" spc="37" baseline="12345" dirty="0">
                <a:solidFill>
                  <a:srgbClr val="231F20"/>
                </a:solidFill>
                <a:latin typeface="Arial"/>
                <a:cs typeface="Arial"/>
              </a:rPr>
              <a:t>PM-4:00PM/</a:t>
            </a:r>
            <a:r>
              <a:rPr sz="1350" b="1" spc="-277" baseline="123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-30" baseline="12345" dirty="0">
                <a:solidFill>
                  <a:srgbClr val="231F20"/>
                </a:solidFill>
                <a:latin typeface="Arial"/>
                <a:cs typeface="Arial"/>
              </a:rPr>
              <a:t>Jueves</a:t>
            </a:r>
            <a:r>
              <a:rPr sz="1350" b="1" spc="-75" baseline="123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15" baseline="12345" dirty="0">
                <a:solidFill>
                  <a:srgbClr val="231F20"/>
                </a:solidFill>
                <a:latin typeface="Arial"/>
                <a:cs typeface="Arial"/>
              </a:rPr>
              <a:t>7:00AM-4:00PM </a:t>
            </a:r>
            <a:r>
              <a:rPr sz="1350" b="1" spc="-7" baseline="123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25" dirty="0">
                <a:solidFill>
                  <a:srgbClr val="231F20"/>
                </a:solidFill>
                <a:latin typeface="Arial"/>
                <a:cs typeface="Arial"/>
              </a:rPr>
              <a:t>Culebra	</a:t>
            </a:r>
            <a:r>
              <a:rPr sz="900" b="1" spc="-80" dirty="0">
                <a:solidFill>
                  <a:srgbClr val="231F20"/>
                </a:solidFill>
                <a:latin typeface="Arial"/>
                <a:cs typeface="Arial"/>
              </a:rPr>
              <a:t>CSC</a:t>
            </a:r>
            <a:r>
              <a:rPr sz="900" b="1" spc="-40" dirty="0">
                <a:solidFill>
                  <a:srgbClr val="231F20"/>
                </a:solidFill>
                <a:latin typeface="Arial"/>
                <a:cs typeface="Arial"/>
              </a:rPr>
              <a:t> CULEBRA	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(787)</a:t>
            </a:r>
            <a:r>
              <a:rPr sz="9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742-0001	</a:t>
            </a:r>
            <a:r>
              <a:rPr sz="1350" b="1" spc="-30" baseline="12345" dirty="0">
                <a:solidFill>
                  <a:srgbClr val="231F20"/>
                </a:solidFill>
                <a:latin typeface="Arial"/>
                <a:cs typeface="Arial"/>
              </a:rPr>
              <a:t>L-V </a:t>
            </a:r>
            <a:r>
              <a:rPr sz="1350" b="1" baseline="12345" dirty="0">
                <a:solidFill>
                  <a:srgbClr val="231F20"/>
                </a:solidFill>
                <a:latin typeface="Arial"/>
                <a:cs typeface="Arial"/>
              </a:rPr>
              <a:t>7:00 </a:t>
            </a:r>
            <a:r>
              <a:rPr sz="1350" b="1" spc="15" baseline="12345" dirty="0">
                <a:solidFill>
                  <a:srgbClr val="231F20"/>
                </a:solidFill>
                <a:latin typeface="Arial"/>
                <a:cs typeface="Arial"/>
              </a:rPr>
              <a:t>AM-4:30</a:t>
            </a:r>
            <a:r>
              <a:rPr sz="1350" b="1" spc="-240" baseline="123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60" baseline="12345" dirty="0">
                <a:solidFill>
                  <a:srgbClr val="231F20"/>
                </a:solidFill>
                <a:latin typeface="Arial"/>
                <a:cs typeface="Arial"/>
              </a:rPr>
              <a:t>PM</a:t>
            </a:r>
            <a:endParaRPr sz="1350" baseline="12345">
              <a:latin typeface="Arial"/>
              <a:cs typeface="Arial"/>
            </a:endParaRPr>
          </a:p>
          <a:p>
            <a:pPr marL="137795">
              <a:lnSpc>
                <a:spcPts val="840"/>
              </a:lnSpc>
              <a:spcBef>
                <a:spcPts val="819"/>
              </a:spcBef>
              <a:tabLst>
                <a:tab pos="1382395" algn="l"/>
                <a:tab pos="4848860" algn="l"/>
                <a:tab pos="6855459" algn="l"/>
              </a:tabLst>
            </a:pPr>
            <a:r>
              <a:rPr sz="900" b="1" spc="20" dirty="0">
                <a:solidFill>
                  <a:srgbClr val="231F20"/>
                </a:solidFill>
                <a:latin typeface="Arial"/>
                <a:cs typeface="Arial"/>
              </a:rPr>
              <a:t>Cupey/Trujillo</a:t>
            </a:r>
            <a:r>
              <a:rPr sz="9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25" dirty="0">
                <a:solidFill>
                  <a:srgbClr val="231F20"/>
                </a:solidFill>
                <a:latin typeface="Arial"/>
                <a:cs typeface="Arial"/>
              </a:rPr>
              <a:t>Alto	</a:t>
            </a:r>
            <a:r>
              <a:rPr sz="900" b="1" spc="-10" dirty="0">
                <a:solidFill>
                  <a:srgbClr val="231F20"/>
                </a:solidFill>
                <a:latin typeface="Arial"/>
                <a:cs typeface="Arial"/>
              </a:rPr>
              <a:t>GRUPO 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MEDICO</a:t>
            </a:r>
            <a:r>
              <a:rPr sz="900" b="1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5" dirty="0">
                <a:solidFill>
                  <a:srgbClr val="231F20"/>
                </a:solidFill>
                <a:latin typeface="Arial"/>
                <a:cs typeface="Arial"/>
              </a:rPr>
              <a:t>SAN</a:t>
            </a:r>
            <a:r>
              <a:rPr sz="9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30" dirty="0">
                <a:solidFill>
                  <a:srgbClr val="231F20"/>
                </a:solidFill>
                <a:latin typeface="Arial"/>
                <a:cs typeface="Arial"/>
              </a:rPr>
              <a:t>GERARDO	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(787) 293-2959 </a:t>
            </a:r>
            <a:r>
              <a:rPr sz="900" b="1" spc="135" dirty="0">
                <a:solidFill>
                  <a:srgbClr val="231F20"/>
                </a:solidFill>
                <a:latin typeface="Arial"/>
                <a:cs typeface="Arial"/>
              </a:rPr>
              <a:t>/</a:t>
            </a:r>
            <a:r>
              <a:rPr sz="900" b="1" spc="-1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(787)</a:t>
            </a:r>
            <a:r>
              <a:rPr sz="9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292-1836	</a:t>
            </a:r>
            <a:r>
              <a:rPr sz="1350" b="1" spc="15" baseline="18518" dirty="0">
                <a:solidFill>
                  <a:srgbClr val="231F20"/>
                </a:solidFill>
                <a:latin typeface="Arial"/>
                <a:cs typeface="Arial"/>
              </a:rPr>
              <a:t>Lunes</a:t>
            </a:r>
            <a:r>
              <a:rPr sz="1350" b="1" spc="-75" baseline="18518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44" baseline="18518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1350" b="1" spc="-75" baseline="18518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75" baseline="18518" dirty="0">
                <a:solidFill>
                  <a:srgbClr val="231F20"/>
                </a:solidFill>
                <a:latin typeface="Arial"/>
                <a:cs typeface="Arial"/>
              </a:rPr>
              <a:t>Martes</a:t>
            </a:r>
            <a:r>
              <a:rPr sz="1350" b="1" spc="-75" baseline="18518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baseline="18518" dirty="0">
                <a:solidFill>
                  <a:srgbClr val="231F20"/>
                </a:solidFill>
                <a:latin typeface="Arial"/>
                <a:cs typeface="Arial"/>
              </a:rPr>
              <a:t>8:00</a:t>
            </a:r>
            <a:r>
              <a:rPr sz="1350" b="1" spc="-75" baseline="18518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15" baseline="18518" dirty="0">
                <a:solidFill>
                  <a:srgbClr val="231F20"/>
                </a:solidFill>
                <a:latin typeface="Arial"/>
                <a:cs typeface="Arial"/>
              </a:rPr>
              <a:t>AM-1:00</a:t>
            </a:r>
            <a:r>
              <a:rPr sz="1350" b="1" spc="-75" baseline="18518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75" baseline="18518" dirty="0">
                <a:solidFill>
                  <a:srgbClr val="231F20"/>
                </a:solidFill>
                <a:latin typeface="Arial"/>
                <a:cs typeface="Arial"/>
              </a:rPr>
              <a:t>PM</a:t>
            </a:r>
            <a:r>
              <a:rPr sz="1350" b="1" spc="-75" baseline="18518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b="1" spc="30" baseline="18518" dirty="0">
                <a:solidFill>
                  <a:srgbClr val="231F20"/>
                </a:solidFill>
                <a:latin typeface="Arial"/>
                <a:cs typeface="Arial"/>
              </a:rPr>
              <a:t>(Cupey)/Miercoles</a:t>
            </a:r>
            <a:endParaRPr sz="1350" baseline="18518">
              <a:latin typeface="Arial"/>
              <a:cs typeface="Arial"/>
            </a:endParaRPr>
          </a:p>
          <a:p>
            <a:pPr marR="1006475" algn="r">
              <a:lnSpc>
                <a:spcPts val="840"/>
              </a:lnSpc>
            </a:pPr>
            <a:r>
              <a:rPr sz="900" b="1" spc="30" dirty="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sz="9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-20" dirty="0">
                <a:solidFill>
                  <a:srgbClr val="231F20"/>
                </a:solidFill>
                <a:latin typeface="Arial"/>
                <a:cs typeface="Arial"/>
              </a:rPr>
              <a:t>Jueves</a:t>
            </a:r>
            <a:r>
              <a:rPr sz="9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231F20"/>
                </a:solidFill>
                <a:latin typeface="Arial"/>
                <a:cs typeface="Arial"/>
              </a:rPr>
              <a:t>8:00</a:t>
            </a:r>
            <a:r>
              <a:rPr sz="9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0" dirty="0">
                <a:solidFill>
                  <a:srgbClr val="231F20"/>
                </a:solidFill>
                <a:latin typeface="Arial"/>
                <a:cs typeface="Arial"/>
              </a:rPr>
              <a:t>AM-1:00</a:t>
            </a:r>
            <a:r>
              <a:rPr sz="9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50" dirty="0">
                <a:solidFill>
                  <a:srgbClr val="231F20"/>
                </a:solidFill>
                <a:latin typeface="Arial"/>
                <a:cs typeface="Arial"/>
              </a:rPr>
              <a:t>PM</a:t>
            </a:r>
            <a:r>
              <a:rPr sz="9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5" dirty="0">
                <a:solidFill>
                  <a:srgbClr val="231F20"/>
                </a:solidFill>
                <a:latin typeface="Arial"/>
                <a:cs typeface="Arial"/>
              </a:rPr>
              <a:t>(Trujillo</a:t>
            </a:r>
            <a:r>
              <a:rPr sz="900" b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5" dirty="0">
                <a:solidFill>
                  <a:srgbClr val="231F20"/>
                </a:solidFill>
                <a:latin typeface="Arial"/>
                <a:cs typeface="Arial"/>
              </a:rPr>
              <a:t>Alto)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400">
              <a:latin typeface="Times New Roman"/>
              <a:cs typeface="Times New Roman"/>
            </a:endParaRPr>
          </a:p>
          <a:p>
            <a:pPr marR="325755" algn="r">
              <a:lnSpc>
                <a:spcPct val="100000"/>
              </a:lnSpc>
            </a:pPr>
            <a:r>
              <a:rPr sz="700" b="1" spc="-190" dirty="0">
                <a:solidFill>
                  <a:srgbClr val="231F20"/>
                </a:solidFill>
                <a:latin typeface="Arial"/>
                <a:cs typeface="Arial"/>
              </a:rPr>
              <a:t>¿Ayuda                            </a:t>
            </a:r>
            <a:r>
              <a:rPr sz="700" b="1" spc="-195" dirty="0">
                <a:solidFill>
                  <a:srgbClr val="231F20"/>
                </a:solidFill>
                <a:latin typeface="Arial"/>
                <a:cs typeface="Arial"/>
              </a:rPr>
              <a:t>con</a:t>
            </a:r>
            <a:r>
              <a:rPr sz="700" b="1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00" b="1" spc="-190" dirty="0">
                <a:solidFill>
                  <a:srgbClr val="231F20"/>
                </a:solidFill>
                <a:latin typeface="Arial"/>
                <a:cs typeface="Arial"/>
              </a:rPr>
              <a:t>su                            </a:t>
            </a:r>
            <a:r>
              <a:rPr sz="700" b="1" spc="-160" dirty="0">
                <a:solidFill>
                  <a:srgbClr val="231F20"/>
                </a:solidFill>
                <a:latin typeface="Arial"/>
                <a:cs typeface="Arial"/>
              </a:rPr>
              <a:t>Plan    </a:t>
            </a:r>
            <a:r>
              <a:rPr sz="700" b="1" spc="-180" dirty="0">
                <a:solidFill>
                  <a:srgbClr val="231F20"/>
                </a:solidFill>
                <a:latin typeface="Arial"/>
                <a:cs typeface="Arial"/>
              </a:rPr>
              <a:t>de         </a:t>
            </a:r>
            <a:r>
              <a:rPr sz="700" b="1" spc="-170" dirty="0">
                <a:solidFill>
                  <a:srgbClr val="231F20"/>
                </a:solidFill>
                <a:latin typeface="Arial"/>
                <a:cs typeface="Arial"/>
              </a:rPr>
              <a:t>Salud     </a:t>
            </a:r>
            <a:r>
              <a:rPr sz="700" b="1" spc="-145" dirty="0">
                <a:solidFill>
                  <a:srgbClr val="231F20"/>
                </a:solidFill>
                <a:latin typeface="Arial"/>
                <a:cs typeface="Arial"/>
              </a:rPr>
              <a:t>del </a:t>
            </a:r>
            <a:r>
              <a:rPr sz="700" b="1" spc="-1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00" b="1" spc="-180" dirty="0">
                <a:solidFill>
                  <a:srgbClr val="231F20"/>
                </a:solidFill>
                <a:latin typeface="Arial"/>
                <a:cs typeface="Arial"/>
              </a:rPr>
              <a:t>Gobierno?</a:t>
            </a:r>
            <a:endParaRPr sz="700">
              <a:latin typeface="Arial"/>
              <a:cs typeface="Arial"/>
            </a:endParaRPr>
          </a:p>
          <a:p>
            <a:pPr marL="374015">
              <a:lnSpc>
                <a:spcPts val="3010"/>
              </a:lnSpc>
              <a:spcBef>
                <a:spcPts val="395"/>
              </a:spcBef>
            </a:pPr>
            <a:r>
              <a:rPr sz="2700" b="1" spc="15" dirty="0">
                <a:solidFill>
                  <a:srgbClr val="FFFFFF"/>
                </a:solidFill>
                <a:latin typeface="Arial"/>
                <a:cs typeface="Arial"/>
              </a:rPr>
              <a:t>Región</a:t>
            </a:r>
            <a:r>
              <a:rPr sz="2700" b="1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00" b="1" spc="120" dirty="0">
                <a:solidFill>
                  <a:srgbClr val="FFFFFF"/>
                </a:solidFill>
                <a:latin typeface="Arial"/>
                <a:cs typeface="Arial"/>
              </a:rPr>
              <a:t>Noreste</a:t>
            </a:r>
            <a:endParaRPr sz="2700">
              <a:latin typeface="Arial"/>
              <a:cs typeface="Arial"/>
            </a:endParaRPr>
          </a:p>
          <a:p>
            <a:pPr marR="304800" algn="r">
              <a:lnSpc>
                <a:spcPts val="480"/>
              </a:lnSpc>
            </a:pPr>
            <a:r>
              <a:rPr sz="600" spc="20" dirty="0">
                <a:solidFill>
                  <a:srgbClr val="231F20"/>
                </a:solidFill>
                <a:latin typeface="Gotham-Book"/>
                <a:cs typeface="Gotham-Book"/>
              </a:rPr>
              <a:t>Línea </a:t>
            </a:r>
            <a:r>
              <a:rPr sz="600" spc="10" dirty="0">
                <a:solidFill>
                  <a:srgbClr val="231F20"/>
                </a:solidFill>
                <a:latin typeface="Gotham-Book"/>
                <a:cs typeface="Gotham-Book"/>
              </a:rPr>
              <a:t>libre </a:t>
            </a:r>
            <a:r>
              <a:rPr sz="600" spc="20" dirty="0">
                <a:solidFill>
                  <a:srgbClr val="231F20"/>
                </a:solidFill>
                <a:latin typeface="Gotham-Book"/>
                <a:cs typeface="Gotham-Book"/>
              </a:rPr>
              <a:t>de</a:t>
            </a:r>
            <a:r>
              <a:rPr sz="600" spc="-35" dirty="0">
                <a:solidFill>
                  <a:srgbClr val="231F20"/>
                </a:solidFill>
                <a:latin typeface="Gotham-Book"/>
                <a:cs typeface="Gotham-Book"/>
              </a:rPr>
              <a:t> </a:t>
            </a:r>
            <a:r>
              <a:rPr sz="600" spc="15" dirty="0">
                <a:solidFill>
                  <a:srgbClr val="231F20"/>
                </a:solidFill>
                <a:latin typeface="Gotham-Book"/>
                <a:cs typeface="Gotham-Book"/>
              </a:rPr>
              <a:t>cargos</a:t>
            </a:r>
            <a:endParaRPr sz="600">
              <a:latin typeface="Gotham-Book"/>
              <a:cs typeface="Gotham-Book"/>
            </a:endParaRPr>
          </a:p>
          <a:p>
            <a:pPr marR="252095" algn="r">
              <a:lnSpc>
                <a:spcPts val="1130"/>
              </a:lnSpc>
            </a:pPr>
            <a:r>
              <a:rPr sz="900" b="1" spc="-5" dirty="0">
                <a:solidFill>
                  <a:srgbClr val="231F20"/>
                </a:solidFill>
                <a:latin typeface="Gotham"/>
                <a:cs typeface="Gotham"/>
              </a:rPr>
              <a:t>1-800-981-</a:t>
            </a:r>
            <a:r>
              <a:rPr sz="900" b="1" spc="-15" dirty="0">
                <a:solidFill>
                  <a:srgbClr val="231F20"/>
                </a:solidFill>
                <a:latin typeface="Gotham"/>
                <a:cs typeface="Gotham"/>
              </a:rPr>
              <a:t>2</a:t>
            </a:r>
            <a:r>
              <a:rPr sz="900" b="1" spc="-25" dirty="0">
                <a:solidFill>
                  <a:srgbClr val="231F20"/>
                </a:solidFill>
                <a:latin typeface="Gotham"/>
                <a:cs typeface="Gotham"/>
              </a:rPr>
              <a:t>7</a:t>
            </a:r>
            <a:r>
              <a:rPr sz="900" b="1" spc="-30" dirty="0">
                <a:solidFill>
                  <a:srgbClr val="231F20"/>
                </a:solidFill>
                <a:latin typeface="Gotham"/>
                <a:cs typeface="Gotham"/>
              </a:rPr>
              <a:t>3</a:t>
            </a:r>
            <a:r>
              <a:rPr sz="900" b="1" spc="-5" dirty="0">
                <a:solidFill>
                  <a:srgbClr val="231F20"/>
                </a:solidFill>
                <a:latin typeface="Gotham"/>
                <a:cs typeface="Gotham"/>
              </a:rPr>
              <a:t>7</a:t>
            </a:r>
            <a:endParaRPr sz="900">
              <a:latin typeface="Gotham"/>
              <a:cs typeface="Gotham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0" y="0"/>
            <a:ext cx="10058400" cy="77347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0"/>
            <a:ext cx="10058400" cy="737513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0" y="5425033"/>
            <a:ext cx="10058400" cy="234736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43414" y="299074"/>
            <a:ext cx="2012505" cy="82919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0" y="2006955"/>
            <a:ext cx="10058400" cy="5765800"/>
          </a:xfrm>
          <a:custGeom>
            <a:avLst/>
            <a:gdLst/>
            <a:ahLst/>
            <a:cxnLst/>
            <a:rect l="l" t="t" r="r" b="b"/>
            <a:pathLst>
              <a:path w="10058400" h="5765800">
                <a:moveTo>
                  <a:pt x="0" y="5765444"/>
                </a:moveTo>
                <a:lnTo>
                  <a:pt x="10058400" y="5765444"/>
                </a:lnTo>
                <a:lnTo>
                  <a:pt x="10058400" y="0"/>
                </a:lnTo>
                <a:lnTo>
                  <a:pt x="0" y="0"/>
                </a:lnTo>
                <a:lnTo>
                  <a:pt x="0" y="576544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0" y="6791083"/>
            <a:ext cx="6486639" cy="80601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 txBox="1"/>
          <p:nvPr/>
        </p:nvSpPr>
        <p:spPr>
          <a:xfrm>
            <a:off x="361900" y="6924902"/>
            <a:ext cx="3295700" cy="471283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lang="en-US" sz="2700" b="1" spc="15" smtClean="0">
                <a:solidFill>
                  <a:srgbClr val="FFFFFF"/>
                </a:solidFill>
                <a:latin typeface="Arial"/>
                <a:cs typeface="Arial"/>
              </a:rPr>
              <a:t>Northeast </a:t>
            </a:r>
            <a:r>
              <a:rPr lang="en-US" sz="2700" b="1" spc="15" dirty="0" smtClean="0">
                <a:solidFill>
                  <a:srgbClr val="FFFFFF"/>
                </a:solidFill>
                <a:latin typeface="Arial"/>
                <a:cs typeface="Arial"/>
              </a:rPr>
              <a:t>Region</a:t>
            </a:r>
            <a:r>
              <a:rPr lang="en-US" sz="2800" dirty="0" smtClean="0"/>
              <a:t> </a:t>
            </a:r>
            <a:endParaRPr lang="en-US" sz="2700" b="1" spc="15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02" name="Title 101"/>
          <p:cNvSpPr>
            <a:spLocks noGrp="1"/>
          </p:cNvSpPr>
          <p:nvPr>
            <p:ph type="title"/>
          </p:nvPr>
        </p:nvSpPr>
        <p:spPr>
          <a:xfrm>
            <a:off x="325551" y="460492"/>
            <a:ext cx="9407296" cy="377026"/>
          </a:xfrm>
        </p:spPr>
        <p:txBody>
          <a:bodyPr/>
          <a:lstStyle/>
          <a:p>
            <a:pPr algn="r"/>
            <a:r>
              <a:rPr lang="en-US" spc="-30" dirty="0" smtClean="0"/>
              <a:t>MONTHLY ACTIVITIES CALENDAR</a:t>
            </a:r>
            <a:endParaRPr lang="en-US" dirty="0"/>
          </a:p>
        </p:txBody>
      </p:sp>
      <p:pic>
        <p:nvPicPr>
          <p:cNvPr id="22" name="Picture 21" descr="logo MMMH ASES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909" y="6705600"/>
            <a:ext cx="2565091" cy="990600"/>
          </a:xfrm>
          <a:prstGeom prst="rect">
            <a:avLst/>
          </a:prstGeom>
        </p:spPr>
      </p:pic>
      <p:graphicFrame>
        <p:nvGraphicFramePr>
          <p:cNvPr id="29" name="object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926213"/>
              </p:ext>
            </p:extLst>
          </p:nvPr>
        </p:nvGraphicFramePr>
        <p:xfrm>
          <a:off x="-6350" y="1828800"/>
          <a:ext cx="10058398" cy="43451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11350"/>
                <a:gridCol w="1295400"/>
                <a:gridCol w="1524000"/>
                <a:gridCol w="3657600"/>
                <a:gridCol w="1670048"/>
              </a:tblGrid>
              <a:tr h="283082">
                <a:tc>
                  <a:txBody>
                    <a:bodyPr/>
                    <a:lstStyle/>
                    <a:p>
                      <a:pPr marL="135255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lang="en-US" sz="1150" b="1" spc="15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NAME</a:t>
                      </a:r>
                      <a:r>
                        <a:rPr lang="en-US" sz="1150" b="1" spc="15" baseline="0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EVENT</a:t>
                      </a:r>
                      <a:endParaRPr sz="1150" dirty="0">
                        <a:latin typeface="Arial"/>
                        <a:cs typeface="Arial"/>
                      </a:endParaRPr>
                    </a:p>
                  </a:txBody>
                  <a:tcPr marL="0" marR="0" marT="48895" marB="0">
                    <a:solidFill>
                      <a:srgbClr val="F15D22"/>
                    </a:solidFill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lang="en-US" sz="1150" b="1" dirty="0" smtClean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DAY</a:t>
                      </a:r>
                      <a:endParaRPr sz="1150" b="1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0" marR="0" marT="48895" marB="0">
                    <a:solidFill>
                      <a:srgbClr val="F15D22"/>
                    </a:solidFill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lang="en-US" sz="1150" b="1" spc="-55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TIME</a:t>
                      </a:r>
                      <a:endParaRPr sz="1150" dirty="0">
                        <a:latin typeface="Arial"/>
                        <a:cs typeface="Arial"/>
                      </a:endParaRPr>
                    </a:p>
                  </a:txBody>
                  <a:tcPr marL="0" marR="0" marT="48895" marB="0">
                    <a:solidFill>
                      <a:srgbClr val="F15D22"/>
                    </a:solidFill>
                  </a:tcPr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lang="en-US" sz="1150" b="1" spc="-25" dirty="0" smtClean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VENUE</a:t>
                      </a:r>
                      <a:endParaRPr sz="1150" dirty="0">
                        <a:latin typeface="Arial"/>
                        <a:cs typeface="Arial"/>
                      </a:endParaRPr>
                    </a:p>
                  </a:txBody>
                  <a:tcPr marL="0" marR="0" marT="48895" marB="0"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15D22"/>
                    </a:solidFill>
                  </a:tcPr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lang="en-US" sz="1150" b="1" dirty="0" smtClean="0">
                          <a:latin typeface="Arial"/>
                          <a:cs typeface="Arial"/>
                        </a:rPr>
                        <a:t>DESCRIPTION</a:t>
                      </a:r>
                      <a:endParaRPr sz="1150" b="1" dirty="0">
                        <a:latin typeface="Arial"/>
                        <a:cs typeface="Arial"/>
                      </a:endParaRPr>
                    </a:p>
                  </a:txBody>
                  <a:tcPr marL="0" marR="0" marT="48895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15D22"/>
                    </a:solidFill>
                  </a:tcPr>
                </a:tc>
              </a:tr>
              <a:tr h="244195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Leptospirosis / Integrated Model</a:t>
                      </a:r>
                    </a:p>
                  </a:txBody>
                  <a:tcPr marL="9525" marR="9525" marT="9525" marB="0"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01/17/2018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10:30AM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Departamento de la Familia-Centro de Gobierno Calle García de la Noceda  </a:t>
                      </a:r>
                      <a:r>
                        <a:rPr lang="es-E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Loiza</a:t>
                      </a:r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 PR 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lang="en-US" sz="800" dirty="0" smtClean="0">
                          <a:latin typeface="+mn-lt"/>
                          <a:cs typeface="Arial"/>
                        </a:rPr>
                        <a:t>Educational</a:t>
                      </a:r>
                      <a:r>
                        <a:rPr lang="en-US" sz="800" baseline="0" dirty="0" smtClean="0">
                          <a:latin typeface="+mn-lt"/>
                          <a:cs typeface="Arial"/>
                        </a:rPr>
                        <a:t> Activity</a:t>
                      </a:r>
                      <a:endParaRPr sz="800" dirty="0">
                        <a:latin typeface="+mn-lt"/>
                        <a:cs typeface="Arial"/>
                      </a:endParaRPr>
                    </a:p>
                  </a:txBody>
                  <a:tcPr marL="0" marR="0" marT="52704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673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Take Control of Your Depression/ Integrated Model</a:t>
                      </a:r>
                      <a:b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01/18/2018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08:00AM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N11 Gupo Médico Aliados del Noreste-Urb. Loiza Valley Calle Orquidea # 41 A  Canóvanas, P.R.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lang="en-US" sz="800" dirty="0" smtClean="0">
                          <a:latin typeface="+mn-lt"/>
                          <a:cs typeface="Arial"/>
                        </a:rPr>
                        <a:t>Educational</a:t>
                      </a:r>
                      <a:r>
                        <a:rPr lang="en-US" sz="800" baseline="0" dirty="0" smtClean="0">
                          <a:latin typeface="+mn-lt"/>
                          <a:cs typeface="Arial"/>
                        </a:rPr>
                        <a:t> Activity</a:t>
                      </a:r>
                      <a:endParaRPr lang="en-US" sz="800" dirty="0">
                        <a:latin typeface="+mn-lt"/>
                        <a:cs typeface="Arial"/>
                      </a:endParaRPr>
                    </a:p>
                  </a:txBody>
                  <a:tcPr marL="0" marR="0" marT="1778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754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Living With Anxiety/ Integrated Model</a:t>
                      </a:r>
                      <a:b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01/18/2018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08:00AM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Departamento de la Familia-Centro de Gubernamental Calle Victoria , esquina Dr. López  Fajardo, PR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lang="en-US" sz="800" dirty="0" smtClean="0">
                          <a:latin typeface="+mn-lt"/>
                          <a:cs typeface="Arial"/>
                        </a:rPr>
                        <a:t>Educational</a:t>
                      </a:r>
                      <a:r>
                        <a:rPr lang="en-US" sz="800" baseline="0" dirty="0" smtClean="0">
                          <a:latin typeface="+mn-lt"/>
                          <a:cs typeface="Arial"/>
                        </a:rPr>
                        <a:t> Activity</a:t>
                      </a:r>
                      <a:endParaRPr lang="en-US" sz="800" dirty="0">
                        <a:latin typeface="+mn-lt"/>
                        <a:cs typeface="Arial"/>
                      </a:endParaRPr>
                    </a:p>
                  </a:txBody>
                  <a:tcPr marL="0" marR="0" marT="2413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281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Women and Diabetes/ Integrated Model</a:t>
                      </a:r>
                    </a:p>
                  </a:txBody>
                  <a:tcPr marL="9525" marR="9525" marT="9525" marB="0"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01/18/2018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08:00AM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N44 Concilio de Salud Loíza-Carr. 188 Int. 187 Loiza, PR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lang="en-US" sz="800" dirty="0" smtClean="0">
                          <a:latin typeface="+mn-lt"/>
                          <a:cs typeface="Arial"/>
                        </a:rPr>
                        <a:t>Educational</a:t>
                      </a:r>
                      <a:r>
                        <a:rPr lang="en-US" sz="800" baseline="0" dirty="0" smtClean="0">
                          <a:latin typeface="+mn-lt"/>
                          <a:cs typeface="Arial"/>
                        </a:rPr>
                        <a:t> Activity</a:t>
                      </a:r>
                      <a:endParaRPr lang="en-US" sz="800" dirty="0">
                        <a:latin typeface="+mn-lt"/>
                        <a:cs typeface="Arial"/>
                      </a:endParaRPr>
                    </a:p>
                  </a:txBody>
                  <a:tcPr marL="0" marR="0" marT="50165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802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Gastroenteritis/ Integrated Model</a:t>
                      </a:r>
                    </a:p>
                  </a:txBody>
                  <a:tcPr marL="9525" marR="9525" marT="9525" marB="0"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01/18/2018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08:15AM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N44 Concilio de Salud Loíza-Carr. 188 Int. 187 Loiza, PR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lang="en-US" sz="800" dirty="0" smtClean="0">
                          <a:latin typeface="+mn-lt"/>
                          <a:cs typeface="Arial"/>
                        </a:rPr>
                        <a:t>Educational</a:t>
                      </a:r>
                      <a:r>
                        <a:rPr lang="en-US" sz="800" baseline="0" dirty="0" smtClean="0">
                          <a:latin typeface="+mn-lt"/>
                          <a:cs typeface="Arial"/>
                        </a:rPr>
                        <a:t> Activity</a:t>
                      </a:r>
                      <a:endParaRPr lang="en-US" sz="800" dirty="0">
                        <a:latin typeface="+mn-lt"/>
                        <a:cs typeface="Arial"/>
                      </a:endParaRPr>
                    </a:p>
                  </a:txBody>
                  <a:tcPr marL="0" marR="0" marT="34925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Food and Water Safety/ Integrated Model </a:t>
                      </a:r>
                      <a:b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01/18/2018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08:20AM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N11 Gupo Médico Aliados del Noreste-Urb. Loiza Valley Calle Orquidea # 41 A  Canóvanas, P.R.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lang="en-US" sz="800" dirty="0" smtClean="0">
                          <a:latin typeface="+mn-lt"/>
                          <a:cs typeface="Arial"/>
                        </a:rPr>
                        <a:t>Educational</a:t>
                      </a:r>
                      <a:r>
                        <a:rPr lang="en-US" sz="800" baseline="0" dirty="0" smtClean="0">
                          <a:latin typeface="+mn-lt"/>
                          <a:cs typeface="Arial"/>
                        </a:rPr>
                        <a:t> Activity</a:t>
                      </a:r>
                      <a:endParaRPr lang="en-US" sz="800" dirty="0">
                        <a:latin typeface="+mn-lt"/>
                        <a:cs typeface="Arial"/>
                      </a:endParaRPr>
                    </a:p>
                  </a:txBody>
                  <a:tcPr marL="0" marR="0" marT="29209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363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Women and Diabetes/ Integrated Model</a:t>
                      </a:r>
                    </a:p>
                  </a:txBody>
                  <a:tcPr marL="9525" marR="9525" marT="9525" marB="0"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01/18/2018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08:20AM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Departamento de la Familia-Centro de Gubernamental Calle Victoria , esquina Dr. López  Fajardo, PR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lang="en-US" sz="800" dirty="0" smtClean="0">
                          <a:latin typeface="+mn-lt"/>
                          <a:cs typeface="Arial"/>
                        </a:rPr>
                        <a:t>Educational</a:t>
                      </a:r>
                      <a:r>
                        <a:rPr lang="en-US" sz="800" baseline="0" dirty="0" smtClean="0">
                          <a:latin typeface="+mn-lt"/>
                          <a:cs typeface="Arial"/>
                        </a:rPr>
                        <a:t> Activity</a:t>
                      </a:r>
                      <a:endParaRPr lang="en-US" sz="800" dirty="0">
                        <a:latin typeface="+mn-lt"/>
                        <a:cs typeface="Arial"/>
                      </a:endParaRPr>
                    </a:p>
                  </a:txBody>
                  <a:tcPr marL="0" marR="0" marT="13335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053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Leptospirosis / Integrated Model</a:t>
                      </a:r>
                    </a:p>
                  </a:txBody>
                  <a:tcPr marL="9525" marR="9525" marT="9525" marB="0"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01/18/2018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08:30AM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Hospital UPR Dr. Federico Trilla-Carretera 3 Km 8.3 Ave 65 Infanterria  Carolina, PR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lang="en-US" sz="800" dirty="0" smtClean="0">
                          <a:latin typeface="+mn-lt"/>
                          <a:cs typeface="Arial"/>
                        </a:rPr>
                        <a:t>Educational</a:t>
                      </a:r>
                      <a:r>
                        <a:rPr lang="en-US" sz="800" baseline="0" dirty="0" smtClean="0">
                          <a:latin typeface="+mn-lt"/>
                          <a:cs typeface="Arial"/>
                        </a:rPr>
                        <a:t> Activity</a:t>
                      </a:r>
                      <a:endParaRPr lang="en-US" sz="800" dirty="0">
                        <a:latin typeface="+mn-lt"/>
                        <a:cs typeface="Arial"/>
                      </a:endParaRPr>
                    </a:p>
                  </a:txBody>
                  <a:tcPr marL="0" marR="0" marT="3683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731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Living With Anxiety/ Integrated Model</a:t>
                      </a:r>
                      <a:b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01/18/2018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09:00AM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N50 Hematology Oncology Institute-Fajardo-Ave. Osvaldo Molina # 149 Fajardo, PR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lang="en-US" sz="800" dirty="0" smtClean="0">
                          <a:latin typeface="+mn-lt"/>
                          <a:cs typeface="Arial"/>
                        </a:rPr>
                        <a:t>Educational</a:t>
                      </a:r>
                      <a:r>
                        <a:rPr lang="en-US" sz="800" baseline="0" dirty="0" smtClean="0">
                          <a:latin typeface="+mn-lt"/>
                          <a:cs typeface="Arial"/>
                        </a:rPr>
                        <a:t> Activity</a:t>
                      </a:r>
                      <a:endParaRPr lang="en-US" sz="800" dirty="0">
                        <a:latin typeface="+mn-lt"/>
                        <a:cs typeface="Arial"/>
                      </a:endParaRPr>
                    </a:p>
                  </a:txBody>
                  <a:tcPr marL="0" marR="0" marT="2413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526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Women and Diabetes/ Integrated Model</a:t>
                      </a:r>
                    </a:p>
                  </a:txBody>
                  <a:tcPr marL="9525" marR="9525" marT="9525" marB="0"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01/18/2018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09:00AM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Medicaid-Carr. 188 Intersección 187 Loiza PR 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lang="en-US" sz="800" dirty="0" smtClean="0">
                          <a:latin typeface="+mn-lt"/>
                          <a:cs typeface="Arial"/>
                        </a:rPr>
                        <a:t>Educational</a:t>
                      </a:r>
                      <a:r>
                        <a:rPr lang="en-US" sz="800" baseline="0" dirty="0" smtClean="0">
                          <a:latin typeface="+mn-lt"/>
                          <a:cs typeface="Arial"/>
                        </a:rPr>
                        <a:t> Activity</a:t>
                      </a:r>
                      <a:endParaRPr lang="en-US" sz="800" dirty="0">
                        <a:latin typeface="+mn-lt"/>
                        <a:cs typeface="Arial"/>
                      </a:endParaRPr>
                    </a:p>
                  </a:txBody>
                  <a:tcPr marL="0" marR="0" marT="31115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217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Flu/ Integrated Model</a:t>
                      </a:r>
                    </a:p>
                  </a:txBody>
                  <a:tcPr marL="9525" marR="9525" marT="9525" marB="0"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01/18/2018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09:00AM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N25 CDT-Calle Corchado Final  Canóvanas, P.R.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lang="en-US" sz="800" dirty="0" smtClean="0">
                          <a:latin typeface="+mn-lt"/>
                          <a:cs typeface="Arial"/>
                        </a:rPr>
                        <a:t>Educational</a:t>
                      </a:r>
                      <a:r>
                        <a:rPr lang="en-US" sz="800" baseline="0" dirty="0" smtClean="0">
                          <a:latin typeface="+mn-lt"/>
                          <a:cs typeface="Arial"/>
                        </a:rPr>
                        <a:t> Activity</a:t>
                      </a:r>
                      <a:endParaRPr lang="en-US" sz="800" dirty="0">
                        <a:latin typeface="+mn-lt"/>
                        <a:cs typeface="Arial"/>
                      </a:endParaRPr>
                    </a:p>
                  </a:txBody>
                  <a:tcPr marL="0" marR="0" marT="57785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673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Leptospirosis / Integrated Model</a:t>
                      </a:r>
                    </a:p>
                  </a:txBody>
                  <a:tcPr marL="9525" marR="9525" marT="9525" marB="0"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01/18/2018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09:15AM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Hospital UPR Dr. Federico Trilla-Carretera 3 Km 8.3 Ave 65 Infanterria  Carolina, PR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lang="en-US" sz="800" dirty="0" smtClean="0">
                          <a:latin typeface="+mn-lt"/>
                          <a:cs typeface="Arial"/>
                        </a:rPr>
                        <a:t>Educational</a:t>
                      </a:r>
                      <a:r>
                        <a:rPr lang="en-US" sz="800" baseline="0" dirty="0" smtClean="0">
                          <a:latin typeface="+mn-lt"/>
                          <a:cs typeface="Arial"/>
                        </a:rPr>
                        <a:t> Activity</a:t>
                      </a:r>
                      <a:endParaRPr lang="en-US" sz="800" dirty="0">
                        <a:latin typeface="+mn-lt"/>
                        <a:cs typeface="Arial"/>
                      </a:endParaRPr>
                    </a:p>
                  </a:txBody>
                  <a:tcPr marL="0" marR="0" marT="41910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351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Gastroenteritis/ Integrated Model</a:t>
                      </a:r>
                    </a:p>
                  </a:txBody>
                  <a:tcPr marL="9525" marR="9525" marT="9525" marB="0"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01/18/2018</a:t>
                      </a: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>
                      <a:solidFill>
                        <a:srgbClr val="F15D22"/>
                      </a:solidFill>
                      <a:prstDash val="soli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5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Medicaid-Carr</a:t>
                      </a:r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 188 Intersección 187 </a:t>
                      </a:r>
                      <a:r>
                        <a:rPr lang="es-E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Loiza</a:t>
                      </a:r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PR </a:t>
                      </a:r>
                    </a:p>
                  </a:txBody>
                  <a:tcPr marL="9525" marR="9525" marT="9525" marB="0">
                    <a:lnL w="11150">
                      <a:solidFill>
                        <a:srgbClr val="F15D22"/>
                      </a:solidFill>
                      <a:prstDash val="soli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15D22"/>
                      </a:solidFill>
                      <a:prstDash val="solid"/>
                    </a:lnT>
                    <a:lnB w="12700">
                      <a:solidFill>
                        <a:srgbClr val="F15D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lang="en-US" sz="800" dirty="0" smtClean="0">
                          <a:latin typeface="+mn-lt"/>
                          <a:cs typeface="Arial"/>
                        </a:rPr>
                        <a:t>Educational</a:t>
                      </a:r>
                      <a:r>
                        <a:rPr lang="en-US" sz="800" baseline="0" dirty="0" smtClean="0">
                          <a:latin typeface="+mn-lt"/>
                          <a:cs typeface="Arial"/>
                        </a:rPr>
                        <a:t> Activity</a:t>
                      </a:r>
                      <a:endParaRPr lang="en-US" sz="800" dirty="0">
                        <a:latin typeface="+mn-lt"/>
                        <a:cs typeface="Arial"/>
                      </a:endParaRPr>
                    </a:p>
                  </a:txBody>
                  <a:tcPr marL="0" marR="0" marT="29844" marB="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5D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228600" y="6172200"/>
            <a:ext cx="9525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300" b="1" dirty="0" err="1" smtClean="0">
                <a:latin typeface="Arial"/>
                <a:cs typeface="Arial"/>
              </a:rPr>
              <a:t>Activities</a:t>
            </a:r>
            <a:r>
              <a:rPr lang="es-ES_tradnl" sz="1300" b="1" dirty="0" smtClean="0">
                <a:latin typeface="Arial"/>
                <a:cs typeface="Arial"/>
              </a:rPr>
              <a:t> </a:t>
            </a:r>
            <a:r>
              <a:rPr lang="es-ES_tradnl" sz="1300" b="1" dirty="0" err="1" smtClean="0">
                <a:latin typeface="Arial"/>
                <a:cs typeface="Arial"/>
              </a:rPr>
              <a:t>subject</a:t>
            </a:r>
            <a:r>
              <a:rPr lang="es-ES_tradnl" sz="1300" b="1" dirty="0" smtClean="0">
                <a:latin typeface="Arial"/>
                <a:cs typeface="Arial"/>
              </a:rPr>
              <a:t> to </a:t>
            </a:r>
            <a:r>
              <a:rPr lang="es-ES_tradnl" sz="1300" b="1" dirty="0" err="1" smtClean="0">
                <a:latin typeface="Arial"/>
                <a:cs typeface="Arial"/>
              </a:rPr>
              <a:t>change</a:t>
            </a:r>
            <a:r>
              <a:rPr lang="es-ES_tradnl" sz="1300" b="1" dirty="0" smtClean="0">
                <a:latin typeface="Arial"/>
                <a:cs typeface="Arial"/>
              </a:rPr>
              <a:t>. </a:t>
            </a:r>
            <a:r>
              <a:rPr lang="es-ES_tradnl" sz="1300" b="1" dirty="0" err="1" smtClean="0">
                <a:latin typeface="Arial"/>
                <a:cs typeface="Arial"/>
              </a:rPr>
              <a:t>Contact</a:t>
            </a:r>
            <a:r>
              <a:rPr lang="es-ES_tradnl" sz="1300" b="1" dirty="0" smtClean="0">
                <a:latin typeface="Arial"/>
                <a:cs typeface="Arial"/>
              </a:rPr>
              <a:t> </a:t>
            </a:r>
            <a:r>
              <a:rPr lang="es-PR" sz="1400" b="1" dirty="0" err="1" smtClean="0"/>
              <a:t>Enrollee</a:t>
            </a:r>
            <a:r>
              <a:rPr lang="es-PR" sz="1400" b="1" dirty="0" smtClean="0"/>
              <a:t> </a:t>
            </a:r>
            <a:r>
              <a:rPr lang="es-PR" sz="1400" b="1" dirty="0" err="1" smtClean="0"/>
              <a:t>Services</a:t>
            </a:r>
            <a:r>
              <a:rPr lang="es-PR" sz="1400" b="1" dirty="0" smtClean="0"/>
              <a:t> </a:t>
            </a:r>
            <a:r>
              <a:rPr lang="es-PR" sz="1400" b="1" dirty="0" err="1" smtClean="0"/>
              <a:t>for</a:t>
            </a:r>
            <a:r>
              <a:rPr lang="es-PR" sz="1400" b="1" dirty="0" smtClean="0"/>
              <a:t> </a:t>
            </a:r>
            <a:r>
              <a:rPr lang="es-PR" sz="1400" b="1" dirty="0" err="1" smtClean="0"/>
              <a:t>confirmation</a:t>
            </a:r>
            <a:endParaRPr lang="es-ES_tradnl" sz="1300" b="1" dirty="0">
              <a:latin typeface="Arial"/>
              <a:cs typeface="Arial"/>
            </a:endParaRPr>
          </a:p>
          <a:p>
            <a:r>
              <a:rPr lang="es-ES_tradnl" sz="1200" dirty="0">
                <a:latin typeface="Arial"/>
                <a:cs typeface="Arial"/>
              </a:rPr>
              <a:t>1-844-336-3331 </a:t>
            </a:r>
            <a:r>
              <a:rPr lang="es-ES_tradnl" sz="1200" dirty="0" smtClean="0">
                <a:latin typeface="Arial"/>
                <a:cs typeface="Arial"/>
              </a:rPr>
              <a:t>(</a:t>
            </a:r>
            <a:r>
              <a:rPr lang="es-ES_tradnl" sz="1200" dirty="0" err="1" smtClean="0">
                <a:latin typeface="Arial"/>
                <a:cs typeface="Arial"/>
              </a:rPr>
              <a:t>toll</a:t>
            </a:r>
            <a:r>
              <a:rPr lang="es-ES_tradnl" sz="1200" dirty="0" smtClean="0">
                <a:latin typeface="Arial"/>
                <a:cs typeface="Arial"/>
              </a:rPr>
              <a:t> free), 787</a:t>
            </a:r>
            <a:r>
              <a:rPr lang="es-ES_tradnl" sz="1200" dirty="0">
                <a:latin typeface="Arial"/>
                <a:cs typeface="Arial"/>
              </a:rPr>
              <a:t>-999-4411 TTY </a:t>
            </a:r>
            <a:r>
              <a:rPr lang="es-ES_tradnl" sz="1200" dirty="0" smtClean="0">
                <a:latin typeface="Arial"/>
                <a:cs typeface="Arial"/>
              </a:rPr>
              <a:t>(</a:t>
            </a:r>
            <a:r>
              <a:rPr lang="es-ES_tradnl" sz="1200" dirty="0" err="1" smtClean="0">
                <a:latin typeface="Arial"/>
                <a:cs typeface="Arial"/>
              </a:rPr>
              <a:t>hearing</a:t>
            </a:r>
            <a:r>
              <a:rPr lang="es-ES_tradnl" sz="1200" dirty="0" smtClean="0">
                <a:latin typeface="Arial"/>
                <a:cs typeface="Arial"/>
              </a:rPr>
              <a:t> </a:t>
            </a:r>
            <a:r>
              <a:rPr lang="es-ES_tradnl" sz="1200" dirty="0" err="1" smtClean="0">
                <a:latin typeface="Arial"/>
                <a:cs typeface="Arial"/>
              </a:rPr>
              <a:t>impaired</a:t>
            </a:r>
            <a:r>
              <a:rPr lang="es-ES_tradnl" sz="1200" dirty="0" smtClean="0">
                <a:latin typeface="Arial"/>
                <a:cs typeface="Arial"/>
              </a:rPr>
              <a:t>)</a:t>
            </a:r>
            <a:r>
              <a:rPr lang="es-ES_tradnl" sz="1200" dirty="0">
                <a:latin typeface="Arial"/>
                <a:cs typeface="Arial"/>
              </a:rPr>
              <a:t> </a:t>
            </a:r>
            <a:r>
              <a:rPr lang="es-ES_tradnl" sz="1200" dirty="0" smtClean="0">
                <a:latin typeface="Arial"/>
                <a:cs typeface="Arial"/>
              </a:rPr>
              <a:t>de </a:t>
            </a:r>
            <a:r>
              <a:rPr lang="es-ES_tradnl" sz="1200" dirty="0" err="1" smtClean="0">
                <a:latin typeface="Arial"/>
                <a:cs typeface="Arial"/>
              </a:rPr>
              <a:t>Monday</a:t>
            </a:r>
            <a:r>
              <a:rPr lang="es-ES_tradnl" sz="1200" dirty="0" smtClean="0">
                <a:latin typeface="Arial"/>
                <a:cs typeface="Arial"/>
              </a:rPr>
              <a:t> </a:t>
            </a:r>
            <a:r>
              <a:rPr lang="es-ES_tradnl" sz="1200" dirty="0" err="1" smtClean="0">
                <a:latin typeface="Arial"/>
                <a:cs typeface="Arial"/>
              </a:rPr>
              <a:t>through</a:t>
            </a:r>
            <a:r>
              <a:rPr lang="es-ES_tradnl" sz="1200" dirty="0" smtClean="0">
                <a:latin typeface="Arial"/>
                <a:cs typeface="Arial"/>
              </a:rPr>
              <a:t> Friday </a:t>
            </a:r>
            <a:r>
              <a:rPr lang="es-ES_tradnl" sz="1200" dirty="0">
                <a:latin typeface="Arial"/>
                <a:cs typeface="Arial"/>
              </a:rPr>
              <a:t>7:00 a.m. </a:t>
            </a:r>
            <a:r>
              <a:rPr lang="es-ES_tradnl" sz="1200" dirty="0" smtClean="0">
                <a:latin typeface="Arial"/>
                <a:cs typeface="Arial"/>
              </a:rPr>
              <a:t>to  </a:t>
            </a:r>
            <a:r>
              <a:rPr lang="es-ES_tradnl" sz="1200" dirty="0">
                <a:latin typeface="Arial"/>
                <a:cs typeface="Arial"/>
              </a:rPr>
              <a:t>7:00 p.m.</a:t>
            </a:r>
          </a:p>
          <a:p>
            <a:endParaRPr lang="en-US" sz="1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381929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197</TotalTime>
  <Words>6058</Words>
  <Application>Microsoft Office PowerPoint</Application>
  <PresentationFormat>Custom</PresentationFormat>
  <Paragraphs>1849</Paragraphs>
  <Slides>19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MONTHLY ACTIVITIES CALENDAR</vt:lpstr>
      <vt:lpstr>MONTHLY ACTIVITIES CALENDAR</vt:lpstr>
      <vt:lpstr>MONTHLY ACTIVITIES CALENDAR</vt:lpstr>
      <vt:lpstr>MONTHLY ACTIVITIES CALENDAR</vt:lpstr>
      <vt:lpstr>MONTHLY ACTIVITIES CALENDAR</vt:lpstr>
      <vt:lpstr>MONTHLY ACTIVITIES CALENDAR</vt:lpstr>
      <vt:lpstr>MONTHLY ACTIVITIES CALENDAR</vt:lpstr>
      <vt:lpstr>MONTHLY ACTIVITIES CALENDAR</vt:lpstr>
      <vt:lpstr>MONTHLY ACTIVITIES CALENDAR</vt:lpstr>
      <vt:lpstr>MONTHLY ACTIVITIES CALENDAR</vt:lpstr>
      <vt:lpstr>MONTHLY ACTIVITIES CALENDAR</vt:lpstr>
      <vt:lpstr>MONTHLY ACTIVITIES CALENDAR</vt:lpstr>
      <vt:lpstr>MONTHLY ACTIVITIES CALENDAR</vt:lpstr>
      <vt:lpstr>MONTHLY ACTIVITIES CALENDAR</vt:lpstr>
      <vt:lpstr>MONTHLY ACTIVITIES CALENDAR</vt:lpstr>
      <vt:lpstr>MONTHLY ACTIVITIES CALENDAR</vt:lpstr>
      <vt:lpstr>MONTHLY ACTIVITIES CALENDAR</vt:lpstr>
      <vt:lpstr>MONTHLY ACTIVITIES CALENDAR</vt:lpstr>
      <vt:lpstr>MONTHLY ACTIVITIES CALENDAR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CENTROS VACUNACION PLAN SALUD GOBIERNO_Region Noreste 1</dc:title>
  <dc:creator>Marisol Garcia-Torres</dc:creator>
  <cp:lastModifiedBy>Cristina Herrera Orozco</cp:lastModifiedBy>
  <cp:revision>29</cp:revision>
  <dcterms:created xsi:type="dcterms:W3CDTF">2016-12-09T14:12:55Z</dcterms:created>
  <dcterms:modified xsi:type="dcterms:W3CDTF">2018-01-03T18:19:10Z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2016-12-08T00:00:00Z</vt:filetime>
  </property>
  <property fmtid="{D5CDD505-2E9C-101B-9397-08002B2CF9AE}" pid="3" name="Creator">
    <vt:lpwstr>Adobe Illustrator CS3</vt:lpwstr>
  </property>
  <property fmtid="{D5CDD505-2E9C-101B-9397-08002B2CF9AE}" pid="4" name="LastSaved">
    <vt:filetime>2016-12-09T00:00:00Z</vt:filetime>
  </property>
</Properties>
</file>